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42"/>
  </p:notesMasterIdLst>
  <p:sldIdLst>
    <p:sldId id="256" r:id="rId3"/>
    <p:sldId id="257" r:id="rId4"/>
    <p:sldId id="292" r:id="rId5"/>
    <p:sldId id="268" r:id="rId6"/>
    <p:sldId id="293" r:id="rId7"/>
    <p:sldId id="295" r:id="rId8"/>
    <p:sldId id="296" r:id="rId9"/>
    <p:sldId id="297" r:id="rId10"/>
    <p:sldId id="298" r:id="rId11"/>
    <p:sldId id="299" r:id="rId12"/>
    <p:sldId id="300" r:id="rId13"/>
    <p:sldId id="325" r:id="rId14"/>
    <p:sldId id="326" r:id="rId15"/>
    <p:sldId id="327" r:id="rId16"/>
    <p:sldId id="328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5" r:id="rId31"/>
    <p:sldId id="314" r:id="rId32"/>
    <p:sldId id="323" r:id="rId33"/>
    <p:sldId id="316" r:id="rId34"/>
    <p:sldId id="324" r:id="rId35"/>
    <p:sldId id="317" r:id="rId36"/>
    <p:sldId id="318" r:id="rId37"/>
    <p:sldId id="319" r:id="rId38"/>
    <p:sldId id="320" r:id="rId39"/>
    <p:sldId id="321" r:id="rId40"/>
    <p:sldId id="322" r:id="rId41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0"/>
  </p:normalViewPr>
  <p:slideViewPr>
    <p:cSldViewPr snapToGrid="0" snapToObjects="1">
      <p:cViewPr varScale="1">
        <p:scale>
          <a:sx n="190" d="100"/>
          <a:sy n="190" d="100"/>
        </p:scale>
        <p:origin x="2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6C65D6-1C22-A94C-9391-5DBD8DC85A38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1415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6C65D6-1C22-A94C-9391-5DBD8DC85A38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599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6C65D6-1C22-A94C-9391-5DBD8DC85A38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76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60350" y="1973579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03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610600" cy="514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rgbClr val="215380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b="0">
                <a:solidFill>
                  <a:schemeClr val="tx1"/>
                </a:solidFill>
                <a:latin typeface="+mj-lt"/>
              </a:defRPr>
            </a:lvl4pPr>
            <a:lvl5pPr algn="l">
              <a:defRPr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5D9D24-210E-254F-99C2-9F60A2BC8B7F}" type="datetimeFigureOut">
              <a:rPr lang="en-US" smtClean="0"/>
              <a:pPr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0859" y="4856336"/>
            <a:ext cx="2133601" cy="292388"/>
          </a:xfrm>
        </p:spPr>
        <p:txBody>
          <a:bodyPr/>
          <a:lstStyle/>
          <a:p>
            <a:fld id="{2E923AE6-A9B1-1F4D-A7F9-2E6F746D4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610600" cy="5143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</p:spPr>
        <p:txBody>
          <a:bodyPr/>
          <a:lstStyle>
            <a:lvl1pPr>
              <a:defRPr sz="21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35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3200400" y="1028700"/>
            <a:ext cx="2343150" cy="0"/>
          </a:xfrm>
          <a:prstGeom prst="straightConnector1">
            <a:avLst/>
          </a:prstGeom>
          <a:ln w="2222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9D24-210E-254F-99C2-9F60A2BC8B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AE6-A9B1-1F4D-A7F9-2E6F746D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880859" y="4861559"/>
            <a:ext cx="2133601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3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/>
          <p:nvPr/>
        </p:nvSpPr>
        <p:spPr>
          <a:xfrm>
            <a:off x="7917302" y="4842509"/>
            <a:ext cx="93923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Lecture 1 - </a:t>
            </a:r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321887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CS6501: Computational Visual Recognition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rtl="0"/>
            <a:fld id="{E95D9D24-210E-254F-99C2-9F60A2BC8B7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</a:rPr>
              <a:pPr rtl="0"/>
              <a:t>8/31/17</a:t>
            </a:fld>
            <a:endParaRPr lang="en-US" kern="1200">
              <a:solidFill>
                <a:prstClr val="black">
                  <a:tint val="75000"/>
                </a:prstClr>
              </a:solidFill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rtl="0"/>
            <a:fld id="{2E923AE6-A9B1-1F4D-A7F9-2E6F746D4C15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4704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000" b="0" i="0" kern="1200">
          <a:solidFill>
            <a:schemeClr val="tx1"/>
          </a:solidFill>
          <a:latin typeface="Helvetica Neue Light"/>
          <a:ea typeface="+mj-ea"/>
          <a:cs typeface="Helvetica Neue Light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openxmlformats.org/officeDocument/2006/relationships/image" Target="../media/image12.png"/><Relationship Id="rId8" Type="http://schemas.openxmlformats.org/officeDocument/2006/relationships/image" Target="../media/image9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" TargetMode="External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vicente@virginia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0.png"/><Relationship Id="rId12" Type="http://schemas.openxmlformats.org/officeDocument/2006/relationships/image" Target="../media/image15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0.png"/><Relationship Id="rId6" Type="http://schemas.openxmlformats.org/officeDocument/2006/relationships/image" Target="../media/image90.png"/><Relationship Id="rId7" Type="http://schemas.openxmlformats.org/officeDocument/2006/relationships/image" Target="../media/image10.png"/><Relationship Id="rId8" Type="http://schemas.openxmlformats.org/officeDocument/2006/relationships/image" Target="../media/image110.png"/><Relationship Id="rId9" Type="http://schemas.openxmlformats.org/officeDocument/2006/relationships/image" Target="../media/image120.png"/><Relationship Id="rId10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0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0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690934" y="2592070"/>
            <a:ext cx="5762153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Machine </a:t>
            </a:r>
            <a:r>
              <a:rPr lang="en-US" sz="4300" dirty="0" smtClean="0">
                <a:solidFill>
                  <a:srgbClr val="215380"/>
                </a:solidFill>
              </a:rPr>
              <a:t>Learning I &amp; II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 Examples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62974" y="895681"/>
            <a:ext cx="396453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en-US" sz="2100" kern="1200" dirty="0">
                <a:solidFill>
                  <a:srgbClr val="7030A0"/>
                </a:solidFill>
              </a:rPr>
              <a:t>cat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28950" y="1092121"/>
            <a:ext cx="2616505" cy="0"/>
          </a:xfrm>
          <a:prstGeom prst="straightConnector1">
            <a:avLst/>
          </a:prstGeom>
          <a:ln w="158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823326" y="705056"/>
            <a:ext cx="723418" cy="7741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98426" y="3026931"/>
            <a:ext cx="7175151" cy="1984253"/>
            <a:chOff x="1331234" y="4035908"/>
            <a:chExt cx="9566868" cy="26456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55088"/>
            <a:stretch/>
          </p:blipFill>
          <p:spPr>
            <a:xfrm>
              <a:off x="7758936" y="4035908"/>
              <a:ext cx="3139166" cy="257064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r="61266"/>
            <a:stretch/>
          </p:blipFill>
          <p:spPr>
            <a:xfrm>
              <a:off x="1331234" y="4110931"/>
              <a:ext cx="2707366" cy="2570647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4038600" y="5181600"/>
              <a:ext cx="3488673" cy="0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792922" y="4741222"/>
              <a:ext cx="264003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smtClean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rPr>
                <a:t>Language Parsing</a:t>
              </a:r>
              <a:endParaRPr lang="en-US" kern="1200" dirty="0">
                <a:solidFill>
                  <a:prstClr val="black"/>
                </a:solidFill>
                <a:latin typeface="Helvetica Neue Light"/>
                <a:ea typeface=""/>
                <a:cs typeface="Helvetica Neue Ligh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0780" y="1661728"/>
            <a:ext cx="7338592" cy="973886"/>
            <a:chOff x="827706" y="2215636"/>
            <a:chExt cx="9784789" cy="12985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8000"/>
                      </a14:imgEffect>
                    </a14:imgLayer>
                  </a14:imgProps>
                </a:ext>
              </a:extLst>
            </a:blip>
            <a:srcRect l="8750" t="31070" r="76875" b="39183"/>
            <a:stretch/>
          </p:blipFill>
          <p:spPr>
            <a:xfrm>
              <a:off x="8044543" y="2215636"/>
              <a:ext cx="2567952" cy="12281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597564" y="2743200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210800" y="2829711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06000" y="2590800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96400" y="2590800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915400" y="2590800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30764" y="2819400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05800" y="2667000"/>
              <a:ext cx="308436" cy="29448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kern="12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8000"/>
                      </a14:imgEffect>
                    </a14:imgLayer>
                  </a14:imgProps>
                </a:ext>
              </a:extLst>
            </a:blip>
            <a:srcRect l="8750" t="31070" r="76875" b="39183"/>
            <a:stretch/>
          </p:blipFill>
          <p:spPr>
            <a:xfrm>
              <a:off x="827706" y="2286000"/>
              <a:ext cx="2567952" cy="122815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038600" y="3048000"/>
              <a:ext cx="3488673" cy="0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876801" y="2607623"/>
              <a:ext cx="22467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 smtClean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rPr>
                <a:t>Face Detection</a:t>
              </a:r>
              <a:endParaRPr lang="en-US" kern="1200" dirty="0">
                <a:solidFill>
                  <a:prstClr val="black"/>
                </a:solidFill>
                <a:latin typeface="Helvetica Neue Light"/>
                <a:ea typeface=""/>
                <a:cs typeface="Helvetica Neue Light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57600" y="79095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smtClean="0">
                <a:solidFill>
                  <a:prstClr val="black"/>
                </a:solidFill>
                <a:latin typeface="Helvetica Neue Light"/>
                <a:ea typeface=""/>
                <a:cs typeface="Helvetica Neue Light"/>
              </a:rPr>
              <a:t>Classification</a:t>
            </a:r>
            <a:endParaRPr lang="en-US" kern="1200" dirty="0">
              <a:solidFill>
                <a:prstClr val="black"/>
              </a:solidFill>
              <a:latin typeface="Helvetica Neue Light"/>
              <a:ea typeface=""/>
              <a:cs typeface="Helvetica Neue Ligh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829457" y="4428140"/>
            <a:ext cx="4515557" cy="603146"/>
            <a:chOff x="2439275" y="5904184"/>
            <a:chExt cx="6020743" cy="804194"/>
          </a:xfrm>
        </p:grpSpPr>
        <p:sp>
          <p:nvSpPr>
            <p:cNvPr id="28" name="TextBox 27"/>
            <p:cNvSpPr txBox="1"/>
            <p:nvPr/>
          </p:nvSpPr>
          <p:spPr>
            <a:xfrm>
              <a:off x="2439275" y="5908160"/>
              <a:ext cx="5378995" cy="80021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3300" kern="1200" dirty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rPr>
                <a:t>Structured Prediction</a:t>
              </a:r>
            </a:p>
          </p:txBody>
        </p:sp>
        <p:cxnSp>
          <p:nvCxnSpPr>
            <p:cNvPr id="29" name="Straight Arrow Connector 28"/>
            <p:cNvCxnSpPr>
              <a:stCxn id="28" idx="3"/>
            </p:cNvCxnSpPr>
            <p:nvPr/>
          </p:nvCxnSpPr>
          <p:spPr>
            <a:xfrm flipV="1">
              <a:off x="7818270" y="5904184"/>
              <a:ext cx="641748" cy="404085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0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 Examples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7458" y="938874"/>
            <a:ext cx="396453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en-US" sz="2100" kern="1200" dirty="0">
                <a:solidFill>
                  <a:srgbClr val="7030A0"/>
                </a:solidFill>
              </a:rPr>
              <a:t>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4343400" y="723303"/>
            <a:ext cx="723418" cy="774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13649" y="760470"/>
                <a:ext cx="2368534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:r>
                  <a:rPr lang="en-US" sz="4500" kern="1200" dirty="0">
                    <a:solidFill>
                      <a:prstClr val="black"/>
                    </a:solidFill>
                    <a:ea typeface=""/>
                    <a:cs typeface="Helvetica Neue Light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500" i="1" kern="1200">
                        <a:solidFill>
                          <a:prstClr val="black"/>
                        </a:solidFill>
                        <a:latin typeface="Cambria Math" charset="0"/>
                        <a:ea typeface=""/>
                        <a:cs typeface="Helvetica Neue Light"/>
                      </a:rPr>
                      <m:t>𝑓</m:t>
                    </m:r>
                    <m:r>
                      <a:rPr lang="en-US" sz="4500" i="1" kern="1200">
                        <a:solidFill>
                          <a:prstClr val="black"/>
                        </a:solidFill>
                        <a:latin typeface="Cambria Math" charset="0"/>
                        <a:ea typeface=""/>
                        <a:cs typeface="Helvetica Neue Light"/>
                      </a:rPr>
                      <m:t>(         )</m:t>
                    </m:r>
                  </m:oMath>
                </a14:m>
                <a:endParaRPr lang="en-US" sz="4500" kern="1200" dirty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649" y="760470"/>
                <a:ext cx="2368534" cy="692497"/>
              </a:xfrm>
              <a:prstGeom prst="rect">
                <a:avLst/>
              </a:prstGeom>
              <a:blipFill rotWithShape="0">
                <a:blip r:embed="rId3"/>
                <a:stretch>
                  <a:fillRect l="-14653" t="-24779" b="-5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02987" y="1854465"/>
            <a:ext cx="5646503" cy="1003036"/>
            <a:chOff x="1470648" y="2472619"/>
            <a:chExt cx="7528671" cy="1337381"/>
          </a:xfrm>
        </p:grpSpPr>
        <p:grpSp>
          <p:nvGrpSpPr>
            <p:cNvPr id="4" name="Group 3"/>
            <p:cNvGrpSpPr/>
            <p:nvPr/>
          </p:nvGrpSpPr>
          <p:grpSpPr>
            <a:xfrm>
              <a:off x="1470648" y="2581849"/>
              <a:ext cx="2567952" cy="1228151"/>
              <a:chOff x="8044543" y="2215636"/>
              <a:chExt cx="2567952" cy="122815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8000"/>
                        </a14:imgEffect>
                      </a14:imgLayer>
                    </a14:imgProps>
                  </a:ext>
                </a:extLst>
              </a:blip>
              <a:srcRect l="8750" t="31070" r="76875" b="39183"/>
              <a:stretch/>
            </p:blipFill>
            <p:spPr>
              <a:xfrm>
                <a:off x="8044543" y="2215636"/>
                <a:ext cx="2567952" cy="1228151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597564" y="2743200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210800" y="2829711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906000" y="2590800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296400" y="2590800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15400" y="2590800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530764" y="2819400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305800" y="2667000"/>
                <a:ext cx="308436" cy="294489"/>
              </a:xfrm>
              <a:prstGeom prst="rect">
                <a:avLst/>
              </a:prstGeom>
              <a:noFill/>
              <a:ln w="7302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US" kern="12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8000"/>
                      </a14:imgEffect>
                    </a14:imgLayer>
                  </a14:imgProps>
                </a:ext>
              </a:extLst>
            </a:blip>
            <a:srcRect l="8750" t="31070" r="76875" b="39183"/>
            <a:stretch/>
          </p:blipFill>
          <p:spPr>
            <a:xfrm>
              <a:off x="5869015" y="2472619"/>
              <a:ext cx="2567952" cy="12281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321628" y="2608622"/>
                  <a:ext cx="4677691" cy="923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 rtl="0"/>
                  <a:r>
                    <a:rPr lang="en-US" sz="4500" kern="1200" dirty="0">
                      <a:solidFill>
                        <a:prstClr val="black"/>
                      </a:solidFill>
                      <a:ea typeface=""/>
                      <a:cs typeface="Helvetica Neue Light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45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𝑓</m:t>
                      </m:r>
                      <m:r>
                        <a:rPr lang="en-US" sz="45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(                  )</m:t>
                      </m:r>
                    </m:oMath>
                  </a14:m>
                  <a:endParaRPr lang="en-US" sz="4500" kern="1200" dirty="0">
                    <a:solidFill>
                      <a:prstClr val="black"/>
                    </a:solidFill>
                    <a:latin typeface="Helvetica Neue Light"/>
                    <a:ea typeface=""/>
                    <a:cs typeface="Helvetica Neue Light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628" y="2608622"/>
                  <a:ext cx="4677691" cy="923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9913" t="-2456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810268" y="2956166"/>
            <a:ext cx="5957314" cy="2000769"/>
            <a:chOff x="1080358" y="3941555"/>
            <a:chExt cx="7943084" cy="266769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55088"/>
            <a:stretch/>
          </p:blipFill>
          <p:spPr>
            <a:xfrm>
              <a:off x="1080358" y="3941555"/>
              <a:ext cx="3139166" cy="257064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/>
            <a:srcRect r="61266"/>
            <a:stretch/>
          </p:blipFill>
          <p:spPr>
            <a:xfrm>
              <a:off x="5802086" y="4038600"/>
              <a:ext cx="2707366" cy="2570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345752" y="4654346"/>
                  <a:ext cx="4677690" cy="923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 rtl="0"/>
                  <a:r>
                    <a:rPr lang="en-US" sz="4500" kern="1200" dirty="0">
                      <a:solidFill>
                        <a:prstClr val="black"/>
                      </a:solidFill>
                      <a:ea typeface=""/>
                      <a:cs typeface="Helvetica Neue Light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45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𝑓</m:t>
                      </m:r>
                      <m:r>
                        <a:rPr lang="en-US" sz="45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(                  )</m:t>
                      </m:r>
                    </m:oMath>
                  </a14:m>
                  <a:endParaRPr lang="en-US" sz="4500" kern="1200" dirty="0">
                    <a:solidFill>
                      <a:prstClr val="black"/>
                    </a:solidFill>
                    <a:latin typeface="Helvetica Neue Light"/>
                    <a:ea typeface=""/>
                    <a:cs typeface="Helvetica Neue Light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752" y="4654346"/>
                  <a:ext cx="4677690" cy="92332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9913" t="-24779" b="-513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475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k-Nearest Neighbors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253264" y="1795022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516247" y="840874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144602" y="2181581"/>
            <a:ext cx="747098" cy="7470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83768" y="1059449"/>
            <a:ext cx="0" cy="3223793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2134732" y="2273911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454613" y="1249777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982643" y="3218379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2519734" y="1346062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3241333" y="2310537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2291928" y="3405871"/>
            <a:ext cx="861656" cy="877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436" y="631805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724" y="1545947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9878" y="1961906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2233" y="962267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5708" y="2013909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702" y="2978121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9734" y="1062174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1747" y="2066564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8113" y="3170582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5725003" y="35629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7158859" y="2207816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6220795" y="1803452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6254043" y="2703565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4987687" y="2178491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5310034" y="980281"/>
            <a:ext cx="829939" cy="83009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166381" y="1160945"/>
            <a:ext cx="98199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cat, cat,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84356" y="962267"/>
            <a:ext cx="855617" cy="89145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27402" y="962267"/>
            <a:ext cx="7412568" cy="2687481"/>
            <a:chOff x="1027402" y="962267"/>
            <a:chExt cx="7412568" cy="2687481"/>
          </a:xfrm>
        </p:grpSpPr>
        <p:grpSp>
          <p:nvGrpSpPr>
            <p:cNvPr id="37" name="Group 36"/>
            <p:cNvGrpSpPr/>
            <p:nvPr/>
          </p:nvGrpSpPr>
          <p:grpSpPr>
            <a:xfrm>
              <a:off x="1027402" y="1059449"/>
              <a:ext cx="4282632" cy="2590299"/>
              <a:chOff x="1027402" y="1059449"/>
              <a:chExt cx="4282632" cy="2590299"/>
            </a:xfrm>
          </p:grpSpPr>
          <p:cxnSp>
            <p:nvCxnSpPr>
              <p:cNvPr id="8" name="Straight Arrow Connector 7"/>
              <p:cNvCxnSpPr>
                <a:stCxn id="32" idx="1"/>
              </p:cNvCxnSpPr>
              <p:nvPr/>
            </p:nvCxnSpPr>
            <p:spPr>
              <a:xfrm flipH="1" flipV="1">
                <a:off x="1144602" y="1059449"/>
                <a:ext cx="4165432" cy="335881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>
                <a:endCxn id="2" idx="3"/>
              </p:cNvCxnSpPr>
              <p:nvPr/>
            </p:nvCxnSpPr>
            <p:spPr>
              <a:xfrm flipH="1">
                <a:off x="1027402" y="1412584"/>
                <a:ext cx="4282632" cy="771467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Straight Arrow Connector 33"/>
              <p:cNvCxnSpPr>
                <a:endCxn id="10" idx="3"/>
              </p:cNvCxnSpPr>
              <p:nvPr/>
            </p:nvCxnSpPr>
            <p:spPr>
              <a:xfrm flipH="1">
                <a:off x="1823400" y="1420052"/>
                <a:ext cx="3460956" cy="2229696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8011008" y="962267"/>
              <a:ext cx="4289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k=3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472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13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k-Nearest Neighbors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253264" y="1795022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516247" y="840874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144602" y="2181581"/>
            <a:ext cx="747098" cy="7470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83768" y="1059449"/>
            <a:ext cx="0" cy="3223793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2134732" y="2273911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454613" y="1249777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982643" y="3218379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2519734" y="1346062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3241333" y="2310537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2291928" y="3405871"/>
            <a:ext cx="861656" cy="877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436" y="631805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724" y="1545947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9878" y="1961906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2233" y="962267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5708" y="2013909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702" y="2978121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9734" y="1062174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1747" y="2066564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8113" y="3170582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5725003" y="35629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7158859" y="2207816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6220795" y="1803452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6254043" y="2703565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4987687" y="2178491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5310034" y="980281"/>
            <a:ext cx="829939" cy="83009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15610" y="1863899"/>
            <a:ext cx="11439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dog,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dog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823400" y="962267"/>
            <a:ext cx="6616570" cy="2687481"/>
            <a:chOff x="1823400" y="962267"/>
            <a:chExt cx="6616570" cy="2687481"/>
          </a:xfrm>
        </p:grpSpPr>
        <p:grpSp>
          <p:nvGrpSpPr>
            <p:cNvPr id="37" name="Group 36"/>
            <p:cNvGrpSpPr/>
            <p:nvPr/>
          </p:nvGrpSpPr>
          <p:grpSpPr>
            <a:xfrm>
              <a:off x="1823400" y="1722333"/>
              <a:ext cx="4375627" cy="1927415"/>
              <a:chOff x="1823400" y="1722333"/>
              <a:chExt cx="4375627" cy="1927415"/>
            </a:xfrm>
          </p:grpSpPr>
          <p:cxnSp>
            <p:nvCxnSpPr>
              <p:cNvPr id="8" name="Straight Arrow Connector 7"/>
              <p:cNvCxnSpPr>
                <a:stCxn id="40" idx="1"/>
                <a:endCxn id="11" idx="3"/>
              </p:cNvCxnSpPr>
              <p:nvPr/>
            </p:nvCxnSpPr>
            <p:spPr>
              <a:xfrm flipH="1" flipV="1">
                <a:off x="3318982" y="1722333"/>
                <a:ext cx="2880045" cy="478437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>
                <a:stCxn id="40" idx="1"/>
                <a:endCxn id="5" idx="3"/>
              </p:cNvCxnSpPr>
              <p:nvPr/>
            </p:nvCxnSpPr>
            <p:spPr>
              <a:xfrm flipH="1">
                <a:off x="2925559" y="2200770"/>
                <a:ext cx="3273468" cy="472590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Straight Arrow Connector 33"/>
              <p:cNvCxnSpPr>
                <a:stCxn id="40" idx="1"/>
                <a:endCxn id="10" idx="3"/>
              </p:cNvCxnSpPr>
              <p:nvPr/>
            </p:nvCxnSpPr>
            <p:spPr>
              <a:xfrm flipH="1">
                <a:off x="1823400" y="2200770"/>
                <a:ext cx="4375627" cy="1448978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8011008" y="962267"/>
              <a:ext cx="4289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k=3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199027" y="1755042"/>
            <a:ext cx="855617" cy="89145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622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14</a:t>
            </a:fld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k-Nearest Neighbors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1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K?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features?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distance metric?</a:t>
            </a:r>
          </a:p>
        </p:txBody>
      </p:sp>
    </p:spTree>
    <p:extLst>
      <p:ext uri="{BB962C8B-B14F-4D97-AF65-F5344CB8AC3E}">
        <p14:creationId xmlns:p14="http://schemas.microsoft.com/office/powerpoint/2010/main" val="1757973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15</a:t>
            </a:fld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k-Nearest Neighbors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1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K?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features?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distance metric?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099" y="2780293"/>
            <a:ext cx="741324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rPr>
              <a:t>Answer: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Just c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hoose the one combination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that works best!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rPr>
              <a:t>BUT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not on the test data.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baseline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419" y="3852758"/>
            <a:ext cx="694035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Instead split the training data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into a ”Training set” and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 ”Validation set” (also called ”Development set”)</a:t>
            </a:r>
          </a:p>
        </p:txBody>
      </p:sp>
    </p:spTree>
    <p:extLst>
      <p:ext uri="{BB962C8B-B14F-4D97-AF65-F5344CB8AC3E}">
        <p14:creationId xmlns:p14="http://schemas.microsoft.com/office/powerpoint/2010/main" val="1182414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16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Unsupervised Learning – k-means clustering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1015264" y="1795022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278247" y="840874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2864341" y="3317603"/>
            <a:ext cx="747098" cy="747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3674545" y="2573079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3475467" y="1624975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4780741" y="2401506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5721868" y="807924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6931480" y="2232169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4947375" y="3626015"/>
            <a:ext cx="861656" cy="877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6282922" y="35002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6912519" y="989635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4564285" y="986206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5908671" y="2071496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2264880" y="2280057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2624469" y="843736"/>
            <a:ext cx="829939" cy="830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72" y="3464536"/>
            <a:ext cx="168870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 = 3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1. Initially assign all images to a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random cluster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78196" y="701749"/>
            <a:ext cx="7389627" cy="3880885"/>
            <a:chOff x="978196" y="701749"/>
            <a:chExt cx="7389627" cy="3880885"/>
          </a:xfrm>
        </p:grpSpPr>
        <p:sp>
          <p:nvSpPr>
            <p:cNvPr id="18" name="Freeform 17"/>
            <p:cNvSpPr/>
            <p:nvPr/>
          </p:nvSpPr>
          <p:spPr>
            <a:xfrm>
              <a:off x="978196" y="701749"/>
              <a:ext cx="5656520" cy="2137144"/>
            </a:xfrm>
            <a:custGeom>
              <a:avLst/>
              <a:gdLst>
                <a:gd name="connsiteX0" fmla="*/ 53163 w 5624623"/>
                <a:gd name="connsiteY0" fmla="*/ 180753 h 1765004"/>
                <a:gd name="connsiteX1" fmla="*/ 53163 w 5624623"/>
                <a:gd name="connsiteY1" fmla="*/ 999460 h 1765004"/>
                <a:gd name="connsiteX2" fmla="*/ 1329070 w 5624623"/>
                <a:gd name="connsiteY2" fmla="*/ 1073888 h 1765004"/>
                <a:gd name="connsiteX3" fmla="*/ 2307265 w 5624623"/>
                <a:gd name="connsiteY3" fmla="*/ 1584251 h 1765004"/>
                <a:gd name="connsiteX4" fmla="*/ 2488019 w 5624623"/>
                <a:gd name="connsiteY4" fmla="*/ 1765004 h 1765004"/>
                <a:gd name="connsiteX5" fmla="*/ 3508744 w 5624623"/>
                <a:gd name="connsiteY5" fmla="*/ 1765004 h 1765004"/>
                <a:gd name="connsiteX6" fmla="*/ 3965944 w 5624623"/>
                <a:gd name="connsiteY6" fmla="*/ 1329070 h 1765004"/>
                <a:gd name="connsiteX7" fmla="*/ 5550195 w 5624623"/>
                <a:gd name="connsiteY7" fmla="*/ 1031358 h 1765004"/>
                <a:gd name="connsiteX8" fmla="*/ 5624623 w 5624623"/>
                <a:gd name="connsiteY8" fmla="*/ 510363 h 1765004"/>
                <a:gd name="connsiteX9" fmla="*/ 5528930 w 5624623"/>
                <a:gd name="connsiteY9" fmla="*/ 0 h 1765004"/>
                <a:gd name="connsiteX10" fmla="*/ 0 w 5624623"/>
                <a:gd name="connsiteY10" fmla="*/ 42530 h 1765004"/>
                <a:gd name="connsiteX11" fmla="*/ 63795 w 5624623"/>
                <a:gd name="connsiteY11" fmla="*/ 233916 h 1765004"/>
                <a:gd name="connsiteX12" fmla="*/ 63795 w 5624623"/>
                <a:gd name="connsiteY12" fmla="*/ 233916 h 1765004"/>
                <a:gd name="connsiteX13" fmla="*/ 53163 w 5624623"/>
                <a:gd name="connsiteY13" fmla="*/ 180753 h 1765004"/>
                <a:gd name="connsiteX0" fmla="*/ 53163 w 5624623"/>
                <a:gd name="connsiteY0" fmla="*/ 180753 h 2137144"/>
                <a:gd name="connsiteX1" fmla="*/ 53163 w 5624623"/>
                <a:gd name="connsiteY1" fmla="*/ 999460 h 2137144"/>
                <a:gd name="connsiteX2" fmla="*/ 520996 w 5624623"/>
                <a:gd name="connsiteY2" fmla="*/ 2137144 h 2137144"/>
                <a:gd name="connsiteX3" fmla="*/ 2307265 w 5624623"/>
                <a:gd name="connsiteY3" fmla="*/ 1584251 h 2137144"/>
                <a:gd name="connsiteX4" fmla="*/ 2488019 w 5624623"/>
                <a:gd name="connsiteY4" fmla="*/ 1765004 h 2137144"/>
                <a:gd name="connsiteX5" fmla="*/ 3508744 w 5624623"/>
                <a:gd name="connsiteY5" fmla="*/ 1765004 h 2137144"/>
                <a:gd name="connsiteX6" fmla="*/ 3965944 w 5624623"/>
                <a:gd name="connsiteY6" fmla="*/ 1329070 h 2137144"/>
                <a:gd name="connsiteX7" fmla="*/ 5550195 w 5624623"/>
                <a:gd name="connsiteY7" fmla="*/ 1031358 h 2137144"/>
                <a:gd name="connsiteX8" fmla="*/ 5624623 w 5624623"/>
                <a:gd name="connsiteY8" fmla="*/ 510363 h 2137144"/>
                <a:gd name="connsiteX9" fmla="*/ 5528930 w 5624623"/>
                <a:gd name="connsiteY9" fmla="*/ 0 h 2137144"/>
                <a:gd name="connsiteX10" fmla="*/ 0 w 5624623"/>
                <a:gd name="connsiteY10" fmla="*/ 42530 h 2137144"/>
                <a:gd name="connsiteX11" fmla="*/ 63795 w 5624623"/>
                <a:gd name="connsiteY11" fmla="*/ 233916 h 2137144"/>
                <a:gd name="connsiteX12" fmla="*/ 63795 w 5624623"/>
                <a:gd name="connsiteY12" fmla="*/ 233916 h 2137144"/>
                <a:gd name="connsiteX13" fmla="*/ 53163 w 5624623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2339162 w 5656520"/>
                <a:gd name="connsiteY3" fmla="*/ 1584251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1467292 w 5656520"/>
                <a:gd name="connsiteY3" fmla="*/ 1201479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6520" h="2137144">
                  <a:moveTo>
                    <a:pt x="85060" y="180753"/>
                  </a:moveTo>
                  <a:lnTo>
                    <a:pt x="0" y="1935125"/>
                  </a:lnTo>
                  <a:lnTo>
                    <a:pt x="552893" y="2137144"/>
                  </a:lnTo>
                  <a:lnTo>
                    <a:pt x="1467292" y="1201479"/>
                  </a:lnTo>
                  <a:lnTo>
                    <a:pt x="2519916" y="1765004"/>
                  </a:lnTo>
                  <a:lnTo>
                    <a:pt x="3540641" y="1765004"/>
                  </a:lnTo>
                  <a:lnTo>
                    <a:pt x="3997841" y="1329070"/>
                  </a:lnTo>
                  <a:lnTo>
                    <a:pt x="5582092" y="1031358"/>
                  </a:lnTo>
                  <a:lnTo>
                    <a:pt x="5656520" y="510363"/>
                  </a:lnTo>
                  <a:lnTo>
                    <a:pt x="5560827" y="0"/>
                  </a:lnTo>
                  <a:lnTo>
                    <a:pt x="31897" y="42530"/>
                  </a:lnTo>
                  <a:lnTo>
                    <a:pt x="95692" y="233916"/>
                  </a:lnTo>
                  <a:lnTo>
                    <a:pt x="95692" y="233916"/>
                  </a:lnTo>
                  <a:lnTo>
                    <a:pt x="85060" y="180753"/>
                  </a:lnTo>
                  <a:close/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935127" y="1903229"/>
              <a:ext cx="4880344" cy="2679405"/>
            </a:xfrm>
            <a:custGeom>
              <a:avLst/>
              <a:gdLst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903767 w 6018028"/>
                <a:gd name="connsiteY13" fmla="*/ 318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1414130 w 6018028"/>
                <a:gd name="connsiteY13" fmla="*/ 4890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0 w 5954233"/>
                <a:gd name="connsiteY0" fmla="*/ 0 h 2732568"/>
                <a:gd name="connsiteX1" fmla="*/ 42530 w 5954233"/>
                <a:gd name="connsiteY1" fmla="*/ 967563 h 2732568"/>
                <a:gd name="connsiteX2" fmla="*/ 2083982 w 5954233"/>
                <a:gd name="connsiteY2" fmla="*/ 2445488 h 2732568"/>
                <a:gd name="connsiteX3" fmla="*/ 4061637 w 5954233"/>
                <a:gd name="connsiteY3" fmla="*/ 2732568 h 2732568"/>
                <a:gd name="connsiteX4" fmla="*/ 5199321 w 5954233"/>
                <a:gd name="connsiteY4" fmla="*/ 2700670 h 2732568"/>
                <a:gd name="connsiteX5" fmla="*/ 5114261 w 5954233"/>
                <a:gd name="connsiteY5" fmla="*/ 1275907 h 2732568"/>
                <a:gd name="connsiteX6" fmla="*/ 5954233 w 5954233"/>
                <a:gd name="connsiteY6" fmla="*/ 1180214 h 2732568"/>
                <a:gd name="connsiteX7" fmla="*/ 5879805 w 5954233"/>
                <a:gd name="connsiteY7" fmla="*/ 53163 h 2732568"/>
                <a:gd name="connsiteX8" fmla="*/ 4986670 w 5954233"/>
                <a:gd name="connsiteY8" fmla="*/ 170121 h 2732568"/>
                <a:gd name="connsiteX9" fmla="*/ 4051005 w 5954233"/>
                <a:gd name="connsiteY9" fmla="*/ 435935 h 2732568"/>
                <a:gd name="connsiteX10" fmla="*/ 3625703 w 5954233"/>
                <a:gd name="connsiteY10" fmla="*/ 701749 h 2732568"/>
                <a:gd name="connsiteX11" fmla="*/ 2488019 w 5954233"/>
                <a:gd name="connsiteY11" fmla="*/ 691116 h 2732568"/>
                <a:gd name="connsiteX12" fmla="*/ 1945758 w 5954233"/>
                <a:gd name="connsiteY12" fmla="*/ 233916 h 2732568"/>
                <a:gd name="connsiteX13" fmla="*/ 1350335 w 5954233"/>
                <a:gd name="connsiteY13" fmla="*/ 393405 h 2732568"/>
                <a:gd name="connsiteX14" fmla="*/ 1116419 w 5954233"/>
                <a:gd name="connsiteY14" fmla="*/ 988828 h 2732568"/>
                <a:gd name="connsiteX15" fmla="*/ 0 w 5954233"/>
                <a:gd name="connsiteY15" fmla="*/ 0 h 2732568"/>
                <a:gd name="connsiteX0" fmla="*/ 1031359 w 5911703"/>
                <a:gd name="connsiteY0" fmla="*/ 1414130 h 2679405"/>
                <a:gd name="connsiteX1" fmla="*/ 0 w 5911703"/>
                <a:gd name="connsiteY1" fmla="*/ 914400 h 2679405"/>
                <a:gd name="connsiteX2" fmla="*/ 2041452 w 5911703"/>
                <a:gd name="connsiteY2" fmla="*/ 2392325 h 2679405"/>
                <a:gd name="connsiteX3" fmla="*/ 4019107 w 5911703"/>
                <a:gd name="connsiteY3" fmla="*/ 2679405 h 2679405"/>
                <a:gd name="connsiteX4" fmla="*/ 5156791 w 5911703"/>
                <a:gd name="connsiteY4" fmla="*/ 2647507 h 2679405"/>
                <a:gd name="connsiteX5" fmla="*/ 5071731 w 5911703"/>
                <a:gd name="connsiteY5" fmla="*/ 1222744 h 2679405"/>
                <a:gd name="connsiteX6" fmla="*/ 5911703 w 5911703"/>
                <a:gd name="connsiteY6" fmla="*/ 1127051 h 2679405"/>
                <a:gd name="connsiteX7" fmla="*/ 5837275 w 5911703"/>
                <a:gd name="connsiteY7" fmla="*/ 0 h 2679405"/>
                <a:gd name="connsiteX8" fmla="*/ 4944140 w 5911703"/>
                <a:gd name="connsiteY8" fmla="*/ 116958 h 2679405"/>
                <a:gd name="connsiteX9" fmla="*/ 4008475 w 5911703"/>
                <a:gd name="connsiteY9" fmla="*/ 382772 h 2679405"/>
                <a:gd name="connsiteX10" fmla="*/ 3583173 w 5911703"/>
                <a:gd name="connsiteY10" fmla="*/ 648586 h 2679405"/>
                <a:gd name="connsiteX11" fmla="*/ 2445489 w 5911703"/>
                <a:gd name="connsiteY11" fmla="*/ 637953 h 2679405"/>
                <a:gd name="connsiteX12" fmla="*/ 1903228 w 5911703"/>
                <a:gd name="connsiteY12" fmla="*/ 180753 h 2679405"/>
                <a:gd name="connsiteX13" fmla="*/ 1307805 w 5911703"/>
                <a:gd name="connsiteY13" fmla="*/ 340242 h 2679405"/>
                <a:gd name="connsiteX14" fmla="*/ 1073889 w 5911703"/>
                <a:gd name="connsiteY14" fmla="*/ 935665 h 2679405"/>
                <a:gd name="connsiteX15" fmla="*/ 1031359 w 5911703"/>
                <a:gd name="connsiteY15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276446 w 4880344"/>
                <a:gd name="connsiteY12" fmla="*/ 340242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414669 w 4880344"/>
                <a:gd name="connsiteY11" fmla="*/ 212650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265813 w 4880344"/>
                <a:gd name="connsiteY12" fmla="*/ 329609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80344" h="2679405">
                  <a:moveTo>
                    <a:pt x="0" y="1414130"/>
                  </a:moveTo>
                  <a:lnTo>
                    <a:pt x="1010093" y="2392325"/>
                  </a:lnTo>
                  <a:lnTo>
                    <a:pt x="2987748" y="2679405"/>
                  </a:lnTo>
                  <a:lnTo>
                    <a:pt x="4125432" y="2647507"/>
                  </a:lnTo>
                  <a:lnTo>
                    <a:pt x="4040372" y="1222744"/>
                  </a:lnTo>
                  <a:lnTo>
                    <a:pt x="4880344" y="1127051"/>
                  </a:lnTo>
                  <a:lnTo>
                    <a:pt x="4805916" y="0"/>
                  </a:lnTo>
                  <a:lnTo>
                    <a:pt x="3912781" y="116958"/>
                  </a:lnTo>
                  <a:lnTo>
                    <a:pt x="2977116" y="382772"/>
                  </a:lnTo>
                  <a:lnTo>
                    <a:pt x="2551814" y="648586"/>
                  </a:lnTo>
                  <a:lnTo>
                    <a:pt x="1414130" y="637953"/>
                  </a:lnTo>
                  <a:lnTo>
                    <a:pt x="1010093" y="308343"/>
                  </a:lnTo>
                  <a:lnTo>
                    <a:pt x="265813" y="329609"/>
                  </a:lnTo>
                  <a:lnTo>
                    <a:pt x="42530" y="935665"/>
                  </a:lnTo>
                  <a:lnTo>
                    <a:pt x="0" y="1414130"/>
                  </a:lnTo>
                  <a:close/>
                </a:path>
              </a:pathLst>
            </a:cu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198781" y="850605"/>
              <a:ext cx="2169042" cy="3710762"/>
            </a:xfrm>
            <a:custGeom>
              <a:avLst/>
              <a:gdLst>
                <a:gd name="connsiteX0" fmla="*/ 606056 w 2169042"/>
                <a:gd name="connsiteY0" fmla="*/ 95693 h 3710762"/>
                <a:gd name="connsiteX1" fmla="*/ 691117 w 2169042"/>
                <a:gd name="connsiteY1" fmla="*/ 1265274 h 3710762"/>
                <a:gd name="connsiteX2" fmla="*/ 712382 w 2169042"/>
                <a:gd name="connsiteY2" fmla="*/ 2296632 h 3710762"/>
                <a:gd name="connsiteX3" fmla="*/ 0 w 2169042"/>
                <a:gd name="connsiteY3" fmla="*/ 2658139 h 3710762"/>
                <a:gd name="connsiteX4" fmla="*/ 0 w 2169042"/>
                <a:gd name="connsiteY4" fmla="*/ 3710762 h 3710762"/>
                <a:gd name="connsiteX5" fmla="*/ 1116419 w 2169042"/>
                <a:gd name="connsiteY5" fmla="*/ 3561907 h 3710762"/>
                <a:gd name="connsiteX6" fmla="*/ 2169042 w 2169042"/>
                <a:gd name="connsiteY6" fmla="*/ 2339162 h 3710762"/>
                <a:gd name="connsiteX7" fmla="*/ 1807535 w 2169042"/>
                <a:gd name="connsiteY7" fmla="*/ 0 h 3710762"/>
                <a:gd name="connsiteX8" fmla="*/ 606056 w 2169042"/>
                <a:gd name="connsiteY8" fmla="*/ 95693 h 371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042" h="3710762">
                  <a:moveTo>
                    <a:pt x="606056" y="95693"/>
                  </a:moveTo>
                  <a:lnTo>
                    <a:pt x="691117" y="1265274"/>
                  </a:lnTo>
                  <a:lnTo>
                    <a:pt x="712382" y="2296632"/>
                  </a:lnTo>
                  <a:lnTo>
                    <a:pt x="0" y="2658139"/>
                  </a:lnTo>
                  <a:lnTo>
                    <a:pt x="0" y="3710762"/>
                  </a:lnTo>
                  <a:lnTo>
                    <a:pt x="1116419" y="3561907"/>
                  </a:lnTo>
                  <a:lnTo>
                    <a:pt x="2169042" y="2339162"/>
                  </a:lnTo>
                  <a:lnTo>
                    <a:pt x="1807535" y="0"/>
                  </a:lnTo>
                  <a:lnTo>
                    <a:pt x="606056" y="95693"/>
                  </a:lnTo>
                  <a:close/>
                </a:path>
              </a:pathLst>
            </a:custGeom>
            <a:noFill/>
            <a:ln w="25400" cap="flat">
              <a:solidFill>
                <a:srgbClr val="0070C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082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17</a:t>
            </a:fld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Unsupervised Learning – k-means clustering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1015264" y="1795022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278247" y="840874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2864341" y="3317603"/>
            <a:ext cx="747098" cy="747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3674545" y="2573079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3475467" y="1624975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4780741" y="2401506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5721868" y="807924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6931480" y="2232169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4947375" y="3626015"/>
            <a:ext cx="861656" cy="877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6282922" y="35002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6912519" y="989635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4564285" y="986206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5908671" y="2071496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2264880" y="2280057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2624469" y="843736"/>
            <a:ext cx="829939" cy="830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72" y="3368839"/>
            <a:ext cx="224065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 = 3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2. Compute the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mean image (in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feature space) for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each cluster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78196" y="701749"/>
            <a:ext cx="7389627" cy="3880885"/>
            <a:chOff x="978196" y="701749"/>
            <a:chExt cx="7389627" cy="3880885"/>
          </a:xfrm>
        </p:grpSpPr>
        <p:sp>
          <p:nvSpPr>
            <p:cNvPr id="25" name="Freeform 24"/>
            <p:cNvSpPr/>
            <p:nvPr/>
          </p:nvSpPr>
          <p:spPr>
            <a:xfrm>
              <a:off x="978196" y="701749"/>
              <a:ext cx="5656520" cy="2137144"/>
            </a:xfrm>
            <a:custGeom>
              <a:avLst/>
              <a:gdLst>
                <a:gd name="connsiteX0" fmla="*/ 53163 w 5624623"/>
                <a:gd name="connsiteY0" fmla="*/ 180753 h 1765004"/>
                <a:gd name="connsiteX1" fmla="*/ 53163 w 5624623"/>
                <a:gd name="connsiteY1" fmla="*/ 999460 h 1765004"/>
                <a:gd name="connsiteX2" fmla="*/ 1329070 w 5624623"/>
                <a:gd name="connsiteY2" fmla="*/ 1073888 h 1765004"/>
                <a:gd name="connsiteX3" fmla="*/ 2307265 w 5624623"/>
                <a:gd name="connsiteY3" fmla="*/ 1584251 h 1765004"/>
                <a:gd name="connsiteX4" fmla="*/ 2488019 w 5624623"/>
                <a:gd name="connsiteY4" fmla="*/ 1765004 h 1765004"/>
                <a:gd name="connsiteX5" fmla="*/ 3508744 w 5624623"/>
                <a:gd name="connsiteY5" fmla="*/ 1765004 h 1765004"/>
                <a:gd name="connsiteX6" fmla="*/ 3965944 w 5624623"/>
                <a:gd name="connsiteY6" fmla="*/ 1329070 h 1765004"/>
                <a:gd name="connsiteX7" fmla="*/ 5550195 w 5624623"/>
                <a:gd name="connsiteY7" fmla="*/ 1031358 h 1765004"/>
                <a:gd name="connsiteX8" fmla="*/ 5624623 w 5624623"/>
                <a:gd name="connsiteY8" fmla="*/ 510363 h 1765004"/>
                <a:gd name="connsiteX9" fmla="*/ 5528930 w 5624623"/>
                <a:gd name="connsiteY9" fmla="*/ 0 h 1765004"/>
                <a:gd name="connsiteX10" fmla="*/ 0 w 5624623"/>
                <a:gd name="connsiteY10" fmla="*/ 42530 h 1765004"/>
                <a:gd name="connsiteX11" fmla="*/ 63795 w 5624623"/>
                <a:gd name="connsiteY11" fmla="*/ 233916 h 1765004"/>
                <a:gd name="connsiteX12" fmla="*/ 63795 w 5624623"/>
                <a:gd name="connsiteY12" fmla="*/ 233916 h 1765004"/>
                <a:gd name="connsiteX13" fmla="*/ 53163 w 5624623"/>
                <a:gd name="connsiteY13" fmla="*/ 180753 h 1765004"/>
                <a:gd name="connsiteX0" fmla="*/ 53163 w 5624623"/>
                <a:gd name="connsiteY0" fmla="*/ 180753 h 2137144"/>
                <a:gd name="connsiteX1" fmla="*/ 53163 w 5624623"/>
                <a:gd name="connsiteY1" fmla="*/ 999460 h 2137144"/>
                <a:gd name="connsiteX2" fmla="*/ 520996 w 5624623"/>
                <a:gd name="connsiteY2" fmla="*/ 2137144 h 2137144"/>
                <a:gd name="connsiteX3" fmla="*/ 2307265 w 5624623"/>
                <a:gd name="connsiteY3" fmla="*/ 1584251 h 2137144"/>
                <a:gd name="connsiteX4" fmla="*/ 2488019 w 5624623"/>
                <a:gd name="connsiteY4" fmla="*/ 1765004 h 2137144"/>
                <a:gd name="connsiteX5" fmla="*/ 3508744 w 5624623"/>
                <a:gd name="connsiteY5" fmla="*/ 1765004 h 2137144"/>
                <a:gd name="connsiteX6" fmla="*/ 3965944 w 5624623"/>
                <a:gd name="connsiteY6" fmla="*/ 1329070 h 2137144"/>
                <a:gd name="connsiteX7" fmla="*/ 5550195 w 5624623"/>
                <a:gd name="connsiteY7" fmla="*/ 1031358 h 2137144"/>
                <a:gd name="connsiteX8" fmla="*/ 5624623 w 5624623"/>
                <a:gd name="connsiteY8" fmla="*/ 510363 h 2137144"/>
                <a:gd name="connsiteX9" fmla="*/ 5528930 w 5624623"/>
                <a:gd name="connsiteY9" fmla="*/ 0 h 2137144"/>
                <a:gd name="connsiteX10" fmla="*/ 0 w 5624623"/>
                <a:gd name="connsiteY10" fmla="*/ 42530 h 2137144"/>
                <a:gd name="connsiteX11" fmla="*/ 63795 w 5624623"/>
                <a:gd name="connsiteY11" fmla="*/ 233916 h 2137144"/>
                <a:gd name="connsiteX12" fmla="*/ 63795 w 5624623"/>
                <a:gd name="connsiteY12" fmla="*/ 233916 h 2137144"/>
                <a:gd name="connsiteX13" fmla="*/ 53163 w 5624623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2339162 w 5656520"/>
                <a:gd name="connsiteY3" fmla="*/ 1584251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1467292 w 5656520"/>
                <a:gd name="connsiteY3" fmla="*/ 1201479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6520" h="2137144">
                  <a:moveTo>
                    <a:pt x="85060" y="180753"/>
                  </a:moveTo>
                  <a:lnTo>
                    <a:pt x="0" y="1935125"/>
                  </a:lnTo>
                  <a:lnTo>
                    <a:pt x="552893" y="2137144"/>
                  </a:lnTo>
                  <a:lnTo>
                    <a:pt x="1467292" y="1201479"/>
                  </a:lnTo>
                  <a:lnTo>
                    <a:pt x="2519916" y="1765004"/>
                  </a:lnTo>
                  <a:lnTo>
                    <a:pt x="3540641" y="1765004"/>
                  </a:lnTo>
                  <a:lnTo>
                    <a:pt x="3997841" y="1329070"/>
                  </a:lnTo>
                  <a:lnTo>
                    <a:pt x="5582092" y="1031358"/>
                  </a:lnTo>
                  <a:lnTo>
                    <a:pt x="5656520" y="510363"/>
                  </a:lnTo>
                  <a:lnTo>
                    <a:pt x="5560827" y="0"/>
                  </a:lnTo>
                  <a:lnTo>
                    <a:pt x="31897" y="42530"/>
                  </a:lnTo>
                  <a:lnTo>
                    <a:pt x="95692" y="233916"/>
                  </a:lnTo>
                  <a:lnTo>
                    <a:pt x="95692" y="233916"/>
                  </a:lnTo>
                  <a:lnTo>
                    <a:pt x="85060" y="180753"/>
                  </a:lnTo>
                  <a:close/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935127" y="1903229"/>
              <a:ext cx="4880344" cy="2679405"/>
            </a:xfrm>
            <a:custGeom>
              <a:avLst/>
              <a:gdLst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903767 w 6018028"/>
                <a:gd name="connsiteY13" fmla="*/ 318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1414130 w 6018028"/>
                <a:gd name="connsiteY13" fmla="*/ 4890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0 w 5954233"/>
                <a:gd name="connsiteY0" fmla="*/ 0 h 2732568"/>
                <a:gd name="connsiteX1" fmla="*/ 42530 w 5954233"/>
                <a:gd name="connsiteY1" fmla="*/ 967563 h 2732568"/>
                <a:gd name="connsiteX2" fmla="*/ 2083982 w 5954233"/>
                <a:gd name="connsiteY2" fmla="*/ 2445488 h 2732568"/>
                <a:gd name="connsiteX3" fmla="*/ 4061637 w 5954233"/>
                <a:gd name="connsiteY3" fmla="*/ 2732568 h 2732568"/>
                <a:gd name="connsiteX4" fmla="*/ 5199321 w 5954233"/>
                <a:gd name="connsiteY4" fmla="*/ 2700670 h 2732568"/>
                <a:gd name="connsiteX5" fmla="*/ 5114261 w 5954233"/>
                <a:gd name="connsiteY5" fmla="*/ 1275907 h 2732568"/>
                <a:gd name="connsiteX6" fmla="*/ 5954233 w 5954233"/>
                <a:gd name="connsiteY6" fmla="*/ 1180214 h 2732568"/>
                <a:gd name="connsiteX7" fmla="*/ 5879805 w 5954233"/>
                <a:gd name="connsiteY7" fmla="*/ 53163 h 2732568"/>
                <a:gd name="connsiteX8" fmla="*/ 4986670 w 5954233"/>
                <a:gd name="connsiteY8" fmla="*/ 170121 h 2732568"/>
                <a:gd name="connsiteX9" fmla="*/ 4051005 w 5954233"/>
                <a:gd name="connsiteY9" fmla="*/ 435935 h 2732568"/>
                <a:gd name="connsiteX10" fmla="*/ 3625703 w 5954233"/>
                <a:gd name="connsiteY10" fmla="*/ 701749 h 2732568"/>
                <a:gd name="connsiteX11" fmla="*/ 2488019 w 5954233"/>
                <a:gd name="connsiteY11" fmla="*/ 691116 h 2732568"/>
                <a:gd name="connsiteX12" fmla="*/ 1945758 w 5954233"/>
                <a:gd name="connsiteY12" fmla="*/ 233916 h 2732568"/>
                <a:gd name="connsiteX13" fmla="*/ 1350335 w 5954233"/>
                <a:gd name="connsiteY13" fmla="*/ 393405 h 2732568"/>
                <a:gd name="connsiteX14" fmla="*/ 1116419 w 5954233"/>
                <a:gd name="connsiteY14" fmla="*/ 988828 h 2732568"/>
                <a:gd name="connsiteX15" fmla="*/ 0 w 5954233"/>
                <a:gd name="connsiteY15" fmla="*/ 0 h 2732568"/>
                <a:gd name="connsiteX0" fmla="*/ 1031359 w 5911703"/>
                <a:gd name="connsiteY0" fmla="*/ 1414130 h 2679405"/>
                <a:gd name="connsiteX1" fmla="*/ 0 w 5911703"/>
                <a:gd name="connsiteY1" fmla="*/ 914400 h 2679405"/>
                <a:gd name="connsiteX2" fmla="*/ 2041452 w 5911703"/>
                <a:gd name="connsiteY2" fmla="*/ 2392325 h 2679405"/>
                <a:gd name="connsiteX3" fmla="*/ 4019107 w 5911703"/>
                <a:gd name="connsiteY3" fmla="*/ 2679405 h 2679405"/>
                <a:gd name="connsiteX4" fmla="*/ 5156791 w 5911703"/>
                <a:gd name="connsiteY4" fmla="*/ 2647507 h 2679405"/>
                <a:gd name="connsiteX5" fmla="*/ 5071731 w 5911703"/>
                <a:gd name="connsiteY5" fmla="*/ 1222744 h 2679405"/>
                <a:gd name="connsiteX6" fmla="*/ 5911703 w 5911703"/>
                <a:gd name="connsiteY6" fmla="*/ 1127051 h 2679405"/>
                <a:gd name="connsiteX7" fmla="*/ 5837275 w 5911703"/>
                <a:gd name="connsiteY7" fmla="*/ 0 h 2679405"/>
                <a:gd name="connsiteX8" fmla="*/ 4944140 w 5911703"/>
                <a:gd name="connsiteY8" fmla="*/ 116958 h 2679405"/>
                <a:gd name="connsiteX9" fmla="*/ 4008475 w 5911703"/>
                <a:gd name="connsiteY9" fmla="*/ 382772 h 2679405"/>
                <a:gd name="connsiteX10" fmla="*/ 3583173 w 5911703"/>
                <a:gd name="connsiteY10" fmla="*/ 648586 h 2679405"/>
                <a:gd name="connsiteX11" fmla="*/ 2445489 w 5911703"/>
                <a:gd name="connsiteY11" fmla="*/ 637953 h 2679405"/>
                <a:gd name="connsiteX12" fmla="*/ 1903228 w 5911703"/>
                <a:gd name="connsiteY12" fmla="*/ 180753 h 2679405"/>
                <a:gd name="connsiteX13" fmla="*/ 1307805 w 5911703"/>
                <a:gd name="connsiteY13" fmla="*/ 340242 h 2679405"/>
                <a:gd name="connsiteX14" fmla="*/ 1073889 w 5911703"/>
                <a:gd name="connsiteY14" fmla="*/ 935665 h 2679405"/>
                <a:gd name="connsiteX15" fmla="*/ 1031359 w 5911703"/>
                <a:gd name="connsiteY15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276446 w 4880344"/>
                <a:gd name="connsiteY12" fmla="*/ 340242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414669 w 4880344"/>
                <a:gd name="connsiteY11" fmla="*/ 212650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265813 w 4880344"/>
                <a:gd name="connsiteY12" fmla="*/ 329609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80344" h="2679405">
                  <a:moveTo>
                    <a:pt x="0" y="1414130"/>
                  </a:moveTo>
                  <a:lnTo>
                    <a:pt x="1010093" y="2392325"/>
                  </a:lnTo>
                  <a:lnTo>
                    <a:pt x="2987748" y="2679405"/>
                  </a:lnTo>
                  <a:lnTo>
                    <a:pt x="4125432" y="2647507"/>
                  </a:lnTo>
                  <a:lnTo>
                    <a:pt x="4040372" y="1222744"/>
                  </a:lnTo>
                  <a:lnTo>
                    <a:pt x="4880344" y="1127051"/>
                  </a:lnTo>
                  <a:lnTo>
                    <a:pt x="4805916" y="0"/>
                  </a:lnTo>
                  <a:lnTo>
                    <a:pt x="3912781" y="116958"/>
                  </a:lnTo>
                  <a:lnTo>
                    <a:pt x="2977116" y="382772"/>
                  </a:lnTo>
                  <a:lnTo>
                    <a:pt x="2551814" y="648586"/>
                  </a:lnTo>
                  <a:lnTo>
                    <a:pt x="1414130" y="637953"/>
                  </a:lnTo>
                  <a:lnTo>
                    <a:pt x="1010093" y="308343"/>
                  </a:lnTo>
                  <a:lnTo>
                    <a:pt x="265813" y="329609"/>
                  </a:lnTo>
                  <a:lnTo>
                    <a:pt x="42530" y="935665"/>
                  </a:lnTo>
                  <a:lnTo>
                    <a:pt x="0" y="1414130"/>
                  </a:lnTo>
                  <a:close/>
                </a:path>
              </a:pathLst>
            </a:cu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198781" y="850605"/>
              <a:ext cx="2169042" cy="3710762"/>
            </a:xfrm>
            <a:custGeom>
              <a:avLst/>
              <a:gdLst>
                <a:gd name="connsiteX0" fmla="*/ 606056 w 2169042"/>
                <a:gd name="connsiteY0" fmla="*/ 95693 h 3710762"/>
                <a:gd name="connsiteX1" fmla="*/ 691117 w 2169042"/>
                <a:gd name="connsiteY1" fmla="*/ 1265274 h 3710762"/>
                <a:gd name="connsiteX2" fmla="*/ 712382 w 2169042"/>
                <a:gd name="connsiteY2" fmla="*/ 2296632 h 3710762"/>
                <a:gd name="connsiteX3" fmla="*/ 0 w 2169042"/>
                <a:gd name="connsiteY3" fmla="*/ 2658139 h 3710762"/>
                <a:gd name="connsiteX4" fmla="*/ 0 w 2169042"/>
                <a:gd name="connsiteY4" fmla="*/ 3710762 h 3710762"/>
                <a:gd name="connsiteX5" fmla="*/ 1116419 w 2169042"/>
                <a:gd name="connsiteY5" fmla="*/ 3561907 h 3710762"/>
                <a:gd name="connsiteX6" fmla="*/ 2169042 w 2169042"/>
                <a:gd name="connsiteY6" fmla="*/ 2339162 h 3710762"/>
                <a:gd name="connsiteX7" fmla="*/ 1807535 w 2169042"/>
                <a:gd name="connsiteY7" fmla="*/ 0 h 3710762"/>
                <a:gd name="connsiteX8" fmla="*/ 606056 w 2169042"/>
                <a:gd name="connsiteY8" fmla="*/ 95693 h 371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042" h="3710762">
                  <a:moveTo>
                    <a:pt x="606056" y="95693"/>
                  </a:moveTo>
                  <a:lnTo>
                    <a:pt x="691117" y="1265274"/>
                  </a:lnTo>
                  <a:lnTo>
                    <a:pt x="712382" y="2296632"/>
                  </a:lnTo>
                  <a:lnTo>
                    <a:pt x="0" y="2658139"/>
                  </a:lnTo>
                  <a:lnTo>
                    <a:pt x="0" y="3710762"/>
                  </a:lnTo>
                  <a:lnTo>
                    <a:pt x="1116419" y="3561907"/>
                  </a:lnTo>
                  <a:lnTo>
                    <a:pt x="2169042" y="2339162"/>
                  </a:lnTo>
                  <a:lnTo>
                    <a:pt x="1807535" y="0"/>
                  </a:lnTo>
                  <a:lnTo>
                    <a:pt x="606056" y="95693"/>
                  </a:lnTo>
                  <a:close/>
                </a:path>
              </a:pathLst>
            </a:custGeom>
            <a:noFill/>
            <a:ln w="25400" cap="flat">
              <a:solidFill>
                <a:srgbClr val="0070C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29900" y="1095546"/>
            <a:ext cx="4591351" cy="2846879"/>
            <a:chOff x="3329900" y="1095546"/>
            <a:chExt cx="4591351" cy="2846879"/>
          </a:xfrm>
        </p:grpSpPr>
        <p:grpSp>
          <p:nvGrpSpPr>
            <p:cNvPr id="18" name="Group 17"/>
            <p:cNvGrpSpPr/>
            <p:nvPr/>
          </p:nvGrpSpPr>
          <p:grpSpPr>
            <a:xfrm>
              <a:off x="3329900" y="1095546"/>
              <a:ext cx="850998" cy="929837"/>
              <a:chOff x="3329900" y="1095546"/>
              <a:chExt cx="850998" cy="929837"/>
            </a:xfrm>
            <a:effectLst>
              <a:outerShdw blurRad="63500" sx="144000" sy="144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t="49474" r="81353"/>
              <a:stretch/>
            </p:blipFill>
            <p:spPr>
              <a:xfrm>
                <a:off x="3356387" y="1131181"/>
                <a:ext cx="812338" cy="894202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7">
                <a:alphaModFix amt="58000"/>
              </a:blip>
              <a:srcRect l="33689" t="65490" r="33345" b="1873"/>
              <a:stretch/>
            </p:blipFill>
            <p:spPr>
              <a:xfrm>
                <a:off x="3329900" y="1133472"/>
                <a:ext cx="829939" cy="830098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>
                <a:alphaModFix amt="59000"/>
              </a:blip>
              <a:srcRect r="67363" b="48929"/>
              <a:stretch/>
            </p:blipFill>
            <p:spPr>
              <a:xfrm>
                <a:off x="3354859" y="1095546"/>
                <a:ext cx="813865" cy="87092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>
                <a:alphaModFix amt="23000"/>
              </a:blip>
              <a:srcRect l="50297" t="50927" r="33001" b="1980"/>
              <a:stretch/>
            </p:blipFill>
            <p:spPr>
              <a:xfrm>
                <a:off x="3381650" y="1153677"/>
                <a:ext cx="799248" cy="752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4050912" y="3050303"/>
              <a:ext cx="861656" cy="892122"/>
              <a:chOff x="3649874" y="4514130"/>
              <a:chExt cx="861656" cy="892122"/>
            </a:xfrm>
            <a:effectLst>
              <a:outerShdw blurRad="63500" sx="144000" sy="144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/>
              <a:srcRect l="60395" t="-1053" r="20432" b="53376"/>
              <a:stretch/>
            </p:blipFill>
            <p:spPr>
              <a:xfrm>
                <a:off x="3670516" y="4531489"/>
                <a:ext cx="790827" cy="79889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>
                <a:alphaModFix amt="53000"/>
              </a:blip>
              <a:srcRect l="79868" t="49150"/>
              <a:stretch/>
            </p:blipFill>
            <p:spPr>
              <a:xfrm>
                <a:off x="3666332" y="4543514"/>
                <a:ext cx="840757" cy="86273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4">
                <a:alphaModFix amt="35000"/>
              </a:blip>
              <a:srcRect l="33132" t="50636" r="50680" b="-1"/>
              <a:stretch/>
            </p:blipFill>
            <p:spPr>
              <a:xfrm>
                <a:off x="3649874" y="4514130"/>
                <a:ext cx="861656" cy="877371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>
                <a:alphaModFix amt="22000"/>
              </a:blip>
              <a:srcRect r="80157" b="51886"/>
              <a:stretch/>
            </p:blipFill>
            <p:spPr>
              <a:xfrm>
                <a:off x="3670516" y="4544709"/>
                <a:ext cx="770577" cy="76137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>
                <a:alphaModFix amt="12000"/>
              </a:blip>
              <a:srcRect l="35385" t="1" r="33346" b="70730"/>
              <a:stretch/>
            </p:blipFill>
            <p:spPr>
              <a:xfrm>
                <a:off x="3685141" y="4548759"/>
                <a:ext cx="796599" cy="753278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7028378" y="2452185"/>
              <a:ext cx="892873" cy="917362"/>
              <a:chOff x="7230445" y="2564313"/>
              <a:chExt cx="892873" cy="917362"/>
            </a:xfrm>
            <a:effectLst>
              <a:outerShdw blurRad="63500" sx="145000" sy="145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r="83750" b="51852"/>
              <a:stretch/>
            </p:blipFill>
            <p:spPr>
              <a:xfrm>
                <a:off x="7230445" y="2564313"/>
                <a:ext cx="892873" cy="8834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5">
                <a:alphaModFix amt="57000"/>
              </a:blip>
              <a:srcRect l="39734" t="33471" r="40394" b="35157"/>
              <a:stretch/>
            </p:blipFill>
            <p:spPr>
              <a:xfrm>
                <a:off x="7237638" y="2564313"/>
                <a:ext cx="852149" cy="83521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5">
                <a:alphaModFix amt="27000"/>
              </a:blip>
              <a:srcRect l="80132" t="486" b="65929"/>
              <a:stretch/>
            </p:blipFill>
            <p:spPr>
              <a:xfrm>
                <a:off x="7246424" y="2574908"/>
                <a:ext cx="864046" cy="906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360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18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Unsupervised Learning – k-means clustering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1015264" y="1795022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278247" y="840874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2864341" y="3317603"/>
            <a:ext cx="747098" cy="747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3674545" y="2573079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3475467" y="1624975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4780741" y="2401506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5721868" y="807924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6931480" y="2232169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4947375" y="3626015"/>
            <a:ext cx="861656" cy="877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6282922" y="35002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6912519" y="989635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4564285" y="986206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5908671" y="2071496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2264880" y="2280057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2624469" y="843736"/>
            <a:ext cx="829939" cy="830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72" y="3368839"/>
            <a:ext cx="224065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 = 3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3. Reassign images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clusters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based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on similarity to 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cluster means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78196" y="701749"/>
            <a:ext cx="7389626" cy="3891516"/>
            <a:chOff x="978196" y="701749"/>
            <a:chExt cx="7389626" cy="3891516"/>
          </a:xfrm>
        </p:grpSpPr>
        <p:sp>
          <p:nvSpPr>
            <p:cNvPr id="25" name="Freeform 24"/>
            <p:cNvSpPr/>
            <p:nvPr/>
          </p:nvSpPr>
          <p:spPr>
            <a:xfrm>
              <a:off x="978196" y="701749"/>
              <a:ext cx="5656520" cy="2424224"/>
            </a:xfrm>
            <a:custGeom>
              <a:avLst/>
              <a:gdLst>
                <a:gd name="connsiteX0" fmla="*/ 53163 w 5624623"/>
                <a:gd name="connsiteY0" fmla="*/ 180753 h 1765004"/>
                <a:gd name="connsiteX1" fmla="*/ 53163 w 5624623"/>
                <a:gd name="connsiteY1" fmla="*/ 999460 h 1765004"/>
                <a:gd name="connsiteX2" fmla="*/ 1329070 w 5624623"/>
                <a:gd name="connsiteY2" fmla="*/ 1073888 h 1765004"/>
                <a:gd name="connsiteX3" fmla="*/ 2307265 w 5624623"/>
                <a:gd name="connsiteY3" fmla="*/ 1584251 h 1765004"/>
                <a:gd name="connsiteX4" fmla="*/ 2488019 w 5624623"/>
                <a:gd name="connsiteY4" fmla="*/ 1765004 h 1765004"/>
                <a:gd name="connsiteX5" fmla="*/ 3508744 w 5624623"/>
                <a:gd name="connsiteY5" fmla="*/ 1765004 h 1765004"/>
                <a:gd name="connsiteX6" fmla="*/ 3965944 w 5624623"/>
                <a:gd name="connsiteY6" fmla="*/ 1329070 h 1765004"/>
                <a:gd name="connsiteX7" fmla="*/ 5550195 w 5624623"/>
                <a:gd name="connsiteY7" fmla="*/ 1031358 h 1765004"/>
                <a:gd name="connsiteX8" fmla="*/ 5624623 w 5624623"/>
                <a:gd name="connsiteY8" fmla="*/ 510363 h 1765004"/>
                <a:gd name="connsiteX9" fmla="*/ 5528930 w 5624623"/>
                <a:gd name="connsiteY9" fmla="*/ 0 h 1765004"/>
                <a:gd name="connsiteX10" fmla="*/ 0 w 5624623"/>
                <a:gd name="connsiteY10" fmla="*/ 42530 h 1765004"/>
                <a:gd name="connsiteX11" fmla="*/ 63795 w 5624623"/>
                <a:gd name="connsiteY11" fmla="*/ 233916 h 1765004"/>
                <a:gd name="connsiteX12" fmla="*/ 63795 w 5624623"/>
                <a:gd name="connsiteY12" fmla="*/ 233916 h 1765004"/>
                <a:gd name="connsiteX13" fmla="*/ 53163 w 5624623"/>
                <a:gd name="connsiteY13" fmla="*/ 180753 h 1765004"/>
                <a:gd name="connsiteX0" fmla="*/ 53163 w 5624623"/>
                <a:gd name="connsiteY0" fmla="*/ 180753 h 2137144"/>
                <a:gd name="connsiteX1" fmla="*/ 53163 w 5624623"/>
                <a:gd name="connsiteY1" fmla="*/ 999460 h 2137144"/>
                <a:gd name="connsiteX2" fmla="*/ 520996 w 5624623"/>
                <a:gd name="connsiteY2" fmla="*/ 2137144 h 2137144"/>
                <a:gd name="connsiteX3" fmla="*/ 2307265 w 5624623"/>
                <a:gd name="connsiteY3" fmla="*/ 1584251 h 2137144"/>
                <a:gd name="connsiteX4" fmla="*/ 2488019 w 5624623"/>
                <a:gd name="connsiteY4" fmla="*/ 1765004 h 2137144"/>
                <a:gd name="connsiteX5" fmla="*/ 3508744 w 5624623"/>
                <a:gd name="connsiteY5" fmla="*/ 1765004 h 2137144"/>
                <a:gd name="connsiteX6" fmla="*/ 3965944 w 5624623"/>
                <a:gd name="connsiteY6" fmla="*/ 1329070 h 2137144"/>
                <a:gd name="connsiteX7" fmla="*/ 5550195 w 5624623"/>
                <a:gd name="connsiteY7" fmla="*/ 1031358 h 2137144"/>
                <a:gd name="connsiteX8" fmla="*/ 5624623 w 5624623"/>
                <a:gd name="connsiteY8" fmla="*/ 510363 h 2137144"/>
                <a:gd name="connsiteX9" fmla="*/ 5528930 w 5624623"/>
                <a:gd name="connsiteY9" fmla="*/ 0 h 2137144"/>
                <a:gd name="connsiteX10" fmla="*/ 0 w 5624623"/>
                <a:gd name="connsiteY10" fmla="*/ 42530 h 2137144"/>
                <a:gd name="connsiteX11" fmla="*/ 63795 w 5624623"/>
                <a:gd name="connsiteY11" fmla="*/ 233916 h 2137144"/>
                <a:gd name="connsiteX12" fmla="*/ 63795 w 5624623"/>
                <a:gd name="connsiteY12" fmla="*/ 233916 h 2137144"/>
                <a:gd name="connsiteX13" fmla="*/ 53163 w 5624623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2339162 w 5656520"/>
                <a:gd name="connsiteY3" fmla="*/ 1584251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1467292 w 5656520"/>
                <a:gd name="connsiteY3" fmla="*/ 1201479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  <a:gd name="connsiteX0" fmla="*/ 85060 w 5656520"/>
                <a:gd name="connsiteY0" fmla="*/ 180753 h 2466754"/>
                <a:gd name="connsiteX1" fmla="*/ 0 w 5656520"/>
                <a:gd name="connsiteY1" fmla="*/ 1935125 h 2466754"/>
                <a:gd name="connsiteX2" fmla="*/ 552893 w 5656520"/>
                <a:gd name="connsiteY2" fmla="*/ 2137144 h 2466754"/>
                <a:gd name="connsiteX3" fmla="*/ 1477924 w 5656520"/>
                <a:gd name="connsiteY3" fmla="*/ 2466754 h 2466754"/>
                <a:gd name="connsiteX4" fmla="*/ 2519916 w 5656520"/>
                <a:gd name="connsiteY4" fmla="*/ 1765004 h 2466754"/>
                <a:gd name="connsiteX5" fmla="*/ 3540641 w 5656520"/>
                <a:gd name="connsiteY5" fmla="*/ 1765004 h 2466754"/>
                <a:gd name="connsiteX6" fmla="*/ 3997841 w 5656520"/>
                <a:gd name="connsiteY6" fmla="*/ 1329070 h 2466754"/>
                <a:gd name="connsiteX7" fmla="*/ 5582092 w 5656520"/>
                <a:gd name="connsiteY7" fmla="*/ 1031358 h 2466754"/>
                <a:gd name="connsiteX8" fmla="*/ 5656520 w 5656520"/>
                <a:gd name="connsiteY8" fmla="*/ 510363 h 2466754"/>
                <a:gd name="connsiteX9" fmla="*/ 5560827 w 5656520"/>
                <a:gd name="connsiteY9" fmla="*/ 0 h 2466754"/>
                <a:gd name="connsiteX10" fmla="*/ 31897 w 5656520"/>
                <a:gd name="connsiteY10" fmla="*/ 42530 h 2466754"/>
                <a:gd name="connsiteX11" fmla="*/ 95692 w 5656520"/>
                <a:gd name="connsiteY11" fmla="*/ 233916 h 2466754"/>
                <a:gd name="connsiteX12" fmla="*/ 95692 w 5656520"/>
                <a:gd name="connsiteY12" fmla="*/ 233916 h 2466754"/>
                <a:gd name="connsiteX13" fmla="*/ 85060 w 5656520"/>
                <a:gd name="connsiteY13" fmla="*/ 180753 h 2466754"/>
                <a:gd name="connsiteX0" fmla="*/ 85060 w 5656520"/>
                <a:gd name="connsiteY0" fmla="*/ 180753 h 2466754"/>
                <a:gd name="connsiteX1" fmla="*/ 0 w 5656520"/>
                <a:gd name="connsiteY1" fmla="*/ 1935125 h 2466754"/>
                <a:gd name="connsiteX2" fmla="*/ 552893 w 5656520"/>
                <a:gd name="connsiteY2" fmla="*/ 2137144 h 2466754"/>
                <a:gd name="connsiteX3" fmla="*/ 1477924 w 5656520"/>
                <a:gd name="connsiteY3" fmla="*/ 2466754 h 2466754"/>
                <a:gd name="connsiteX4" fmla="*/ 2222205 w 5656520"/>
                <a:gd name="connsiteY4" fmla="*/ 1775636 h 2466754"/>
                <a:gd name="connsiteX5" fmla="*/ 3540641 w 5656520"/>
                <a:gd name="connsiteY5" fmla="*/ 1765004 h 2466754"/>
                <a:gd name="connsiteX6" fmla="*/ 3997841 w 5656520"/>
                <a:gd name="connsiteY6" fmla="*/ 1329070 h 2466754"/>
                <a:gd name="connsiteX7" fmla="*/ 5582092 w 5656520"/>
                <a:gd name="connsiteY7" fmla="*/ 1031358 h 2466754"/>
                <a:gd name="connsiteX8" fmla="*/ 5656520 w 5656520"/>
                <a:gd name="connsiteY8" fmla="*/ 510363 h 2466754"/>
                <a:gd name="connsiteX9" fmla="*/ 5560827 w 5656520"/>
                <a:gd name="connsiteY9" fmla="*/ 0 h 2466754"/>
                <a:gd name="connsiteX10" fmla="*/ 31897 w 5656520"/>
                <a:gd name="connsiteY10" fmla="*/ 42530 h 2466754"/>
                <a:gd name="connsiteX11" fmla="*/ 95692 w 5656520"/>
                <a:gd name="connsiteY11" fmla="*/ 233916 h 2466754"/>
                <a:gd name="connsiteX12" fmla="*/ 95692 w 5656520"/>
                <a:gd name="connsiteY12" fmla="*/ 233916 h 2466754"/>
                <a:gd name="connsiteX13" fmla="*/ 85060 w 5656520"/>
                <a:gd name="connsiteY13" fmla="*/ 180753 h 2466754"/>
                <a:gd name="connsiteX0" fmla="*/ 85060 w 5656520"/>
                <a:gd name="connsiteY0" fmla="*/ 180753 h 2424224"/>
                <a:gd name="connsiteX1" fmla="*/ 0 w 5656520"/>
                <a:gd name="connsiteY1" fmla="*/ 1935125 h 2424224"/>
                <a:gd name="connsiteX2" fmla="*/ 552893 w 5656520"/>
                <a:gd name="connsiteY2" fmla="*/ 2137144 h 2424224"/>
                <a:gd name="connsiteX3" fmla="*/ 2169040 w 5656520"/>
                <a:gd name="connsiteY3" fmla="*/ 2424224 h 2424224"/>
                <a:gd name="connsiteX4" fmla="*/ 2222205 w 5656520"/>
                <a:gd name="connsiteY4" fmla="*/ 1775636 h 2424224"/>
                <a:gd name="connsiteX5" fmla="*/ 3540641 w 5656520"/>
                <a:gd name="connsiteY5" fmla="*/ 1765004 h 2424224"/>
                <a:gd name="connsiteX6" fmla="*/ 3997841 w 5656520"/>
                <a:gd name="connsiteY6" fmla="*/ 1329070 h 2424224"/>
                <a:gd name="connsiteX7" fmla="*/ 5582092 w 5656520"/>
                <a:gd name="connsiteY7" fmla="*/ 1031358 h 2424224"/>
                <a:gd name="connsiteX8" fmla="*/ 5656520 w 5656520"/>
                <a:gd name="connsiteY8" fmla="*/ 510363 h 2424224"/>
                <a:gd name="connsiteX9" fmla="*/ 5560827 w 5656520"/>
                <a:gd name="connsiteY9" fmla="*/ 0 h 2424224"/>
                <a:gd name="connsiteX10" fmla="*/ 31897 w 5656520"/>
                <a:gd name="connsiteY10" fmla="*/ 42530 h 2424224"/>
                <a:gd name="connsiteX11" fmla="*/ 95692 w 5656520"/>
                <a:gd name="connsiteY11" fmla="*/ 233916 h 2424224"/>
                <a:gd name="connsiteX12" fmla="*/ 95692 w 5656520"/>
                <a:gd name="connsiteY12" fmla="*/ 233916 h 2424224"/>
                <a:gd name="connsiteX13" fmla="*/ 85060 w 5656520"/>
                <a:gd name="connsiteY13" fmla="*/ 180753 h 2424224"/>
                <a:gd name="connsiteX0" fmla="*/ 85060 w 5656520"/>
                <a:gd name="connsiteY0" fmla="*/ 180753 h 2424224"/>
                <a:gd name="connsiteX1" fmla="*/ 0 w 5656520"/>
                <a:gd name="connsiteY1" fmla="*/ 1935125 h 2424224"/>
                <a:gd name="connsiteX2" fmla="*/ 1190846 w 5656520"/>
                <a:gd name="connsiteY2" fmla="*/ 2413590 h 2424224"/>
                <a:gd name="connsiteX3" fmla="*/ 2169040 w 5656520"/>
                <a:gd name="connsiteY3" fmla="*/ 2424224 h 2424224"/>
                <a:gd name="connsiteX4" fmla="*/ 2222205 w 5656520"/>
                <a:gd name="connsiteY4" fmla="*/ 1775636 h 2424224"/>
                <a:gd name="connsiteX5" fmla="*/ 3540641 w 5656520"/>
                <a:gd name="connsiteY5" fmla="*/ 1765004 h 2424224"/>
                <a:gd name="connsiteX6" fmla="*/ 3997841 w 5656520"/>
                <a:gd name="connsiteY6" fmla="*/ 1329070 h 2424224"/>
                <a:gd name="connsiteX7" fmla="*/ 5582092 w 5656520"/>
                <a:gd name="connsiteY7" fmla="*/ 1031358 h 2424224"/>
                <a:gd name="connsiteX8" fmla="*/ 5656520 w 5656520"/>
                <a:gd name="connsiteY8" fmla="*/ 510363 h 2424224"/>
                <a:gd name="connsiteX9" fmla="*/ 5560827 w 5656520"/>
                <a:gd name="connsiteY9" fmla="*/ 0 h 2424224"/>
                <a:gd name="connsiteX10" fmla="*/ 31897 w 5656520"/>
                <a:gd name="connsiteY10" fmla="*/ 42530 h 2424224"/>
                <a:gd name="connsiteX11" fmla="*/ 95692 w 5656520"/>
                <a:gd name="connsiteY11" fmla="*/ 233916 h 2424224"/>
                <a:gd name="connsiteX12" fmla="*/ 95692 w 5656520"/>
                <a:gd name="connsiteY12" fmla="*/ 233916 h 2424224"/>
                <a:gd name="connsiteX13" fmla="*/ 85060 w 5656520"/>
                <a:gd name="connsiteY13" fmla="*/ 180753 h 24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6520" h="2424224">
                  <a:moveTo>
                    <a:pt x="85060" y="180753"/>
                  </a:moveTo>
                  <a:lnTo>
                    <a:pt x="0" y="1935125"/>
                  </a:lnTo>
                  <a:lnTo>
                    <a:pt x="1190846" y="2413590"/>
                  </a:lnTo>
                  <a:lnTo>
                    <a:pt x="2169040" y="2424224"/>
                  </a:lnTo>
                  <a:lnTo>
                    <a:pt x="2222205" y="1775636"/>
                  </a:lnTo>
                  <a:lnTo>
                    <a:pt x="3540641" y="1765004"/>
                  </a:lnTo>
                  <a:lnTo>
                    <a:pt x="3997841" y="1329070"/>
                  </a:lnTo>
                  <a:lnTo>
                    <a:pt x="5582092" y="1031358"/>
                  </a:lnTo>
                  <a:lnTo>
                    <a:pt x="5656520" y="510363"/>
                  </a:lnTo>
                  <a:lnTo>
                    <a:pt x="5560827" y="0"/>
                  </a:lnTo>
                  <a:lnTo>
                    <a:pt x="31897" y="42530"/>
                  </a:lnTo>
                  <a:lnTo>
                    <a:pt x="95692" y="233916"/>
                  </a:lnTo>
                  <a:lnTo>
                    <a:pt x="95692" y="233916"/>
                  </a:lnTo>
                  <a:lnTo>
                    <a:pt x="85060" y="180753"/>
                  </a:lnTo>
                  <a:close/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935127" y="1903229"/>
              <a:ext cx="4880344" cy="2392325"/>
            </a:xfrm>
            <a:custGeom>
              <a:avLst/>
              <a:gdLst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903767 w 6018028"/>
                <a:gd name="connsiteY13" fmla="*/ 318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1414130 w 6018028"/>
                <a:gd name="connsiteY13" fmla="*/ 4890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0 w 5954233"/>
                <a:gd name="connsiteY0" fmla="*/ 0 h 2732568"/>
                <a:gd name="connsiteX1" fmla="*/ 42530 w 5954233"/>
                <a:gd name="connsiteY1" fmla="*/ 967563 h 2732568"/>
                <a:gd name="connsiteX2" fmla="*/ 2083982 w 5954233"/>
                <a:gd name="connsiteY2" fmla="*/ 2445488 h 2732568"/>
                <a:gd name="connsiteX3" fmla="*/ 4061637 w 5954233"/>
                <a:gd name="connsiteY3" fmla="*/ 2732568 h 2732568"/>
                <a:gd name="connsiteX4" fmla="*/ 5199321 w 5954233"/>
                <a:gd name="connsiteY4" fmla="*/ 2700670 h 2732568"/>
                <a:gd name="connsiteX5" fmla="*/ 5114261 w 5954233"/>
                <a:gd name="connsiteY5" fmla="*/ 1275907 h 2732568"/>
                <a:gd name="connsiteX6" fmla="*/ 5954233 w 5954233"/>
                <a:gd name="connsiteY6" fmla="*/ 1180214 h 2732568"/>
                <a:gd name="connsiteX7" fmla="*/ 5879805 w 5954233"/>
                <a:gd name="connsiteY7" fmla="*/ 53163 h 2732568"/>
                <a:gd name="connsiteX8" fmla="*/ 4986670 w 5954233"/>
                <a:gd name="connsiteY8" fmla="*/ 170121 h 2732568"/>
                <a:gd name="connsiteX9" fmla="*/ 4051005 w 5954233"/>
                <a:gd name="connsiteY9" fmla="*/ 435935 h 2732568"/>
                <a:gd name="connsiteX10" fmla="*/ 3625703 w 5954233"/>
                <a:gd name="connsiteY10" fmla="*/ 701749 h 2732568"/>
                <a:gd name="connsiteX11" fmla="*/ 2488019 w 5954233"/>
                <a:gd name="connsiteY11" fmla="*/ 691116 h 2732568"/>
                <a:gd name="connsiteX12" fmla="*/ 1945758 w 5954233"/>
                <a:gd name="connsiteY12" fmla="*/ 233916 h 2732568"/>
                <a:gd name="connsiteX13" fmla="*/ 1350335 w 5954233"/>
                <a:gd name="connsiteY13" fmla="*/ 393405 h 2732568"/>
                <a:gd name="connsiteX14" fmla="*/ 1116419 w 5954233"/>
                <a:gd name="connsiteY14" fmla="*/ 988828 h 2732568"/>
                <a:gd name="connsiteX15" fmla="*/ 0 w 5954233"/>
                <a:gd name="connsiteY15" fmla="*/ 0 h 2732568"/>
                <a:gd name="connsiteX0" fmla="*/ 1031359 w 5911703"/>
                <a:gd name="connsiteY0" fmla="*/ 1414130 h 2679405"/>
                <a:gd name="connsiteX1" fmla="*/ 0 w 5911703"/>
                <a:gd name="connsiteY1" fmla="*/ 914400 h 2679405"/>
                <a:gd name="connsiteX2" fmla="*/ 2041452 w 5911703"/>
                <a:gd name="connsiteY2" fmla="*/ 2392325 h 2679405"/>
                <a:gd name="connsiteX3" fmla="*/ 4019107 w 5911703"/>
                <a:gd name="connsiteY3" fmla="*/ 2679405 h 2679405"/>
                <a:gd name="connsiteX4" fmla="*/ 5156791 w 5911703"/>
                <a:gd name="connsiteY4" fmla="*/ 2647507 h 2679405"/>
                <a:gd name="connsiteX5" fmla="*/ 5071731 w 5911703"/>
                <a:gd name="connsiteY5" fmla="*/ 1222744 h 2679405"/>
                <a:gd name="connsiteX6" fmla="*/ 5911703 w 5911703"/>
                <a:gd name="connsiteY6" fmla="*/ 1127051 h 2679405"/>
                <a:gd name="connsiteX7" fmla="*/ 5837275 w 5911703"/>
                <a:gd name="connsiteY7" fmla="*/ 0 h 2679405"/>
                <a:gd name="connsiteX8" fmla="*/ 4944140 w 5911703"/>
                <a:gd name="connsiteY8" fmla="*/ 116958 h 2679405"/>
                <a:gd name="connsiteX9" fmla="*/ 4008475 w 5911703"/>
                <a:gd name="connsiteY9" fmla="*/ 382772 h 2679405"/>
                <a:gd name="connsiteX10" fmla="*/ 3583173 w 5911703"/>
                <a:gd name="connsiteY10" fmla="*/ 648586 h 2679405"/>
                <a:gd name="connsiteX11" fmla="*/ 2445489 w 5911703"/>
                <a:gd name="connsiteY11" fmla="*/ 637953 h 2679405"/>
                <a:gd name="connsiteX12" fmla="*/ 1903228 w 5911703"/>
                <a:gd name="connsiteY12" fmla="*/ 180753 h 2679405"/>
                <a:gd name="connsiteX13" fmla="*/ 1307805 w 5911703"/>
                <a:gd name="connsiteY13" fmla="*/ 340242 h 2679405"/>
                <a:gd name="connsiteX14" fmla="*/ 1073889 w 5911703"/>
                <a:gd name="connsiteY14" fmla="*/ 935665 h 2679405"/>
                <a:gd name="connsiteX15" fmla="*/ 1031359 w 5911703"/>
                <a:gd name="connsiteY15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276446 w 4880344"/>
                <a:gd name="connsiteY12" fmla="*/ 340242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414669 w 4880344"/>
                <a:gd name="connsiteY11" fmla="*/ 212650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265813 w 4880344"/>
                <a:gd name="connsiteY12" fmla="*/ 329609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2828259 w 4880344"/>
                <a:gd name="connsiteY3" fmla="*/ 1594884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265813 w 4880344"/>
                <a:gd name="connsiteY12" fmla="*/ 329609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010093 w 4880344"/>
                <a:gd name="connsiteY11" fmla="*/ 308343 h 2392325"/>
                <a:gd name="connsiteX12" fmla="*/ 265813 w 4880344"/>
                <a:gd name="connsiteY12" fmla="*/ 329609 h 2392325"/>
                <a:gd name="connsiteX13" fmla="*/ 42530 w 4880344"/>
                <a:gd name="connsiteY13" fmla="*/ 935665 h 2392325"/>
                <a:gd name="connsiteX14" fmla="*/ 0 w 4880344"/>
                <a:gd name="connsiteY14" fmla="*/ 1414130 h 239232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010093 w 4880344"/>
                <a:gd name="connsiteY11" fmla="*/ 308343 h 2392325"/>
                <a:gd name="connsiteX12" fmla="*/ 691115 w 4880344"/>
                <a:gd name="connsiteY12" fmla="*/ 1360967 h 2392325"/>
                <a:gd name="connsiteX13" fmla="*/ 42530 w 4880344"/>
                <a:gd name="connsiteY13" fmla="*/ 935665 h 2392325"/>
                <a:gd name="connsiteX14" fmla="*/ 0 w 4880344"/>
                <a:gd name="connsiteY14" fmla="*/ 1414130 h 239232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010093 w 4880344"/>
                <a:gd name="connsiteY11" fmla="*/ 308343 h 2392325"/>
                <a:gd name="connsiteX12" fmla="*/ 691115 w 4880344"/>
                <a:gd name="connsiteY12" fmla="*/ 1360967 h 2392325"/>
                <a:gd name="connsiteX13" fmla="*/ 0 w 4880344"/>
                <a:gd name="connsiteY13" fmla="*/ 1414130 h 239232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456660 w 4880344"/>
                <a:gd name="connsiteY11" fmla="*/ 1244008 h 2392325"/>
                <a:gd name="connsiteX12" fmla="*/ 691115 w 4880344"/>
                <a:gd name="connsiteY12" fmla="*/ 1360967 h 2392325"/>
                <a:gd name="connsiteX13" fmla="*/ 0 w 4880344"/>
                <a:gd name="connsiteY13" fmla="*/ 1414130 h 239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80344" h="2392325">
                  <a:moveTo>
                    <a:pt x="0" y="1414130"/>
                  </a:moveTo>
                  <a:lnTo>
                    <a:pt x="1010093" y="2392325"/>
                  </a:lnTo>
                  <a:lnTo>
                    <a:pt x="2360427" y="2286001"/>
                  </a:lnTo>
                  <a:lnTo>
                    <a:pt x="2828259" y="1594884"/>
                  </a:lnTo>
                  <a:lnTo>
                    <a:pt x="4040372" y="1222744"/>
                  </a:lnTo>
                  <a:lnTo>
                    <a:pt x="4880344" y="1127051"/>
                  </a:lnTo>
                  <a:lnTo>
                    <a:pt x="4805916" y="0"/>
                  </a:lnTo>
                  <a:lnTo>
                    <a:pt x="3912781" y="116958"/>
                  </a:lnTo>
                  <a:lnTo>
                    <a:pt x="2977116" y="382772"/>
                  </a:lnTo>
                  <a:lnTo>
                    <a:pt x="2551814" y="648586"/>
                  </a:lnTo>
                  <a:lnTo>
                    <a:pt x="1414130" y="637953"/>
                  </a:lnTo>
                  <a:lnTo>
                    <a:pt x="1456660" y="1244008"/>
                  </a:lnTo>
                  <a:lnTo>
                    <a:pt x="691115" y="1360967"/>
                  </a:lnTo>
                  <a:lnTo>
                    <a:pt x="0" y="1414130"/>
                  </a:lnTo>
                  <a:close/>
                </a:path>
              </a:pathLst>
            </a:cu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890975" y="850605"/>
              <a:ext cx="3476847" cy="3742660"/>
            </a:xfrm>
            <a:custGeom>
              <a:avLst/>
              <a:gdLst>
                <a:gd name="connsiteX0" fmla="*/ 606056 w 2169042"/>
                <a:gd name="connsiteY0" fmla="*/ 95693 h 3710762"/>
                <a:gd name="connsiteX1" fmla="*/ 691117 w 2169042"/>
                <a:gd name="connsiteY1" fmla="*/ 1265274 h 3710762"/>
                <a:gd name="connsiteX2" fmla="*/ 712382 w 2169042"/>
                <a:gd name="connsiteY2" fmla="*/ 2296632 h 3710762"/>
                <a:gd name="connsiteX3" fmla="*/ 0 w 2169042"/>
                <a:gd name="connsiteY3" fmla="*/ 2658139 h 3710762"/>
                <a:gd name="connsiteX4" fmla="*/ 0 w 2169042"/>
                <a:gd name="connsiteY4" fmla="*/ 3710762 h 3710762"/>
                <a:gd name="connsiteX5" fmla="*/ 1116419 w 2169042"/>
                <a:gd name="connsiteY5" fmla="*/ 3561907 h 3710762"/>
                <a:gd name="connsiteX6" fmla="*/ 2169042 w 2169042"/>
                <a:gd name="connsiteY6" fmla="*/ 2339162 h 3710762"/>
                <a:gd name="connsiteX7" fmla="*/ 1807535 w 2169042"/>
                <a:gd name="connsiteY7" fmla="*/ 0 h 3710762"/>
                <a:gd name="connsiteX8" fmla="*/ 606056 w 2169042"/>
                <a:gd name="connsiteY8" fmla="*/ 95693 h 3710762"/>
                <a:gd name="connsiteX0" fmla="*/ 1913860 w 3476846"/>
                <a:gd name="connsiteY0" fmla="*/ 95693 h 3710762"/>
                <a:gd name="connsiteX1" fmla="*/ 1998921 w 3476846"/>
                <a:gd name="connsiteY1" fmla="*/ 1265274 h 3710762"/>
                <a:gd name="connsiteX2" fmla="*/ 2020186 w 3476846"/>
                <a:gd name="connsiteY2" fmla="*/ 2296632 h 3710762"/>
                <a:gd name="connsiteX3" fmla="*/ 0 w 3476846"/>
                <a:gd name="connsiteY3" fmla="*/ 2743199 h 3710762"/>
                <a:gd name="connsiteX4" fmla="*/ 1307804 w 3476846"/>
                <a:gd name="connsiteY4" fmla="*/ 3710762 h 3710762"/>
                <a:gd name="connsiteX5" fmla="*/ 2424223 w 3476846"/>
                <a:gd name="connsiteY5" fmla="*/ 3561907 h 3710762"/>
                <a:gd name="connsiteX6" fmla="*/ 3476846 w 3476846"/>
                <a:gd name="connsiteY6" fmla="*/ 2339162 h 3710762"/>
                <a:gd name="connsiteX7" fmla="*/ 3115339 w 3476846"/>
                <a:gd name="connsiteY7" fmla="*/ 0 h 3710762"/>
                <a:gd name="connsiteX8" fmla="*/ 1913860 w 3476846"/>
                <a:gd name="connsiteY8" fmla="*/ 95693 h 3710762"/>
                <a:gd name="connsiteX0" fmla="*/ 1913861 w 3476847"/>
                <a:gd name="connsiteY0" fmla="*/ 95693 h 3742660"/>
                <a:gd name="connsiteX1" fmla="*/ 1998922 w 3476847"/>
                <a:gd name="connsiteY1" fmla="*/ 1265274 h 3742660"/>
                <a:gd name="connsiteX2" fmla="*/ 2020187 w 3476847"/>
                <a:gd name="connsiteY2" fmla="*/ 2296632 h 3742660"/>
                <a:gd name="connsiteX3" fmla="*/ 1 w 3476847"/>
                <a:gd name="connsiteY3" fmla="*/ 2743199 h 3742660"/>
                <a:gd name="connsiteX4" fmla="*/ 0 w 3476847"/>
                <a:gd name="connsiteY4" fmla="*/ 3742660 h 3742660"/>
                <a:gd name="connsiteX5" fmla="*/ 2424224 w 3476847"/>
                <a:gd name="connsiteY5" fmla="*/ 3561907 h 3742660"/>
                <a:gd name="connsiteX6" fmla="*/ 3476847 w 3476847"/>
                <a:gd name="connsiteY6" fmla="*/ 2339162 h 3742660"/>
                <a:gd name="connsiteX7" fmla="*/ 3115340 w 3476847"/>
                <a:gd name="connsiteY7" fmla="*/ 0 h 3742660"/>
                <a:gd name="connsiteX8" fmla="*/ 1913861 w 3476847"/>
                <a:gd name="connsiteY8" fmla="*/ 95693 h 374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6847" h="3742660">
                  <a:moveTo>
                    <a:pt x="1913861" y="95693"/>
                  </a:moveTo>
                  <a:lnTo>
                    <a:pt x="1998922" y="1265274"/>
                  </a:lnTo>
                  <a:lnTo>
                    <a:pt x="2020187" y="2296632"/>
                  </a:lnTo>
                  <a:lnTo>
                    <a:pt x="1" y="2743199"/>
                  </a:lnTo>
                  <a:cubicBezTo>
                    <a:pt x="1" y="3076353"/>
                    <a:pt x="0" y="3409506"/>
                    <a:pt x="0" y="3742660"/>
                  </a:cubicBezTo>
                  <a:lnTo>
                    <a:pt x="2424224" y="3561907"/>
                  </a:lnTo>
                  <a:lnTo>
                    <a:pt x="3476847" y="2339162"/>
                  </a:lnTo>
                  <a:lnTo>
                    <a:pt x="3115340" y="0"/>
                  </a:lnTo>
                  <a:lnTo>
                    <a:pt x="1913861" y="95693"/>
                  </a:lnTo>
                  <a:close/>
                </a:path>
              </a:pathLst>
            </a:custGeom>
            <a:noFill/>
            <a:ln w="25400" cap="flat">
              <a:solidFill>
                <a:srgbClr val="0070C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29900" y="1095546"/>
            <a:ext cx="4591351" cy="2846879"/>
            <a:chOff x="3329900" y="1095546"/>
            <a:chExt cx="4591351" cy="2846879"/>
          </a:xfrm>
        </p:grpSpPr>
        <p:grpSp>
          <p:nvGrpSpPr>
            <p:cNvPr id="34" name="Group 33"/>
            <p:cNvGrpSpPr/>
            <p:nvPr/>
          </p:nvGrpSpPr>
          <p:grpSpPr>
            <a:xfrm>
              <a:off x="3329900" y="1095546"/>
              <a:ext cx="850998" cy="929837"/>
              <a:chOff x="3329900" y="1095546"/>
              <a:chExt cx="850998" cy="929837"/>
            </a:xfrm>
            <a:effectLst>
              <a:outerShdw blurRad="63500" sx="144000" sy="144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t="49474" r="81353"/>
              <a:stretch/>
            </p:blipFill>
            <p:spPr>
              <a:xfrm>
                <a:off x="3356387" y="1131181"/>
                <a:ext cx="812338" cy="894202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7">
                <a:alphaModFix amt="58000"/>
              </a:blip>
              <a:srcRect l="33689" t="65490" r="33345" b="1873"/>
              <a:stretch/>
            </p:blipFill>
            <p:spPr>
              <a:xfrm>
                <a:off x="3329900" y="1133472"/>
                <a:ext cx="829939" cy="830098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>
                <a:alphaModFix amt="59000"/>
              </a:blip>
              <a:srcRect r="67363" b="48929"/>
              <a:stretch/>
            </p:blipFill>
            <p:spPr>
              <a:xfrm>
                <a:off x="3354859" y="1095546"/>
                <a:ext cx="813865" cy="87092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>
                <a:alphaModFix amt="23000"/>
              </a:blip>
              <a:srcRect l="50297" t="50927" r="33001" b="1980"/>
              <a:stretch/>
            </p:blipFill>
            <p:spPr>
              <a:xfrm>
                <a:off x="3381650" y="1153677"/>
                <a:ext cx="799248" cy="752541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4050912" y="3050303"/>
              <a:ext cx="861656" cy="892122"/>
              <a:chOff x="3649874" y="4514130"/>
              <a:chExt cx="861656" cy="892122"/>
            </a:xfrm>
            <a:effectLst>
              <a:outerShdw blurRad="63500" sx="144000" sy="144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/>
              <a:srcRect l="60395" t="-1053" r="20432" b="53376"/>
              <a:stretch/>
            </p:blipFill>
            <p:spPr>
              <a:xfrm>
                <a:off x="3670516" y="4531489"/>
                <a:ext cx="790827" cy="798898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>
                <a:alphaModFix amt="53000"/>
              </a:blip>
              <a:srcRect l="79868" t="49150"/>
              <a:stretch/>
            </p:blipFill>
            <p:spPr>
              <a:xfrm>
                <a:off x="3666332" y="4543514"/>
                <a:ext cx="840757" cy="862738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>
                <a:alphaModFix amt="35000"/>
              </a:blip>
              <a:srcRect l="33132" t="50636" r="50680" b="-1"/>
              <a:stretch/>
            </p:blipFill>
            <p:spPr>
              <a:xfrm>
                <a:off x="3649874" y="4514130"/>
                <a:ext cx="861656" cy="87737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>
                <a:alphaModFix amt="22000"/>
              </a:blip>
              <a:srcRect r="80157" b="51886"/>
              <a:stretch/>
            </p:blipFill>
            <p:spPr>
              <a:xfrm>
                <a:off x="3670516" y="4544709"/>
                <a:ext cx="770577" cy="761379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>
                <a:alphaModFix amt="12000"/>
              </a:blip>
              <a:srcRect l="35385" t="1" r="33346" b="70730"/>
              <a:stretch/>
            </p:blipFill>
            <p:spPr>
              <a:xfrm>
                <a:off x="3685141" y="4548759"/>
                <a:ext cx="796599" cy="753278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7028378" y="2452185"/>
              <a:ext cx="892873" cy="917362"/>
              <a:chOff x="7230445" y="2564313"/>
              <a:chExt cx="892873" cy="917362"/>
            </a:xfrm>
            <a:effectLst>
              <a:outerShdw blurRad="63500" sx="145000" sy="145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/>
              <a:srcRect r="83750" b="51852"/>
              <a:stretch/>
            </p:blipFill>
            <p:spPr>
              <a:xfrm>
                <a:off x="7230445" y="2564313"/>
                <a:ext cx="892873" cy="8834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>
                <a:alphaModFix amt="57000"/>
              </a:blip>
              <a:srcRect l="39734" t="33471" r="40394" b="35157"/>
              <a:stretch/>
            </p:blipFill>
            <p:spPr>
              <a:xfrm>
                <a:off x="7237638" y="2564313"/>
                <a:ext cx="852149" cy="835219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>
                <a:alphaModFix amt="27000"/>
              </a:blip>
              <a:srcRect l="80132" t="486" b="65929"/>
              <a:stretch/>
            </p:blipFill>
            <p:spPr>
              <a:xfrm>
                <a:off x="7246424" y="2574908"/>
                <a:ext cx="864046" cy="906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9329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19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Unsupervised Learning – k-means clustering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1015264" y="1795022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278247" y="840874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2864341" y="3317603"/>
            <a:ext cx="747098" cy="747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3674545" y="2573079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3475467" y="1624975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4780741" y="2401506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5721868" y="807924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6931480" y="2232169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4947375" y="3626015"/>
            <a:ext cx="861656" cy="877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6282922" y="35002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6912519" y="989635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4564285" y="986206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5908671" y="2071496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2264880" y="2280057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2624469" y="843736"/>
            <a:ext cx="829939" cy="830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72" y="3368839"/>
            <a:ext cx="224065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 = 3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4. Keep repeating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process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until convergence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78196" y="701749"/>
            <a:ext cx="7389626" cy="3891516"/>
            <a:chOff x="978196" y="701749"/>
            <a:chExt cx="7389626" cy="3891516"/>
          </a:xfrm>
        </p:grpSpPr>
        <p:sp>
          <p:nvSpPr>
            <p:cNvPr id="25" name="Freeform 24"/>
            <p:cNvSpPr/>
            <p:nvPr/>
          </p:nvSpPr>
          <p:spPr>
            <a:xfrm>
              <a:off x="978196" y="701749"/>
              <a:ext cx="5656520" cy="2424224"/>
            </a:xfrm>
            <a:custGeom>
              <a:avLst/>
              <a:gdLst>
                <a:gd name="connsiteX0" fmla="*/ 53163 w 5624623"/>
                <a:gd name="connsiteY0" fmla="*/ 180753 h 1765004"/>
                <a:gd name="connsiteX1" fmla="*/ 53163 w 5624623"/>
                <a:gd name="connsiteY1" fmla="*/ 999460 h 1765004"/>
                <a:gd name="connsiteX2" fmla="*/ 1329070 w 5624623"/>
                <a:gd name="connsiteY2" fmla="*/ 1073888 h 1765004"/>
                <a:gd name="connsiteX3" fmla="*/ 2307265 w 5624623"/>
                <a:gd name="connsiteY3" fmla="*/ 1584251 h 1765004"/>
                <a:gd name="connsiteX4" fmla="*/ 2488019 w 5624623"/>
                <a:gd name="connsiteY4" fmla="*/ 1765004 h 1765004"/>
                <a:gd name="connsiteX5" fmla="*/ 3508744 w 5624623"/>
                <a:gd name="connsiteY5" fmla="*/ 1765004 h 1765004"/>
                <a:gd name="connsiteX6" fmla="*/ 3965944 w 5624623"/>
                <a:gd name="connsiteY6" fmla="*/ 1329070 h 1765004"/>
                <a:gd name="connsiteX7" fmla="*/ 5550195 w 5624623"/>
                <a:gd name="connsiteY7" fmla="*/ 1031358 h 1765004"/>
                <a:gd name="connsiteX8" fmla="*/ 5624623 w 5624623"/>
                <a:gd name="connsiteY8" fmla="*/ 510363 h 1765004"/>
                <a:gd name="connsiteX9" fmla="*/ 5528930 w 5624623"/>
                <a:gd name="connsiteY9" fmla="*/ 0 h 1765004"/>
                <a:gd name="connsiteX10" fmla="*/ 0 w 5624623"/>
                <a:gd name="connsiteY10" fmla="*/ 42530 h 1765004"/>
                <a:gd name="connsiteX11" fmla="*/ 63795 w 5624623"/>
                <a:gd name="connsiteY11" fmla="*/ 233916 h 1765004"/>
                <a:gd name="connsiteX12" fmla="*/ 63795 w 5624623"/>
                <a:gd name="connsiteY12" fmla="*/ 233916 h 1765004"/>
                <a:gd name="connsiteX13" fmla="*/ 53163 w 5624623"/>
                <a:gd name="connsiteY13" fmla="*/ 180753 h 1765004"/>
                <a:gd name="connsiteX0" fmla="*/ 53163 w 5624623"/>
                <a:gd name="connsiteY0" fmla="*/ 180753 h 2137144"/>
                <a:gd name="connsiteX1" fmla="*/ 53163 w 5624623"/>
                <a:gd name="connsiteY1" fmla="*/ 999460 h 2137144"/>
                <a:gd name="connsiteX2" fmla="*/ 520996 w 5624623"/>
                <a:gd name="connsiteY2" fmla="*/ 2137144 h 2137144"/>
                <a:gd name="connsiteX3" fmla="*/ 2307265 w 5624623"/>
                <a:gd name="connsiteY3" fmla="*/ 1584251 h 2137144"/>
                <a:gd name="connsiteX4" fmla="*/ 2488019 w 5624623"/>
                <a:gd name="connsiteY4" fmla="*/ 1765004 h 2137144"/>
                <a:gd name="connsiteX5" fmla="*/ 3508744 w 5624623"/>
                <a:gd name="connsiteY5" fmla="*/ 1765004 h 2137144"/>
                <a:gd name="connsiteX6" fmla="*/ 3965944 w 5624623"/>
                <a:gd name="connsiteY6" fmla="*/ 1329070 h 2137144"/>
                <a:gd name="connsiteX7" fmla="*/ 5550195 w 5624623"/>
                <a:gd name="connsiteY7" fmla="*/ 1031358 h 2137144"/>
                <a:gd name="connsiteX8" fmla="*/ 5624623 w 5624623"/>
                <a:gd name="connsiteY8" fmla="*/ 510363 h 2137144"/>
                <a:gd name="connsiteX9" fmla="*/ 5528930 w 5624623"/>
                <a:gd name="connsiteY9" fmla="*/ 0 h 2137144"/>
                <a:gd name="connsiteX10" fmla="*/ 0 w 5624623"/>
                <a:gd name="connsiteY10" fmla="*/ 42530 h 2137144"/>
                <a:gd name="connsiteX11" fmla="*/ 63795 w 5624623"/>
                <a:gd name="connsiteY11" fmla="*/ 233916 h 2137144"/>
                <a:gd name="connsiteX12" fmla="*/ 63795 w 5624623"/>
                <a:gd name="connsiteY12" fmla="*/ 233916 h 2137144"/>
                <a:gd name="connsiteX13" fmla="*/ 53163 w 5624623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2339162 w 5656520"/>
                <a:gd name="connsiteY3" fmla="*/ 1584251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  <a:gd name="connsiteX0" fmla="*/ 85060 w 5656520"/>
                <a:gd name="connsiteY0" fmla="*/ 180753 h 2137144"/>
                <a:gd name="connsiteX1" fmla="*/ 0 w 5656520"/>
                <a:gd name="connsiteY1" fmla="*/ 1935125 h 2137144"/>
                <a:gd name="connsiteX2" fmla="*/ 552893 w 5656520"/>
                <a:gd name="connsiteY2" fmla="*/ 2137144 h 2137144"/>
                <a:gd name="connsiteX3" fmla="*/ 1467292 w 5656520"/>
                <a:gd name="connsiteY3" fmla="*/ 1201479 h 2137144"/>
                <a:gd name="connsiteX4" fmla="*/ 2519916 w 5656520"/>
                <a:gd name="connsiteY4" fmla="*/ 1765004 h 2137144"/>
                <a:gd name="connsiteX5" fmla="*/ 3540641 w 5656520"/>
                <a:gd name="connsiteY5" fmla="*/ 1765004 h 2137144"/>
                <a:gd name="connsiteX6" fmla="*/ 3997841 w 5656520"/>
                <a:gd name="connsiteY6" fmla="*/ 1329070 h 2137144"/>
                <a:gd name="connsiteX7" fmla="*/ 5582092 w 5656520"/>
                <a:gd name="connsiteY7" fmla="*/ 1031358 h 2137144"/>
                <a:gd name="connsiteX8" fmla="*/ 5656520 w 5656520"/>
                <a:gd name="connsiteY8" fmla="*/ 510363 h 2137144"/>
                <a:gd name="connsiteX9" fmla="*/ 5560827 w 5656520"/>
                <a:gd name="connsiteY9" fmla="*/ 0 h 2137144"/>
                <a:gd name="connsiteX10" fmla="*/ 31897 w 5656520"/>
                <a:gd name="connsiteY10" fmla="*/ 42530 h 2137144"/>
                <a:gd name="connsiteX11" fmla="*/ 95692 w 5656520"/>
                <a:gd name="connsiteY11" fmla="*/ 233916 h 2137144"/>
                <a:gd name="connsiteX12" fmla="*/ 95692 w 5656520"/>
                <a:gd name="connsiteY12" fmla="*/ 233916 h 2137144"/>
                <a:gd name="connsiteX13" fmla="*/ 85060 w 5656520"/>
                <a:gd name="connsiteY13" fmla="*/ 180753 h 2137144"/>
                <a:gd name="connsiteX0" fmla="*/ 85060 w 5656520"/>
                <a:gd name="connsiteY0" fmla="*/ 180753 h 2466754"/>
                <a:gd name="connsiteX1" fmla="*/ 0 w 5656520"/>
                <a:gd name="connsiteY1" fmla="*/ 1935125 h 2466754"/>
                <a:gd name="connsiteX2" fmla="*/ 552893 w 5656520"/>
                <a:gd name="connsiteY2" fmla="*/ 2137144 h 2466754"/>
                <a:gd name="connsiteX3" fmla="*/ 1477924 w 5656520"/>
                <a:gd name="connsiteY3" fmla="*/ 2466754 h 2466754"/>
                <a:gd name="connsiteX4" fmla="*/ 2519916 w 5656520"/>
                <a:gd name="connsiteY4" fmla="*/ 1765004 h 2466754"/>
                <a:gd name="connsiteX5" fmla="*/ 3540641 w 5656520"/>
                <a:gd name="connsiteY5" fmla="*/ 1765004 h 2466754"/>
                <a:gd name="connsiteX6" fmla="*/ 3997841 w 5656520"/>
                <a:gd name="connsiteY6" fmla="*/ 1329070 h 2466754"/>
                <a:gd name="connsiteX7" fmla="*/ 5582092 w 5656520"/>
                <a:gd name="connsiteY7" fmla="*/ 1031358 h 2466754"/>
                <a:gd name="connsiteX8" fmla="*/ 5656520 w 5656520"/>
                <a:gd name="connsiteY8" fmla="*/ 510363 h 2466754"/>
                <a:gd name="connsiteX9" fmla="*/ 5560827 w 5656520"/>
                <a:gd name="connsiteY9" fmla="*/ 0 h 2466754"/>
                <a:gd name="connsiteX10" fmla="*/ 31897 w 5656520"/>
                <a:gd name="connsiteY10" fmla="*/ 42530 h 2466754"/>
                <a:gd name="connsiteX11" fmla="*/ 95692 w 5656520"/>
                <a:gd name="connsiteY11" fmla="*/ 233916 h 2466754"/>
                <a:gd name="connsiteX12" fmla="*/ 95692 w 5656520"/>
                <a:gd name="connsiteY12" fmla="*/ 233916 h 2466754"/>
                <a:gd name="connsiteX13" fmla="*/ 85060 w 5656520"/>
                <a:gd name="connsiteY13" fmla="*/ 180753 h 2466754"/>
                <a:gd name="connsiteX0" fmla="*/ 85060 w 5656520"/>
                <a:gd name="connsiteY0" fmla="*/ 180753 h 2466754"/>
                <a:gd name="connsiteX1" fmla="*/ 0 w 5656520"/>
                <a:gd name="connsiteY1" fmla="*/ 1935125 h 2466754"/>
                <a:gd name="connsiteX2" fmla="*/ 552893 w 5656520"/>
                <a:gd name="connsiteY2" fmla="*/ 2137144 h 2466754"/>
                <a:gd name="connsiteX3" fmla="*/ 1477924 w 5656520"/>
                <a:gd name="connsiteY3" fmla="*/ 2466754 h 2466754"/>
                <a:gd name="connsiteX4" fmla="*/ 2222205 w 5656520"/>
                <a:gd name="connsiteY4" fmla="*/ 1775636 h 2466754"/>
                <a:gd name="connsiteX5" fmla="*/ 3540641 w 5656520"/>
                <a:gd name="connsiteY5" fmla="*/ 1765004 h 2466754"/>
                <a:gd name="connsiteX6" fmla="*/ 3997841 w 5656520"/>
                <a:gd name="connsiteY6" fmla="*/ 1329070 h 2466754"/>
                <a:gd name="connsiteX7" fmla="*/ 5582092 w 5656520"/>
                <a:gd name="connsiteY7" fmla="*/ 1031358 h 2466754"/>
                <a:gd name="connsiteX8" fmla="*/ 5656520 w 5656520"/>
                <a:gd name="connsiteY8" fmla="*/ 510363 h 2466754"/>
                <a:gd name="connsiteX9" fmla="*/ 5560827 w 5656520"/>
                <a:gd name="connsiteY9" fmla="*/ 0 h 2466754"/>
                <a:gd name="connsiteX10" fmla="*/ 31897 w 5656520"/>
                <a:gd name="connsiteY10" fmla="*/ 42530 h 2466754"/>
                <a:gd name="connsiteX11" fmla="*/ 95692 w 5656520"/>
                <a:gd name="connsiteY11" fmla="*/ 233916 h 2466754"/>
                <a:gd name="connsiteX12" fmla="*/ 95692 w 5656520"/>
                <a:gd name="connsiteY12" fmla="*/ 233916 h 2466754"/>
                <a:gd name="connsiteX13" fmla="*/ 85060 w 5656520"/>
                <a:gd name="connsiteY13" fmla="*/ 180753 h 2466754"/>
                <a:gd name="connsiteX0" fmla="*/ 85060 w 5656520"/>
                <a:gd name="connsiteY0" fmla="*/ 180753 h 2424224"/>
                <a:gd name="connsiteX1" fmla="*/ 0 w 5656520"/>
                <a:gd name="connsiteY1" fmla="*/ 1935125 h 2424224"/>
                <a:gd name="connsiteX2" fmla="*/ 552893 w 5656520"/>
                <a:gd name="connsiteY2" fmla="*/ 2137144 h 2424224"/>
                <a:gd name="connsiteX3" fmla="*/ 2169040 w 5656520"/>
                <a:gd name="connsiteY3" fmla="*/ 2424224 h 2424224"/>
                <a:gd name="connsiteX4" fmla="*/ 2222205 w 5656520"/>
                <a:gd name="connsiteY4" fmla="*/ 1775636 h 2424224"/>
                <a:gd name="connsiteX5" fmla="*/ 3540641 w 5656520"/>
                <a:gd name="connsiteY5" fmla="*/ 1765004 h 2424224"/>
                <a:gd name="connsiteX6" fmla="*/ 3997841 w 5656520"/>
                <a:gd name="connsiteY6" fmla="*/ 1329070 h 2424224"/>
                <a:gd name="connsiteX7" fmla="*/ 5582092 w 5656520"/>
                <a:gd name="connsiteY7" fmla="*/ 1031358 h 2424224"/>
                <a:gd name="connsiteX8" fmla="*/ 5656520 w 5656520"/>
                <a:gd name="connsiteY8" fmla="*/ 510363 h 2424224"/>
                <a:gd name="connsiteX9" fmla="*/ 5560827 w 5656520"/>
                <a:gd name="connsiteY9" fmla="*/ 0 h 2424224"/>
                <a:gd name="connsiteX10" fmla="*/ 31897 w 5656520"/>
                <a:gd name="connsiteY10" fmla="*/ 42530 h 2424224"/>
                <a:gd name="connsiteX11" fmla="*/ 95692 w 5656520"/>
                <a:gd name="connsiteY11" fmla="*/ 233916 h 2424224"/>
                <a:gd name="connsiteX12" fmla="*/ 95692 w 5656520"/>
                <a:gd name="connsiteY12" fmla="*/ 233916 h 2424224"/>
                <a:gd name="connsiteX13" fmla="*/ 85060 w 5656520"/>
                <a:gd name="connsiteY13" fmla="*/ 180753 h 2424224"/>
                <a:gd name="connsiteX0" fmla="*/ 85060 w 5656520"/>
                <a:gd name="connsiteY0" fmla="*/ 180753 h 2424224"/>
                <a:gd name="connsiteX1" fmla="*/ 0 w 5656520"/>
                <a:gd name="connsiteY1" fmla="*/ 1935125 h 2424224"/>
                <a:gd name="connsiteX2" fmla="*/ 1190846 w 5656520"/>
                <a:gd name="connsiteY2" fmla="*/ 2413590 h 2424224"/>
                <a:gd name="connsiteX3" fmla="*/ 2169040 w 5656520"/>
                <a:gd name="connsiteY3" fmla="*/ 2424224 h 2424224"/>
                <a:gd name="connsiteX4" fmla="*/ 2222205 w 5656520"/>
                <a:gd name="connsiteY4" fmla="*/ 1775636 h 2424224"/>
                <a:gd name="connsiteX5" fmla="*/ 3540641 w 5656520"/>
                <a:gd name="connsiteY5" fmla="*/ 1765004 h 2424224"/>
                <a:gd name="connsiteX6" fmla="*/ 3997841 w 5656520"/>
                <a:gd name="connsiteY6" fmla="*/ 1329070 h 2424224"/>
                <a:gd name="connsiteX7" fmla="*/ 5582092 w 5656520"/>
                <a:gd name="connsiteY7" fmla="*/ 1031358 h 2424224"/>
                <a:gd name="connsiteX8" fmla="*/ 5656520 w 5656520"/>
                <a:gd name="connsiteY8" fmla="*/ 510363 h 2424224"/>
                <a:gd name="connsiteX9" fmla="*/ 5560827 w 5656520"/>
                <a:gd name="connsiteY9" fmla="*/ 0 h 2424224"/>
                <a:gd name="connsiteX10" fmla="*/ 31897 w 5656520"/>
                <a:gd name="connsiteY10" fmla="*/ 42530 h 2424224"/>
                <a:gd name="connsiteX11" fmla="*/ 95692 w 5656520"/>
                <a:gd name="connsiteY11" fmla="*/ 233916 h 2424224"/>
                <a:gd name="connsiteX12" fmla="*/ 95692 w 5656520"/>
                <a:gd name="connsiteY12" fmla="*/ 233916 h 2424224"/>
                <a:gd name="connsiteX13" fmla="*/ 85060 w 5656520"/>
                <a:gd name="connsiteY13" fmla="*/ 180753 h 24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6520" h="2424224">
                  <a:moveTo>
                    <a:pt x="85060" y="180753"/>
                  </a:moveTo>
                  <a:lnTo>
                    <a:pt x="0" y="1935125"/>
                  </a:lnTo>
                  <a:lnTo>
                    <a:pt x="1190846" y="2413590"/>
                  </a:lnTo>
                  <a:lnTo>
                    <a:pt x="2169040" y="2424224"/>
                  </a:lnTo>
                  <a:lnTo>
                    <a:pt x="2222205" y="1775636"/>
                  </a:lnTo>
                  <a:lnTo>
                    <a:pt x="3540641" y="1765004"/>
                  </a:lnTo>
                  <a:lnTo>
                    <a:pt x="3997841" y="1329070"/>
                  </a:lnTo>
                  <a:lnTo>
                    <a:pt x="5582092" y="1031358"/>
                  </a:lnTo>
                  <a:lnTo>
                    <a:pt x="5656520" y="510363"/>
                  </a:lnTo>
                  <a:lnTo>
                    <a:pt x="5560827" y="0"/>
                  </a:lnTo>
                  <a:lnTo>
                    <a:pt x="31897" y="42530"/>
                  </a:lnTo>
                  <a:lnTo>
                    <a:pt x="95692" y="233916"/>
                  </a:lnTo>
                  <a:lnTo>
                    <a:pt x="95692" y="233916"/>
                  </a:lnTo>
                  <a:lnTo>
                    <a:pt x="85060" y="180753"/>
                  </a:lnTo>
                  <a:close/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935127" y="1903229"/>
              <a:ext cx="4880344" cy="2392325"/>
            </a:xfrm>
            <a:custGeom>
              <a:avLst/>
              <a:gdLst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903767 w 6018028"/>
                <a:gd name="connsiteY13" fmla="*/ 318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63795 w 6018028"/>
                <a:gd name="connsiteY0" fmla="*/ 95693 h 2828261"/>
                <a:gd name="connsiteX1" fmla="*/ 106325 w 6018028"/>
                <a:gd name="connsiteY1" fmla="*/ 1063256 h 2828261"/>
                <a:gd name="connsiteX2" fmla="*/ 2147777 w 6018028"/>
                <a:gd name="connsiteY2" fmla="*/ 2541181 h 2828261"/>
                <a:gd name="connsiteX3" fmla="*/ 4125432 w 6018028"/>
                <a:gd name="connsiteY3" fmla="*/ 2828261 h 2828261"/>
                <a:gd name="connsiteX4" fmla="*/ 5263116 w 6018028"/>
                <a:gd name="connsiteY4" fmla="*/ 2796363 h 2828261"/>
                <a:gd name="connsiteX5" fmla="*/ 5178056 w 6018028"/>
                <a:gd name="connsiteY5" fmla="*/ 1371600 h 2828261"/>
                <a:gd name="connsiteX6" fmla="*/ 6018028 w 6018028"/>
                <a:gd name="connsiteY6" fmla="*/ 1275907 h 2828261"/>
                <a:gd name="connsiteX7" fmla="*/ 5943600 w 6018028"/>
                <a:gd name="connsiteY7" fmla="*/ 148856 h 2828261"/>
                <a:gd name="connsiteX8" fmla="*/ 5050465 w 6018028"/>
                <a:gd name="connsiteY8" fmla="*/ 265814 h 2828261"/>
                <a:gd name="connsiteX9" fmla="*/ 4114800 w 6018028"/>
                <a:gd name="connsiteY9" fmla="*/ 531628 h 2828261"/>
                <a:gd name="connsiteX10" fmla="*/ 3689498 w 6018028"/>
                <a:gd name="connsiteY10" fmla="*/ 797442 h 2828261"/>
                <a:gd name="connsiteX11" fmla="*/ 2551814 w 6018028"/>
                <a:gd name="connsiteY11" fmla="*/ 786809 h 2828261"/>
                <a:gd name="connsiteX12" fmla="*/ 2009553 w 6018028"/>
                <a:gd name="connsiteY12" fmla="*/ 329609 h 2828261"/>
                <a:gd name="connsiteX13" fmla="*/ 1414130 w 6018028"/>
                <a:gd name="connsiteY13" fmla="*/ 489098 h 2828261"/>
                <a:gd name="connsiteX14" fmla="*/ 0 w 6018028"/>
                <a:gd name="connsiteY14" fmla="*/ 0 h 2828261"/>
                <a:gd name="connsiteX15" fmla="*/ 63795 w 6018028"/>
                <a:gd name="connsiteY15" fmla="*/ 95693 h 2828261"/>
                <a:gd name="connsiteX0" fmla="*/ 0 w 5954233"/>
                <a:gd name="connsiteY0" fmla="*/ 0 h 2732568"/>
                <a:gd name="connsiteX1" fmla="*/ 42530 w 5954233"/>
                <a:gd name="connsiteY1" fmla="*/ 967563 h 2732568"/>
                <a:gd name="connsiteX2" fmla="*/ 2083982 w 5954233"/>
                <a:gd name="connsiteY2" fmla="*/ 2445488 h 2732568"/>
                <a:gd name="connsiteX3" fmla="*/ 4061637 w 5954233"/>
                <a:gd name="connsiteY3" fmla="*/ 2732568 h 2732568"/>
                <a:gd name="connsiteX4" fmla="*/ 5199321 w 5954233"/>
                <a:gd name="connsiteY4" fmla="*/ 2700670 h 2732568"/>
                <a:gd name="connsiteX5" fmla="*/ 5114261 w 5954233"/>
                <a:gd name="connsiteY5" fmla="*/ 1275907 h 2732568"/>
                <a:gd name="connsiteX6" fmla="*/ 5954233 w 5954233"/>
                <a:gd name="connsiteY6" fmla="*/ 1180214 h 2732568"/>
                <a:gd name="connsiteX7" fmla="*/ 5879805 w 5954233"/>
                <a:gd name="connsiteY7" fmla="*/ 53163 h 2732568"/>
                <a:gd name="connsiteX8" fmla="*/ 4986670 w 5954233"/>
                <a:gd name="connsiteY8" fmla="*/ 170121 h 2732568"/>
                <a:gd name="connsiteX9" fmla="*/ 4051005 w 5954233"/>
                <a:gd name="connsiteY9" fmla="*/ 435935 h 2732568"/>
                <a:gd name="connsiteX10" fmla="*/ 3625703 w 5954233"/>
                <a:gd name="connsiteY10" fmla="*/ 701749 h 2732568"/>
                <a:gd name="connsiteX11" fmla="*/ 2488019 w 5954233"/>
                <a:gd name="connsiteY11" fmla="*/ 691116 h 2732568"/>
                <a:gd name="connsiteX12" fmla="*/ 1945758 w 5954233"/>
                <a:gd name="connsiteY12" fmla="*/ 233916 h 2732568"/>
                <a:gd name="connsiteX13" fmla="*/ 1350335 w 5954233"/>
                <a:gd name="connsiteY13" fmla="*/ 393405 h 2732568"/>
                <a:gd name="connsiteX14" fmla="*/ 1116419 w 5954233"/>
                <a:gd name="connsiteY14" fmla="*/ 988828 h 2732568"/>
                <a:gd name="connsiteX15" fmla="*/ 0 w 5954233"/>
                <a:gd name="connsiteY15" fmla="*/ 0 h 2732568"/>
                <a:gd name="connsiteX0" fmla="*/ 1031359 w 5911703"/>
                <a:gd name="connsiteY0" fmla="*/ 1414130 h 2679405"/>
                <a:gd name="connsiteX1" fmla="*/ 0 w 5911703"/>
                <a:gd name="connsiteY1" fmla="*/ 914400 h 2679405"/>
                <a:gd name="connsiteX2" fmla="*/ 2041452 w 5911703"/>
                <a:gd name="connsiteY2" fmla="*/ 2392325 h 2679405"/>
                <a:gd name="connsiteX3" fmla="*/ 4019107 w 5911703"/>
                <a:gd name="connsiteY3" fmla="*/ 2679405 h 2679405"/>
                <a:gd name="connsiteX4" fmla="*/ 5156791 w 5911703"/>
                <a:gd name="connsiteY4" fmla="*/ 2647507 h 2679405"/>
                <a:gd name="connsiteX5" fmla="*/ 5071731 w 5911703"/>
                <a:gd name="connsiteY5" fmla="*/ 1222744 h 2679405"/>
                <a:gd name="connsiteX6" fmla="*/ 5911703 w 5911703"/>
                <a:gd name="connsiteY6" fmla="*/ 1127051 h 2679405"/>
                <a:gd name="connsiteX7" fmla="*/ 5837275 w 5911703"/>
                <a:gd name="connsiteY7" fmla="*/ 0 h 2679405"/>
                <a:gd name="connsiteX8" fmla="*/ 4944140 w 5911703"/>
                <a:gd name="connsiteY8" fmla="*/ 116958 h 2679405"/>
                <a:gd name="connsiteX9" fmla="*/ 4008475 w 5911703"/>
                <a:gd name="connsiteY9" fmla="*/ 382772 h 2679405"/>
                <a:gd name="connsiteX10" fmla="*/ 3583173 w 5911703"/>
                <a:gd name="connsiteY10" fmla="*/ 648586 h 2679405"/>
                <a:gd name="connsiteX11" fmla="*/ 2445489 w 5911703"/>
                <a:gd name="connsiteY11" fmla="*/ 637953 h 2679405"/>
                <a:gd name="connsiteX12" fmla="*/ 1903228 w 5911703"/>
                <a:gd name="connsiteY12" fmla="*/ 180753 h 2679405"/>
                <a:gd name="connsiteX13" fmla="*/ 1307805 w 5911703"/>
                <a:gd name="connsiteY13" fmla="*/ 340242 h 2679405"/>
                <a:gd name="connsiteX14" fmla="*/ 1073889 w 5911703"/>
                <a:gd name="connsiteY14" fmla="*/ 935665 h 2679405"/>
                <a:gd name="connsiteX15" fmla="*/ 1031359 w 5911703"/>
                <a:gd name="connsiteY15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276446 w 4880344"/>
                <a:gd name="connsiteY12" fmla="*/ 340242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871869 w 4880344"/>
                <a:gd name="connsiteY11" fmla="*/ 18075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414669 w 4880344"/>
                <a:gd name="connsiteY11" fmla="*/ 212650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74427 w 4880344"/>
                <a:gd name="connsiteY12" fmla="*/ 542260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4125432 w 4880344"/>
                <a:gd name="connsiteY3" fmla="*/ 2647507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265813 w 4880344"/>
                <a:gd name="connsiteY12" fmla="*/ 329609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679405"/>
                <a:gd name="connsiteX1" fmla="*/ 1010093 w 4880344"/>
                <a:gd name="connsiteY1" fmla="*/ 2392325 h 2679405"/>
                <a:gd name="connsiteX2" fmla="*/ 2987748 w 4880344"/>
                <a:gd name="connsiteY2" fmla="*/ 2679405 h 2679405"/>
                <a:gd name="connsiteX3" fmla="*/ 2828259 w 4880344"/>
                <a:gd name="connsiteY3" fmla="*/ 1594884 h 2679405"/>
                <a:gd name="connsiteX4" fmla="*/ 4040372 w 4880344"/>
                <a:gd name="connsiteY4" fmla="*/ 1222744 h 2679405"/>
                <a:gd name="connsiteX5" fmla="*/ 4880344 w 4880344"/>
                <a:gd name="connsiteY5" fmla="*/ 1127051 h 2679405"/>
                <a:gd name="connsiteX6" fmla="*/ 4805916 w 4880344"/>
                <a:gd name="connsiteY6" fmla="*/ 0 h 2679405"/>
                <a:gd name="connsiteX7" fmla="*/ 3912781 w 4880344"/>
                <a:gd name="connsiteY7" fmla="*/ 116958 h 2679405"/>
                <a:gd name="connsiteX8" fmla="*/ 2977116 w 4880344"/>
                <a:gd name="connsiteY8" fmla="*/ 382772 h 2679405"/>
                <a:gd name="connsiteX9" fmla="*/ 2551814 w 4880344"/>
                <a:gd name="connsiteY9" fmla="*/ 648586 h 2679405"/>
                <a:gd name="connsiteX10" fmla="*/ 1414130 w 4880344"/>
                <a:gd name="connsiteY10" fmla="*/ 637953 h 2679405"/>
                <a:gd name="connsiteX11" fmla="*/ 1010093 w 4880344"/>
                <a:gd name="connsiteY11" fmla="*/ 308343 h 2679405"/>
                <a:gd name="connsiteX12" fmla="*/ 265813 w 4880344"/>
                <a:gd name="connsiteY12" fmla="*/ 329609 h 2679405"/>
                <a:gd name="connsiteX13" fmla="*/ 42530 w 4880344"/>
                <a:gd name="connsiteY13" fmla="*/ 935665 h 2679405"/>
                <a:gd name="connsiteX14" fmla="*/ 0 w 4880344"/>
                <a:gd name="connsiteY14" fmla="*/ 1414130 h 267940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010093 w 4880344"/>
                <a:gd name="connsiteY11" fmla="*/ 308343 h 2392325"/>
                <a:gd name="connsiteX12" fmla="*/ 265813 w 4880344"/>
                <a:gd name="connsiteY12" fmla="*/ 329609 h 2392325"/>
                <a:gd name="connsiteX13" fmla="*/ 42530 w 4880344"/>
                <a:gd name="connsiteY13" fmla="*/ 935665 h 2392325"/>
                <a:gd name="connsiteX14" fmla="*/ 0 w 4880344"/>
                <a:gd name="connsiteY14" fmla="*/ 1414130 h 239232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010093 w 4880344"/>
                <a:gd name="connsiteY11" fmla="*/ 308343 h 2392325"/>
                <a:gd name="connsiteX12" fmla="*/ 691115 w 4880344"/>
                <a:gd name="connsiteY12" fmla="*/ 1360967 h 2392325"/>
                <a:gd name="connsiteX13" fmla="*/ 42530 w 4880344"/>
                <a:gd name="connsiteY13" fmla="*/ 935665 h 2392325"/>
                <a:gd name="connsiteX14" fmla="*/ 0 w 4880344"/>
                <a:gd name="connsiteY14" fmla="*/ 1414130 h 239232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010093 w 4880344"/>
                <a:gd name="connsiteY11" fmla="*/ 308343 h 2392325"/>
                <a:gd name="connsiteX12" fmla="*/ 691115 w 4880344"/>
                <a:gd name="connsiteY12" fmla="*/ 1360967 h 2392325"/>
                <a:gd name="connsiteX13" fmla="*/ 0 w 4880344"/>
                <a:gd name="connsiteY13" fmla="*/ 1414130 h 2392325"/>
                <a:gd name="connsiteX0" fmla="*/ 0 w 4880344"/>
                <a:gd name="connsiteY0" fmla="*/ 1414130 h 2392325"/>
                <a:gd name="connsiteX1" fmla="*/ 1010093 w 4880344"/>
                <a:gd name="connsiteY1" fmla="*/ 2392325 h 2392325"/>
                <a:gd name="connsiteX2" fmla="*/ 2360427 w 4880344"/>
                <a:gd name="connsiteY2" fmla="*/ 2286001 h 2392325"/>
                <a:gd name="connsiteX3" fmla="*/ 2828259 w 4880344"/>
                <a:gd name="connsiteY3" fmla="*/ 1594884 h 2392325"/>
                <a:gd name="connsiteX4" fmla="*/ 4040372 w 4880344"/>
                <a:gd name="connsiteY4" fmla="*/ 1222744 h 2392325"/>
                <a:gd name="connsiteX5" fmla="*/ 4880344 w 4880344"/>
                <a:gd name="connsiteY5" fmla="*/ 1127051 h 2392325"/>
                <a:gd name="connsiteX6" fmla="*/ 4805916 w 4880344"/>
                <a:gd name="connsiteY6" fmla="*/ 0 h 2392325"/>
                <a:gd name="connsiteX7" fmla="*/ 3912781 w 4880344"/>
                <a:gd name="connsiteY7" fmla="*/ 116958 h 2392325"/>
                <a:gd name="connsiteX8" fmla="*/ 2977116 w 4880344"/>
                <a:gd name="connsiteY8" fmla="*/ 382772 h 2392325"/>
                <a:gd name="connsiteX9" fmla="*/ 2551814 w 4880344"/>
                <a:gd name="connsiteY9" fmla="*/ 648586 h 2392325"/>
                <a:gd name="connsiteX10" fmla="*/ 1414130 w 4880344"/>
                <a:gd name="connsiteY10" fmla="*/ 637953 h 2392325"/>
                <a:gd name="connsiteX11" fmla="*/ 1456660 w 4880344"/>
                <a:gd name="connsiteY11" fmla="*/ 1244008 h 2392325"/>
                <a:gd name="connsiteX12" fmla="*/ 691115 w 4880344"/>
                <a:gd name="connsiteY12" fmla="*/ 1360967 h 2392325"/>
                <a:gd name="connsiteX13" fmla="*/ 0 w 4880344"/>
                <a:gd name="connsiteY13" fmla="*/ 1414130 h 239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80344" h="2392325">
                  <a:moveTo>
                    <a:pt x="0" y="1414130"/>
                  </a:moveTo>
                  <a:lnTo>
                    <a:pt x="1010093" y="2392325"/>
                  </a:lnTo>
                  <a:lnTo>
                    <a:pt x="2360427" y="2286001"/>
                  </a:lnTo>
                  <a:lnTo>
                    <a:pt x="2828259" y="1594884"/>
                  </a:lnTo>
                  <a:lnTo>
                    <a:pt x="4040372" y="1222744"/>
                  </a:lnTo>
                  <a:lnTo>
                    <a:pt x="4880344" y="1127051"/>
                  </a:lnTo>
                  <a:lnTo>
                    <a:pt x="4805916" y="0"/>
                  </a:lnTo>
                  <a:lnTo>
                    <a:pt x="3912781" y="116958"/>
                  </a:lnTo>
                  <a:lnTo>
                    <a:pt x="2977116" y="382772"/>
                  </a:lnTo>
                  <a:lnTo>
                    <a:pt x="2551814" y="648586"/>
                  </a:lnTo>
                  <a:lnTo>
                    <a:pt x="1414130" y="637953"/>
                  </a:lnTo>
                  <a:lnTo>
                    <a:pt x="1456660" y="1244008"/>
                  </a:lnTo>
                  <a:lnTo>
                    <a:pt x="691115" y="1360967"/>
                  </a:lnTo>
                  <a:lnTo>
                    <a:pt x="0" y="1414130"/>
                  </a:lnTo>
                  <a:close/>
                </a:path>
              </a:pathLst>
            </a:cu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890975" y="850605"/>
              <a:ext cx="3476847" cy="3742660"/>
            </a:xfrm>
            <a:custGeom>
              <a:avLst/>
              <a:gdLst>
                <a:gd name="connsiteX0" fmla="*/ 606056 w 2169042"/>
                <a:gd name="connsiteY0" fmla="*/ 95693 h 3710762"/>
                <a:gd name="connsiteX1" fmla="*/ 691117 w 2169042"/>
                <a:gd name="connsiteY1" fmla="*/ 1265274 h 3710762"/>
                <a:gd name="connsiteX2" fmla="*/ 712382 w 2169042"/>
                <a:gd name="connsiteY2" fmla="*/ 2296632 h 3710762"/>
                <a:gd name="connsiteX3" fmla="*/ 0 w 2169042"/>
                <a:gd name="connsiteY3" fmla="*/ 2658139 h 3710762"/>
                <a:gd name="connsiteX4" fmla="*/ 0 w 2169042"/>
                <a:gd name="connsiteY4" fmla="*/ 3710762 h 3710762"/>
                <a:gd name="connsiteX5" fmla="*/ 1116419 w 2169042"/>
                <a:gd name="connsiteY5" fmla="*/ 3561907 h 3710762"/>
                <a:gd name="connsiteX6" fmla="*/ 2169042 w 2169042"/>
                <a:gd name="connsiteY6" fmla="*/ 2339162 h 3710762"/>
                <a:gd name="connsiteX7" fmla="*/ 1807535 w 2169042"/>
                <a:gd name="connsiteY7" fmla="*/ 0 h 3710762"/>
                <a:gd name="connsiteX8" fmla="*/ 606056 w 2169042"/>
                <a:gd name="connsiteY8" fmla="*/ 95693 h 3710762"/>
                <a:gd name="connsiteX0" fmla="*/ 1913860 w 3476846"/>
                <a:gd name="connsiteY0" fmla="*/ 95693 h 3710762"/>
                <a:gd name="connsiteX1" fmla="*/ 1998921 w 3476846"/>
                <a:gd name="connsiteY1" fmla="*/ 1265274 h 3710762"/>
                <a:gd name="connsiteX2" fmla="*/ 2020186 w 3476846"/>
                <a:gd name="connsiteY2" fmla="*/ 2296632 h 3710762"/>
                <a:gd name="connsiteX3" fmla="*/ 0 w 3476846"/>
                <a:gd name="connsiteY3" fmla="*/ 2743199 h 3710762"/>
                <a:gd name="connsiteX4" fmla="*/ 1307804 w 3476846"/>
                <a:gd name="connsiteY4" fmla="*/ 3710762 h 3710762"/>
                <a:gd name="connsiteX5" fmla="*/ 2424223 w 3476846"/>
                <a:gd name="connsiteY5" fmla="*/ 3561907 h 3710762"/>
                <a:gd name="connsiteX6" fmla="*/ 3476846 w 3476846"/>
                <a:gd name="connsiteY6" fmla="*/ 2339162 h 3710762"/>
                <a:gd name="connsiteX7" fmla="*/ 3115339 w 3476846"/>
                <a:gd name="connsiteY7" fmla="*/ 0 h 3710762"/>
                <a:gd name="connsiteX8" fmla="*/ 1913860 w 3476846"/>
                <a:gd name="connsiteY8" fmla="*/ 95693 h 3710762"/>
                <a:gd name="connsiteX0" fmla="*/ 1913861 w 3476847"/>
                <a:gd name="connsiteY0" fmla="*/ 95693 h 3742660"/>
                <a:gd name="connsiteX1" fmla="*/ 1998922 w 3476847"/>
                <a:gd name="connsiteY1" fmla="*/ 1265274 h 3742660"/>
                <a:gd name="connsiteX2" fmla="*/ 2020187 w 3476847"/>
                <a:gd name="connsiteY2" fmla="*/ 2296632 h 3742660"/>
                <a:gd name="connsiteX3" fmla="*/ 1 w 3476847"/>
                <a:gd name="connsiteY3" fmla="*/ 2743199 h 3742660"/>
                <a:gd name="connsiteX4" fmla="*/ 0 w 3476847"/>
                <a:gd name="connsiteY4" fmla="*/ 3742660 h 3742660"/>
                <a:gd name="connsiteX5" fmla="*/ 2424224 w 3476847"/>
                <a:gd name="connsiteY5" fmla="*/ 3561907 h 3742660"/>
                <a:gd name="connsiteX6" fmla="*/ 3476847 w 3476847"/>
                <a:gd name="connsiteY6" fmla="*/ 2339162 h 3742660"/>
                <a:gd name="connsiteX7" fmla="*/ 3115340 w 3476847"/>
                <a:gd name="connsiteY7" fmla="*/ 0 h 3742660"/>
                <a:gd name="connsiteX8" fmla="*/ 1913861 w 3476847"/>
                <a:gd name="connsiteY8" fmla="*/ 95693 h 374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6847" h="3742660">
                  <a:moveTo>
                    <a:pt x="1913861" y="95693"/>
                  </a:moveTo>
                  <a:lnTo>
                    <a:pt x="1998922" y="1265274"/>
                  </a:lnTo>
                  <a:lnTo>
                    <a:pt x="2020187" y="2296632"/>
                  </a:lnTo>
                  <a:lnTo>
                    <a:pt x="1" y="2743199"/>
                  </a:lnTo>
                  <a:cubicBezTo>
                    <a:pt x="1" y="3076353"/>
                    <a:pt x="0" y="3409506"/>
                    <a:pt x="0" y="3742660"/>
                  </a:cubicBezTo>
                  <a:lnTo>
                    <a:pt x="2424224" y="3561907"/>
                  </a:lnTo>
                  <a:lnTo>
                    <a:pt x="3476847" y="2339162"/>
                  </a:lnTo>
                  <a:lnTo>
                    <a:pt x="3115340" y="0"/>
                  </a:lnTo>
                  <a:lnTo>
                    <a:pt x="1913861" y="95693"/>
                  </a:lnTo>
                  <a:close/>
                </a:path>
              </a:pathLst>
            </a:custGeom>
            <a:noFill/>
            <a:ln w="25400" cap="flat">
              <a:solidFill>
                <a:srgbClr val="0070C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682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84200" y="1354159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Instructor: Vicente Ordonez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Email: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/>
              </a:rPr>
              <a:t>vicente@virginia.edu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Office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Hour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310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Rice Hall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Tuesday 3pm to 4pm.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Only for Today: 5 to 6pm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Website: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/>
              </a:rPr>
              <a:t>http://www.cs.virginia.edu/~vicente/recognition</a:t>
            </a:r>
            <a:endParaRPr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Location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Olsson 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Hall</a:t>
            </a:r>
            <a:r>
              <a:rPr sz="2400" b="1" dirty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005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Times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Tuesday-Thursday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11:00am </a:t>
            </a:r>
            <a:r>
              <a:rPr lang="mr-IN" sz="2400" b="1" dirty="0" smtClean="0">
                <a:latin typeface="+mn-lt"/>
                <a:ea typeface="+mn-ea"/>
                <a:cs typeface="+mn-cs"/>
                <a:sym typeface="Helvetica"/>
              </a:rPr>
              <a:t>–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 12:15pm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Piazza: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piazza.com/virginia/fall2017/cs6501009/home</a:t>
            </a:r>
            <a:endParaRPr lang="en-US" sz="2400" dirty="0" smtClean="0"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15380"/>
                </a:solidFill>
              </a:rPr>
              <a:t>About the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5263" y="582288"/>
            <a:ext cx="719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20</a:t>
            </a:fld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Unsupervised Learning – k-Means clustering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1" name="Shape 26"/>
          <p:cNvSpPr/>
          <p:nvPr/>
        </p:nvSpPr>
        <p:spPr>
          <a:xfrm>
            <a:off x="558798" y="753760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K?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features?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do we choose the right distance metric?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sensitive is this method with respect to the random assignment of clusters?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099" y="2780293"/>
            <a:ext cx="741324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70C0"/>
                </a:solidFill>
              </a:rPr>
              <a:t>Answer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rPr>
              <a:t>: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Just c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hoose the one combination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that works best!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rPr>
              <a:t>BUT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not on the test data.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baseline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419" y="3852758"/>
            <a:ext cx="694035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Instead split the training data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into a ”Training set” and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 ”Validation set” (also called ”Development set”)</a:t>
            </a:r>
          </a:p>
        </p:txBody>
      </p:sp>
    </p:spTree>
    <p:extLst>
      <p:ext uri="{BB962C8B-B14F-4D97-AF65-F5344CB8AC3E}">
        <p14:creationId xmlns:p14="http://schemas.microsoft.com/office/powerpoint/2010/main" val="1637264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21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-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61" t="50119"/>
          <a:stretch/>
        </p:blipFill>
        <p:spPr>
          <a:xfrm>
            <a:off x="358527" y="2715184"/>
            <a:ext cx="774138" cy="778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489548" y="1659173"/>
            <a:ext cx="744358" cy="7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322119" y="2793159"/>
            <a:ext cx="747098" cy="7470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83768" y="1059449"/>
            <a:ext cx="0" cy="3223793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395" t="-1053" r="20432" b="53376"/>
          <a:stretch/>
        </p:blipFill>
        <p:spPr>
          <a:xfrm>
            <a:off x="2258378" y="2643586"/>
            <a:ext cx="790827" cy="79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578259" y="1619452"/>
            <a:ext cx="737575" cy="81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868" t="49150"/>
          <a:stretch/>
        </p:blipFill>
        <p:spPr>
          <a:xfrm>
            <a:off x="1217404" y="3810639"/>
            <a:ext cx="840757" cy="862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297" t="50927" r="33001" b="1980"/>
          <a:stretch/>
        </p:blipFill>
        <p:spPr>
          <a:xfrm>
            <a:off x="2643380" y="1715737"/>
            <a:ext cx="799248" cy="752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83750" b="51852"/>
          <a:stretch/>
        </p:blipFill>
        <p:spPr>
          <a:xfrm>
            <a:off x="3364979" y="2680212"/>
            <a:ext cx="892873" cy="88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2415574" y="3775546"/>
            <a:ext cx="861656" cy="877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548" y="1447106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987" y="2466109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7395" y="2573484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5879" y="1331942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354" y="2383584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0463" y="3570381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43380" y="1431849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5393" y="2436239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1759" y="3540257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5584096" y="3743389"/>
            <a:ext cx="792651" cy="831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39734" t="33471" r="40394" b="35157"/>
          <a:stretch/>
        </p:blipFill>
        <p:spPr>
          <a:xfrm>
            <a:off x="7158859" y="2207816"/>
            <a:ext cx="852149" cy="835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5980421" y="2482931"/>
            <a:ext cx="766180" cy="728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80157" b="51886"/>
          <a:stretch/>
        </p:blipFill>
        <p:spPr>
          <a:xfrm>
            <a:off x="6706497" y="3318933"/>
            <a:ext cx="770577" cy="761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4961349" y="2507164"/>
            <a:ext cx="796599" cy="753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5678359" y="1435593"/>
            <a:ext cx="829939" cy="830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0307" y="840873"/>
            <a:ext cx="9803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Test Data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98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-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303643" y="1292398"/>
            <a:ext cx="431795" cy="462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320850" y="2231972"/>
            <a:ext cx="411614" cy="41161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83768" y="1059449"/>
            <a:ext cx="0" cy="3223793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320003" y="1794404"/>
            <a:ext cx="390057" cy="4293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279232" y="4094603"/>
            <a:ext cx="430828" cy="438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7138" y="1333860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7138" y="2334428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7138" y="1843384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7138" y="4145980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5745970" y="3932478"/>
            <a:ext cx="443265" cy="4651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5736691" y="2319774"/>
            <a:ext cx="465410" cy="44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5768088" y="1817928"/>
            <a:ext cx="434013" cy="4104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5757949" y="1292397"/>
            <a:ext cx="434012" cy="43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0307" y="840873"/>
            <a:ext cx="9803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Test 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18194" y="2875326"/>
            <a:ext cx="14683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3280" y="2875326"/>
            <a:ext cx="14683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395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23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-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303643" y="1292398"/>
            <a:ext cx="431795" cy="462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320850" y="2231972"/>
            <a:ext cx="411614" cy="411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320003" y="1794404"/>
            <a:ext cx="390057" cy="4293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279232" y="4094603"/>
            <a:ext cx="430828" cy="438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7138" y="1333860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7138" y="2334428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7138" y="1843384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7138" y="4145980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37601" y="1363301"/>
            <a:ext cx="3282143" cy="3076968"/>
            <a:chOff x="537601" y="1363301"/>
            <a:chExt cx="3282143" cy="30769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1778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1778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396" t="-139024" r="-6593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1778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1778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825" t="-139024" r="-6011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1778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1778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846" t="-142500" r="-6593" b="-17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07034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07034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846" t="-142500" r="-6044" b="-17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1904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19042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88" t="-136585" r="-4721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22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36585" r="-392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22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42500" r="-392" b="-17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22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42500" r="-784" b="-17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018194" y="2875326"/>
            <a:ext cx="14683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636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- Classification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712729" cy="2881956"/>
            <a:chOff x="3075302" y="1571799"/>
            <a:chExt cx="712729" cy="2881956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r="-3947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667" r="-4000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526" r="-394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5333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833" t="-136585" r="-3056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blipFill rotWithShape="0">
                <a:blip r:embed="rId8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804" t="-142500" r="-2949" b="-17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995860" y="3053442"/>
            <a:ext cx="120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48288" y="1031072"/>
            <a:ext cx="3053078" cy="1198371"/>
            <a:chOff x="5248288" y="1031072"/>
            <a:chExt cx="3053078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0476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047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497" t="-16393" r="-5944" b="-344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530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We need to find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 function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that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aseline="0" dirty="0" smtClean="0">
                  <a:solidFill>
                    <a:srgbClr val="000000"/>
                  </a:solidFill>
                </a:rPr>
                <a:t>maps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i="1" dirty="0" smtClean="0">
                  <a:solidFill>
                    <a:srgbClr val="000000"/>
                  </a:solidFill>
                </a:rPr>
                <a:t>x</a:t>
              </a:r>
              <a:r>
                <a:rPr lang="en-US" dirty="0" smtClean="0">
                  <a:solidFill>
                    <a:srgbClr val="000000"/>
                  </a:solidFill>
                </a:rPr>
                <a:t> and </a:t>
              </a:r>
              <a:r>
                <a:rPr lang="en-US" i="1" dirty="0" smtClean="0">
                  <a:solidFill>
                    <a:srgbClr val="000000"/>
                  </a:solidFill>
                </a:rPr>
                <a:t>y</a:t>
              </a:r>
              <a:r>
                <a:rPr lang="en-US" dirty="0" smtClean="0">
                  <a:solidFill>
                    <a:srgbClr val="000000"/>
                  </a:solidFill>
                </a:rPr>
                <a:t> for any of them.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48288" y="2614350"/>
            <a:ext cx="3384899" cy="2088808"/>
            <a:chOff x="5248288" y="2714726"/>
            <a:chExt cx="3384899" cy="2088808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8489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How do we ”learn” the parameters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of this function?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5246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following quantity small:</a:t>
              </a: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2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algn="l" rtl="0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𝐶𝑜𝑠𝑡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29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322119" y="1001715"/>
            <a:ext cx="2609379" cy="646329"/>
            <a:chOff x="1322119" y="1001715"/>
            <a:chExt cx="260937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2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inputs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06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targets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7030A0"/>
                  </a:solidFill>
                </a:rPr>
                <a:t>labels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ground truth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6511" y="1210204"/>
            <a:ext cx="885179" cy="3243551"/>
            <a:chOff x="4006511" y="1210204"/>
            <a:chExt cx="885179" cy="3243551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1956"/>
              <a:chOff x="3075302" y="1571799"/>
              <a:chExt cx="712729" cy="288195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7030A0"/>
                    </a:solidFill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7030A0"/>
                    </a:solidFill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10526" t="-17073" r="-5263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0526" t="-17073" r="-2632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0526" t="-20000" r="-3947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marL="0" marR="0" indent="0" algn="l" defTabSz="4572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l="-10667" t="-20000" r="-4000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85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smtClean="0">
                  <a:solidFill>
                    <a:srgbClr val="7030A0"/>
                  </a:solidFill>
                </a:rPr>
                <a:t>predictions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03042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25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Linear </a:t>
            </a:r>
            <a:r>
              <a:rPr lang="en-US" sz="3200" dirty="0" err="1" smtClean="0">
                <a:solidFill>
                  <a:srgbClr val="215380"/>
                </a:solidFill>
              </a:rPr>
              <a:t>Softmax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712729" cy="2881956"/>
            <a:chOff x="3075302" y="1571799"/>
            <a:chExt cx="712729" cy="2881956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r="-3947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667" r="-4000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526" r="-394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5333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833" t="-136585" r="-3056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blipFill rotWithShape="0">
                <a:blip r:embed="rId8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804" t="-142500" r="-2949" b="-17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995860" y="3053442"/>
            <a:ext cx="120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22119" y="1001715"/>
            <a:ext cx="2609379" cy="646329"/>
            <a:chOff x="1322119" y="1001715"/>
            <a:chExt cx="260937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2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inputs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06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targets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7030A0"/>
                  </a:solidFill>
                </a:rPr>
                <a:t>labels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ground truth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30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26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Linear </a:t>
            </a:r>
            <a:r>
              <a:rPr lang="en-US" sz="3200" dirty="0" err="1" smtClean="0">
                <a:solidFill>
                  <a:srgbClr val="215380"/>
                </a:solidFill>
              </a:rPr>
              <a:t>Softmax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1325076" cy="2881956"/>
            <a:chOff x="3075302" y="1571799"/>
            <a:chExt cx="1325076" cy="2881956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</a:t>
              </a:r>
              <a:r>
                <a:rPr kumimoji="0" lang="en-US" sz="1400" b="0" i="0" u="none" strike="noStrike" cap="none" spc="0" normalizeH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C00000"/>
                  </a:solidFill>
                </a:rPr>
                <a:t>[0    1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70C0"/>
                  </a:solidFill>
                </a:rPr>
                <a:t>[0    0    1]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r="-3947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667" r="-4000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526" r="-394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5333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833" t="-136585" r="-3056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blipFill rotWithShape="0">
                <a:blip r:embed="rId8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804" t="-142500" r="-2949" b="-17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995860" y="3053442"/>
            <a:ext cx="120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22119" y="1001715"/>
            <a:ext cx="2609379" cy="646329"/>
            <a:chOff x="1322119" y="1001715"/>
            <a:chExt cx="260937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2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inputs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06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targets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7030A0"/>
                  </a:solidFill>
                </a:rPr>
                <a:t>labels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ground truth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21621" y="1196718"/>
            <a:ext cx="2017415" cy="3243551"/>
            <a:chOff x="4006511" y="1210204"/>
            <a:chExt cx="2017415" cy="3243551"/>
          </a:xfrm>
        </p:grpSpPr>
        <p:grpSp>
          <p:nvGrpSpPr>
            <p:cNvPr id="51" name="Group 50"/>
            <p:cNvGrpSpPr/>
            <p:nvPr/>
          </p:nvGrpSpPr>
          <p:grpSpPr>
            <a:xfrm>
              <a:off x="4015971" y="1571799"/>
              <a:ext cx="2007955" cy="2881956"/>
              <a:chOff x="3075302" y="1571799"/>
              <a:chExt cx="2007955" cy="288195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601601" y="1571799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 smtClean="0">
                    <a:solidFill>
                      <a:srgbClr val="7030A0"/>
                    </a:solidFill>
                  </a:rPr>
                  <a:t>[0.85    0.10    0.05]</a:t>
                </a:r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01601" y="2572367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 smtClean="0">
                    <a:solidFill>
                      <a:srgbClr val="C00000"/>
                    </a:solidFill>
                  </a:rPr>
                  <a:t>[0.40    0.45    0.05]</a:t>
                </a:r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01601" y="2081323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 smtClean="0">
                    <a:solidFill>
                      <a:srgbClr val="C00000"/>
                    </a:solidFill>
                  </a:rPr>
                  <a:t>[0.20    0.70    0.10]</a:t>
                </a: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04328" y="4145980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 smtClean="0">
                    <a:solidFill>
                      <a:srgbClr val="7030A0"/>
                    </a:solidFill>
                  </a:rPr>
                  <a:t>[0.40    0.25    0.35]</a:t>
                </a:r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0526" t="-17073" r="-3947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0526" t="-17500" r="-3947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10526" t="-20000" r="-2632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marL="0" marR="0" indent="0" algn="l" defTabSz="4572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0667" t="-17073" r="-5333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Rectangle 51"/>
            <p:cNvSpPr/>
            <p:nvPr/>
          </p:nvSpPr>
          <p:spPr>
            <a:xfrm>
              <a:off x="4006511" y="1210204"/>
              <a:ext cx="885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predictions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40687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27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Supervised Learning – Linear </a:t>
            </a:r>
            <a:r>
              <a:rPr lang="en-US" sz="3200" dirty="0" err="1" smtClean="0">
                <a:solidFill>
                  <a:srgbClr val="215380"/>
                </a:solidFill>
              </a:rPr>
              <a:t>Softmax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1322349" cy="307775"/>
            <a:chOff x="3075302" y="1571799"/>
            <a:chExt cx="1322349" cy="307775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</a:t>
              </a:r>
              <a:r>
                <a:rPr kumimoji="0" lang="en-US" sz="1400" b="0" i="0" u="none" strike="noStrike" cap="none" spc="0" normalizeH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111" r="-416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292" t="-136585" r="-2339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173517" y="1601240"/>
                <a:ext cx="1738874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17" y="1601240"/>
                <a:ext cx="1738874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2807" t="-142500" r="-4211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54412" y="2077979"/>
                <a:ext cx="51435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412" y="2077979"/>
                <a:ext cx="51435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699921" y="2446088"/>
                <a:ext cx="48701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921" y="2446088"/>
                <a:ext cx="4870179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699921" y="2829143"/>
                <a:ext cx="4852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921" y="2829143"/>
                <a:ext cx="485248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46920" y="3543684"/>
                <a:ext cx="290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20" y="3543684"/>
                <a:ext cx="290541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546919" y="3913016"/>
                <a:ext cx="290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19" y="3913016"/>
                <a:ext cx="2905411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546918" y="4282348"/>
                <a:ext cx="290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18" y="4282348"/>
                <a:ext cx="2905411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995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28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How do we find a good w and b?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1322349" cy="307775"/>
            <a:chOff x="3075302" y="1571799"/>
            <a:chExt cx="1322349" cy="307775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</a:t>
              </a:r>
              <a:r>
                <a:rPr kumimoji="0" lang="en-US" sz="1400" b="0" i="0" u="none" strike="noStrike" cap="none" spc="0" normalizeH="0" dirty="0" smtClean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111" r="-416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292" t="-136585" r="-2339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173517" y="1601240"/>
                <a:ext cx="330827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17" y="1601240"/>
                <a:ext cx="3308278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1107" t="-142500" r="-2030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993337" y="2477945"/>
            <a:ext cx="51690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 need to find w, and b that minimize the following: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0919" y="3053185"/>
                <a:ext cx="3238707" cy="92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19" y="3053185"/>
                <a:ext cx="3238707" cy="9269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746992" y="429643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Why?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99626" y="3080325"/>
                <a:ext cx="2138213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26" y="3080325"/>
                <a:ext cx="2138213" cy="8485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169226" y="3092362"/>
                <a:ext cx="255057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226" y="3092362"/>
                <a:ext cx="2550570" cy="8485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244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29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Gradient Descent (GD)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23124" y="1185014"/>
                <a:ext cx="332854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124" y="1185014"/>
                <a:ext cx="3328540" cy="8485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917931" y="1118989"/>
            <a:ext cx="6810194" cy="3523377"/>
            <a:chOff x="917931" y="1118989"/>
            <a:chExt cx="6810194" cy="352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040" r="-6040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5000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dirty="0">
                  <a:solidFill>
                    <a:srgbClr val="000000"/>
                  </a:solidFill>
                </a:rPr>
                <a:t>e</a:t>
              </a:r>
              <a:r>
                <a:rPr lang="en-US" dirty="0" smtClean="0">
                  <a:solidFill>
                    <a:srgbClr val="000000"/>
                  </a:solidFill>
                </a:rPr>
                <a:t> = 0, </a:t>
              </a:r>
              <a:r>
                <a:rPr lang="en-US" dirty="0" err="1" smtClean="0">
                  <a:solidFill>
                    <a:srgbClr val="000000"/>
                  </a:solidFill>
                </a:rPr>
                <a:t>num_epochs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</a:rPr>
                <a:t>do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1" y="4273034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end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2828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449308"/>
                  <a:ext cx="15079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449308"/>
                  <a:ext cx="150797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445924"/>
                  <a:ext cx="15079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445924"/>
                  <a:ext cx="150797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445924"/>
              <a:ext cx="107336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445924"/>
              <a:ext cx="44659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2921911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Update w: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36835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Update b: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2924765"/>
                  <a:ext cx="26651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2924765"/>
                  <a:ext cx="26651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368358"/>
                  <a:ext cx="252549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368358"/>
                  <a:ext cx="252549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50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Print: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9514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95141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862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// Useful to see if this is becoming smaller or not.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5120" y="786181"/>
            <a:ext cx="1589606" cy="505409"/>
            <a:chOff x="6675120" y="786181"/>
            <a:chExt cx="1589606" cy="505409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6675120" y="1005840"/>
              <a:ext cx="560070" cy="285750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5" name="TextBox 34"/>
            <p:cNvSpPr txBox="1"/>
            <p:nvPr/>
          </p:nvSpPr>
          <p:spPr>
            <a:xfrm>
              <a:off x="7236241" y="786181"/>
              <a:ext cx="102848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expensive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66090" y="2712197"/>
            <a:ext cx="3318661" cy="295389"/>
            <a:chOff x="2566090" y="2712197"/>
            <a:chExt cx="3318661" cy="295389"/>
          </a:xfrm>
        </p:grpSpPr>
        <p:sp>
          <p:nvSpPr>
            <p:cNvPr id="37" name="Left Brace 36"/>
            <p:cNvSpPr/>
            <p:nvPr/>
          </p:nvSpPr>
          <p:spPr>
            <a:xfrm rot="16200000">
              <a:off x="3019580" y="2258707"/>
              <a:ext cx="268502" cy="1175481"/>
            </a:xfrm>
            <a:prstGeom prst="leftBrac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9" name="Left Brace 38"/>
            <p:cNvSpPr/>
            <p:nvPr/>
          </p:nvSpPr>
          <p:spPr>
            <a:xfrm rot="16200000">
              <a:off x="5162760" y="2285594"/>
              <a:ext cx="268502" cy="1175481"/>
            </a:xfrm>
            <a:prstGeom prst="leftBrac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76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Teaching Assistants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925" y="914941"/>
            <a:ext cx="358206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Tianlu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Wang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PhD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Wednesdays 5 to 6pm.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dirty="0"/>
              <a:t>Rice 430, desk 12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143" r="5484"/>
          <a:stretch/>
        </p:blipFill>
        <p:spPr>
          <a:xfrm>
            <a:off x="1487395" y="864437"/>
            <a:ext cx="1307996" cy="125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672" y="2645975"/>
            <a:ext cx="305147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Siva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Sitaraman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MSc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Fridays 3 to 4pm.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dirty="0"/>
              <a:t>Rice 304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80" y="2711209"/>
            <a:ext cx="1067320" cy="1151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9072" y="4273751"/>
            <a:ext cx="6280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dirty="0">
                <a:sym typeface="Helvetica"/>
              </a:rPr>
              <a:t>Piazza: </a:t>
            </a:r>
            <a:r>
              <a:rPr lang="en-US" dirty="0">
                <a:hlinkClick r:id="rId4"/>
              </a:rPr>
              <a:t>http://piazza.com/virginia/fall2017/cs6501009/home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43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30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Gradient Descent (GD) (idea)</a:t>
            </a:r>
            <a:endParaRPr sz="3200" dirty="0">
              <a:solidFill>
                <a:srgbClr val="21538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85850" y="1342042"/>
            <a:ext cx="0" cy="28395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/>
          <p:cNvCxnSpPr/>
          <p:nvPr/>
        </p:nvCxnSpPr>
        <p:spPr>
          <a:xfrm>
            <a:off x="1085850" y="4181628"/>
            <a:ext cx="477774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527" y="1342042"/>
                <a:ext cx="733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7" y="1342042"/>
                <a:ext cx="733983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36442" y="4406087"/>
                <a:ext cx="414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42" y="4406087"/>
                <a:ext cx="41421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/>
          <p:cNvSpPr/>
          <p:nvPr/>
        </p:nvSpPr>
        <p:spPr>
          <a:xfrm>
            <a:off x="1464524" y="1417909"/>
            <a:ext cx="3646170" cy="2539261"/>
          </a:xfrm>
          <a:custGeom>
            <a:avLst/>
            <a:gdLst>
              <a:gd name="connsiteX0" fmla="*/ 0 w 3991119"/>
              <a:gd name="connsiteY0" fmla="*/ 1244238 h 2971969"/>
              <a:gd name="connsiteX1" fmla="*/ 1554480 w 3991119"/>
              <a:gd name="connsiteY1" fmla="*/ 2958738 h 2971969"/>
              <a:gd name="connsiteX2" fmla="*/ 3646170 w 3991119"/>
              <a:gd name="connsiteY2" fmla="*/ 432708 h 2971969"/>
              <a:gd name="connsiteX3" fmla="*/ 3966210 w 3991119"/>
              <a:gd name="connsiteY3" fmla="*/ 21228 h 2971969"/>
              <a:gd name="connsiteX0" fmla="*/ 0 w 3646170"/>
              <a:gd name="connsiteY0" fmla="*/ 811530 h 2539261"/>
              <a:gd name="connsiteX1" fmla="*/ 1554480 w 3646170"/>
              <a:gd name="connsiteY1" fmla="*/ 2526030 h 2539261"/>
              <a:gd name="connsiteX2" fmla="*/ 3646170 w 3646170"/>
              <a:gd name="connsiteY2" fmla="*/ 0 h 253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6170" h="2539261">
                <a:moveTo>
                  <a:pt x="0" y="811530"/>
                </a:moveTo>
                <a:cubicBezTo>
                  <a:pt x="473392" y="1736407"/>
                  <a:pt x="946785" y="2661285"/>
                  <a:pt x="1554480" y="2526030"/>
                </a:cubicBezTo>
                <a:cubicBezTo>
                  <a:pt x="2162175" y="2390775"/>
                  <a:pt x="3244215" y="489585"/>
                  <a:pt x="3646170" y="0"/>
                </a:cubicBezTo>
              </a:path>
            </a:pathLst>
          </a:custGeom>
          <a:noFill/>
          <a:ln w="25400" cap="flat">
            <a:solidFill>
              <a:srgbClr val="0070C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3591" y="994410"/>
            <a:ext cx="29146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1. Start with a random value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of</a:t>
            </a:r>
            <a:r>
              <a:rPr lang="en-US" dirty="0" smtClean="0">
                <a:solidFill>
                  <a:srgbClr val="000000"/>
                </a:solidFill>
              </a:rPr>
              <a:t> w (e.g. w = 12)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57072" y="2788920"/>
            <a:ext cx="606895" cy="1830230"/>
            <a:chOff x="3857072" y="2788920"/>
            <a:chExt cx="606895" cy="183023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160520" y="2788920"/>
              <a:ext cx="0" cy="1392708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ysDot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TextBox 19"/>
            <p:cNvSpPr txBox="1"/>
            <p:nvPr/>
          </p:nvSpPr>
          <p:spPr>
            <a:xfrm>
              <a:off x="3857072" y="4249820"/>
              <a:ext cx="60689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w=12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863588" y="1752334"/>
            <a:ext cx="302894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2. Compute the gradient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(derivative) of L(w) at point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w = 12. (e.g.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dL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dw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 6)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406140" y="2018350"/>
            <a:ext cx="1360170" cy="1764980"/>
          </a:xfrm>
          <a:prstGeom prst="line">
            <a:avLst/>
          </a:prstGeom>
          <a:noFill/>
          <a:ln w="34925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/>
          <p:cNvSpPr txBox="1"/>
          <p:nvPr/>
        </p:nvSpPr>
        <p:spPr>
          <a:xfrm>
            <a:off x="5863587" y="2787257"/>
            <a:ext cx="302894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</a:rPr>
              <a:t>3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w as: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w = w – lambda * (</a:t>
            </a:r>
            <a:r>
              <a:rPr lang="en-US" dirty="0" err="1" smtClean="0">
                <a:solidFill>
                  <a:srgbClr val="000000"/>
                </a:solidFill>
              </a:rPr>
              <a:t>dL</a:t>
            </a:r>
            <a:r>
              <a:rPr lang="en-US" dirty="0" smtClean="0">
                <a:solidFill>
                  <a:srgbClr val="000000"/>
                </a:solidFill>
              </a:rPr>
              <a:t> / </a:t>
            </a:r>
            <a:r>
              <a:rPr lang="en-US" dirty="0" err="1" smtClean="0">
                <a:solidFill>
                  <a:srgbClr val="000000"/>
                </a:solidFill>
              </a:rPr>
              <a:t>dw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906371" y="4853676"/>
            <a:ext cx="6723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88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31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Gradient Descent (GD) (idea)</a:t>
            </a:r>
            <a:endParaRPr sz="3200" dirty="0">
              <a:solidFill>
                <a:srgbClr val="21538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85850" y="1342042"/>
            <a:ext cx="0" cy="28395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/>
          <p:cNvCxnSpPr/>
          <p:nvPr/>
        </p:nvCxnSpPr>
        <p:spPr>
          <a:xfrm>
            <a:off x="1085850" y="4181628"/>
            <a:ext cx="477774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527" y="1342042"/>
                <a:ext cx="733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7" y="1342042"/>
                <a:ext cx="733983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36442" y="4406087"/>
                <a:ext cx="414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42" y="4406087"/>
                <a:ext cx="41421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/>
          <p:cNvSpPr/>
          <p:nvPr/>
        </p:nvSpPr>
        <p:spPr>
          <a:xfrm>
            <a:off x="1464524" y="1417909"/>
            <a:ext cx="3646170" cy="2539261"/>
          </a:xfrm>
          <a:custGeom>
            <a:avLst/>
            <a:gdLst>
              <a:gd name="connsiteX0" fmla="*/ 0 w 3991119"/>
              <a:gd name="connsiteY0" fmla="*/ 1244238 h 2971969"/>
              <a:gd name="connsiteX1" fmla="*/ 1554480 w 3991119"/>
              <a:gd name="connsiteY1" fmla="*/ 2958738 h 2971969"/>
              <a:gd name="connsiteX2" fmla="*/ 3646170 w 3991119"/>
              <a:gd name="connsiteY2" fmla="*/ 432708 h 2971969"/>
              <a:gd name="connsiteX3" fmla="*/ 3966210 w 3991119"/>
              <a:gd name="connsiteY3" fmla="*/ 21228 h 2971969"/>
              <a:gd name="connsiteX0" fmla="*/ 0 w 3646170"/>
              <a:gd name="connsiteY0" fmla="*/ 811530 h 2539261"/>
              <a:gd name="connsiteX1" fmla="*/ 1554480 w 3646170"/>
              <a:gd name="connsiteY1" fmla="*/ 2526030 h 2539261"/>
              <a:gd name="connsiteX2" fmla="*/ 3646170 w 3646170"/>
              <a:gd name="connsiteY2" fmla="*/ 0 h 253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6170" h="2539261">
                <a:moveTo>
                  <a:pt x="0" y="811530"/>
                </a:moveTo>
                <a:cubicBezTo>
                  <a:pt x="473392" y="1736407"/>
                  <a:pt x="946785" y="2661285"/>
                  <a:pt x="1554480" y="2526030"/>
                </a:cubicBezTo>
                <a:cubicBezTo>
                  <a:pt x="2162175" y="2390775"/>
                  <a:pt x="3244215" y="489585"/>
                  <a:pt x="3646170" y="0"/>
                </a:cubicBezTo>
              </a:path>
            </a:pathLst>
          </a:custGeom>
          <a:noFill/>
          <a:ln w="25400" cap="flat">
            <a:solidFill>
              <a:srgbClr val="0070C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02923" y="3096883"/>
            <a:ext cx="606895" cy="1460728"/>
            <a:chOff x="3857072" y="2788920"/>
            <a:chExt cx="606895" cy="189659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160520" y="2788920"/>
              <a:ext cx="0" cy="1392708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ysDot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TextBox 19"/>
            <p:cNvSpPr txBox="1"/>
            <p:nvPr/>
          </p:nvSpPr>
          <p:spPr>
            <a:xfrm>
              <a:off x="3857072" y="4249820"/>
              <a:ext cx="606895" cy="435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w=10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863588" y="1752334"/>
            <a:ext cx="302894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2. Compute the gradient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(derivative) of L(w) at point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w = 12. (e.g.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dL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dw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 6)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63587" y="2787257"/>
            <a:ext cx="302894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</a:rPr>
              <a:t>3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w as: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 smtClean="0">
                <a:solidFill>
                  <a:srgbClr val="000000"/>
                </a:solidFill>
              </a:rPr>
              <a:t>w = w – lambda * (</a:t>
            </a:r>
            <a:r>
              <a:rPr lang="en-US" dirty="0" err="1" smtClean="0">
                <a:solidFill>
                  <a:srgbClr val="000000"/>
                </a:solidFill>
              </a:rPr>
              <a:t>dL</a:t>
            </a:r>
            <a:r>
              <a:rPr lang="en-US" dirty="0" smtClean="0">
                <a:solidFill>
                  <a:srgbClr val="000000"/>
                </a:solidFill>
              </a:rPr>
              <a:t> / </a:t>
            </a:r>
            <a:r>
              <a:rPr lang="en-US" dirty="0" err="1" smtClean="0">
                <a:solidFill>
                  <a:srgbClr val="000000"/>
                </a:solidFill>
              </a:rPr>
              <a:t>dw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602923" y="4853676"/>
            <a:ext cx="6723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238433" y="2281640"/>
            <a:ext cx="1364268" cy="1695738"/>
          </a:xfrm>
          <a:prstGeom prst="line">
            <a:avLst/>
          </a:prstGeom>
          <a:noFill/>
          <a:ln w="34925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1908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smtClean="0">
                <a:solidFill>
                  <a:srgbClr val="215380"/>
                </a:solidFill>
              </a:rPr>
              <a:t>(mini-batch) Stochastic </a:t>
            </a:r>
            <a:r>
              <a:rPr lang="en-US" sz="2800" dirty="0" smtClean="0">
                <a:solidFill>
                  <a:srgbClr val="215380"/>
                </a:solidFill>
              </a:rPr>
              <a:t>Gradient Descent (SGD)</a:t>
            </a:r>
            <a:endParaRPr sz="28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23124" y="1185014"/>
                <a:ext cx="3279808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124" y="1185014"/>
                <a:ext cx="3279808" cy="7645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917930" y="1118989"/>
            <a:ext cx="6810195" cy="3734687"/>
            <a:chOff x="917930" y="1118989"/>
            <a:chExt cx="6810195" cy="37346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040" r="-6040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5000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dirty="0">
                  <a:solidFill>
                    <a:srgbClr val="000000"/>
                  </a:solidFill>
                </a:rPr>
                <a:t>e</a:t>
              </a:r>
              <a:r>
                <a:rPr lang="en-US" dirty="0" smtClean="0">
                  <a:solidFill>
                    <a:srgbClr val="000000"/>
                  </a:solidFill>
                </a:rPr>
                <a:t> = 0, </a:t>
              </a:r>
              <a:r>
                <a:rPr lang="en-US" dirty="0" err="1" smtClean="0">
                  <a:solidFill>
                    <a:srgbClr val="000000"/>
                  </a:solidFill>
                </a:rPr>
                <a:t>num_epochs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</a:rPr>
                <a:t>do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end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2828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592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5924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41269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41269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7336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659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Update w: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Update b: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26651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26651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459798"/>
                  <a:ext cx="252549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459798"/>
                  <a:ext cx="252549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50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Print: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9026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902683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862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// Useful to see if this is becoming smaller or not.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914560" y="4195734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end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17930" y="2319420"/>
            <a:ext cx="25721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dirty="0" smtClean="0">
                <a:solidFill>
                  <a:srgbClr val="000000"/>
                </a:solidFill>
              </a:rPr>
              <a:t>b = 0, </a:t>
            </a:r>
            <a:r>
              <a:rPr lang="en-US" dirty="0" err="1" smtClean="0">
                <a:solidFill>
                  <a:srgbClr val="000000"/>
                </a:solidFill>
              </a:rPr>
              <a:t>num_batches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do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25" y="428805"/>
            <a:ext cx="7353899" cy="3828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8084" y="4835723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Helvetica Neue Light"/>
                <a:cs typeface="Helvetica Neue Light"/>
              </a:rPr>
              <a:t>Source: Andrew Ng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6286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215380"/>
                </a:solidFill>
              </a:rPr>
              <a:t>Three more things</a:t>
            </a:r>
            <a:endParaRPr sz="2800" dirty="0">
              <a:solidFill>
                <a:srgbClr val="215380"/>
              </a:solidFill>
            </a:endParaRPr>
          </a:p>
        </p:txBody>
      </p:sp>
      <p:sp>
        <p:nvSpPr>
          <p:cNvPr id="38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What is the form of the gradient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Regularization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Momentum updates</a:t>
            </a:r>
          </a:p>
        </p:txBody>
      </p:sp>
    </p:spTree>
    <p:extLst>
      <p:ext uri="{BB962C8B-B14F-4D97-AF65-F5344CB8AC3E}">
        <p14:creationId xmlns:p14="http://schemas.microsoft.com/office/powerpoint/2010/main" val="2044747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35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215380"/>
                </a:solidFill>
              </a:rPr>
              <a:t>What is the form of the gradient?</a:t>
            </a:r>
            <a:endParaRPr sz="2800" dirty="0">
              <a:solidFill>
                <a:srgbClr val="215380"/>
              </a:solidFill>
            </a:endParaRPr>
          </a:p>
        </p:txBody>
      </p:sp>
      <p:sp>
        <p:nvSpPr>
          <p:cNvPr id="38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06695" y="1153633"/>
                <a:ext cx="3279808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95" y="1153633"/>
                <a:ext cx="3279808" cy="7645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79306" y="3250165"/>
                <a:ext cx="2934586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𝑙𝑎𝑏𝑒𝑙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306" y="3250165"/>
                <a:ext cx="2934586" cy="381515"/>
              </a:xfrm>
              <a:prstGeom prst="rect">
                <a:avLst/>
              </a:prstGeom>
              <a:blipFill rotWithShape="0">
                <a:blip r:embed="rId3"/>
                <a:stretch>
                  <a:fillRect t="-92063" b="-1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840230" y="2407652"/>
            <a:ext cx="58599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Let’s assume |B|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 1, then we are interested in the following: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837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36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215380"/>
                </a:solidFill>
              </a:rPr>
              <a:t>What is the form of the gradient?</a:t>
            </a:r>
            <a:endParaRPr sz="28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04986" y="987025"/>
                <a:ext cx="2934586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𝑙𝑎𝑏𝑒𝑙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986" y="987025"/>
                <a:ext cx="2934586" cy="381515"/>
              </a:xfrm>
              <a:prstGeom prst="rect">
                <a:avLst/>
              </a:prstGeom>
              <a:blipFill rotWithShape="0">
                <a:blip r:embed="rId2"/>
                <a:stretch>
                  <a:fillRect t="-95161" b="-1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23096" y="1722355"/>
                <a:ext cx="2758256" cy="705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𝑙𝑎𝑏𝑒𝑙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096" y="1722355"/>
                <a:ext cx="2758256" cy="705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23096" y="2781941"/>
                <a:ext cx="4263090" cy="724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𝑑𝑤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=(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𝑑𝑤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096" y="2781941"/>
                <a:ext cx="4263090" cy="7246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204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37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215380"/>
                </a:solidFill>
              </a:rPr>
              <a:t>Regularization</a:t>
            </a:r>
            <a:endParaRPr sz="2800" dirty="0">
              <a:solidFill>
                <a:srgbClr val="215380"/>
              </a:solidFill>
            </a:endParaRPr>
          </a:p>
        </p:txBody>
      </p:sp>
      <p:sp>
        <p:nvSpPr>
          <p:cNvPr id="38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06695" y="1153633"/>
                <a:ext cx="2212849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95" y="1153633"/>
                <a:ext cx="2212849" cy="7645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74238" y="1196166"/>
                <a:ext cx="1195327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 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238" y="1196166"/>
                <a:ext cx="1195327" cy="61093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134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38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160271" y="210998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215380"/>
                </a:solidFill>
              </a:rPr>
              <a:t>Momentum updates</a:t>
            </a:r>
            <a:endParaRPr sz="2800" dirty="0">
              <a:solidFill>
                <a:srgbClr val="215380"/>
              </a:solidFill>
            </a:endParaRPr>
          </a:p>
        </p:txBody>
      </p:sp>
      <p:sp>
        <p:nvSpPr>
          <p:cNvPr id="38" name="Shape 26"/>
          <p:cNvSpPr/>
          <p:nvPr/>
        </p:nvSpPr>
        <p:spPr>
          <a:xfrm>
            <a:off x="558799" y="114220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Shape 27"/>
          <p:cNvSpPr txBox="1">
            <a:spLocks/>
          </p:cNvSpPr>
          <p:nvPr/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 defTabSz="4572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 defTabSz="4572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 defTabSz="4572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 defTabSz="4572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 defTabSz="457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 defTabSz="4572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 defTabSz="4572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z="1300" smtClean="0">
                <a:solidFill>
                  <a:srgbClr val="FFFFFF"/>
                </a:solidFill>
              </a:rPr>
              <a:pPr>
                <a:defRPr sz="1800">
                  <a:solidFill>
                    <a:srgbClr val="000000"/>
                  </a:solidFill>
                </a:defRPr>
              </a:pPr>
              <a:t>38</a:t>
            </a:fld>
            <a:endParaRPr lang="en-US" sz="13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456941" y="1153633"/>
                <a:ext cx="2179315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𝑑𝑙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941" y="1153633"/>
                <a:ext cx="2179315" cy="6299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560668" y="3645401"/>
                <a:ext cx="1351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668" y="3645401"/>
                <a:ext cx="1351011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60668" y="2737818"/>
                <a:ext cx="2219389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668" y="2737818"/>
                <a:ext cx="2219389" cy="6299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474470" y="1283926"/>
            <a:ext cx="14212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instead of this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479" y="3052776"/>
            <a:ext cx="195021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 use this with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rho typically 0.8-0.9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496" y="4099326"/>
            <a:ext cx="8253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See also: 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karpathy</a:t>
            </a:r>
            <a:r>
              <a:rPr lang="en-US" dirty="0"/>
              <a:t>/neuraltalk2/blob/master/</a:t>
            </a:r>
            <a:r>
              <a:rPr lang="en-US" dirty="0" err="1"/>
              <a:t>misc</a:t>
            </a:r>
            <a:r>
              <a:rPr lang="en-US" dirty="0"/>
              <a:t>/</a:t>
            </a:r>
            <a:r>
              <a:rPr lang="en-US" dirty="0" err="1"/>
              <a:t>optim_updates.lua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21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39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68" y="555458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0597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Grading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6" name="Shape 26"/>
          <p:cNvSpPr/>
          <p:nvPr/>
        </p:nvSpPr>
        <p:spPr>
          <a:xfrm>
            <a:off x="584200" y="1354159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Labs: 30%  (4 labs [5%, 5%, 10%, 10%])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Paper presentation + Paper summaries: 10%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Quiz: 20%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Final project: 40%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1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   No Late Assignments / Honor Code Reminder</a:t>
            </a: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8568542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Machine Learning Overview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Supervised vs Unsupervised Learning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Machine Learning as an Optimization Problem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Softmax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Classifier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Stochastic Gradient Descent (SGD)</a:t>
            </a:r>
          </a:p>
          <a:p>
            <a:pPr marL="137160" lvl="0" indent="-137160" algn="r">
              <a:spcBef>
                <a:spcPts val="400"/>
              </a:spcBef>
              <a:buSzPct val="100000"/>
              <a:buFont typeface="Arial"/>
              <a:buChar char="•"/>
            </a:pP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Objectives for Today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Machine learning</a:t>
            </a:r>
            <a:r>
              <a:rPr lang="en-US" dirty="0"/>
              <a:t> is the subfield of computer science </a:t>
            </a:r>
            <a:r>
              <a:rPr lang="en-US" dirty="0" smtClean="0"/>
              <a:t>that gives </a:t>
            </a:r>
            <a:r>
              <a:rPr lang="en-US" dirty="0"/>
              <a:t>"computers the ability to learn without being explicitly programmed</a:t>
            </a:r>
            <a:r>
              <a:rPr lang="en-US" dirty="0" smtClean="0"/>
              <a:t>.”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579159" y="1975322"/>
            <a:ext cx="515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- term coined by Arthur Samuel 1959 while at IBM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132" y="2647438"/>
            <a:ext cx="581281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spcBef>
                <a:spcPct val="20000"/>
              </a:spcBef>
              <a:buFont typeface="Arial"/>
              <a:buChar char="•"/>
            </a:pPr>
            <a:r>
              <a:rPr lang="en-US" sz="2100" dirty="0">
                <a:solidFill>
                  <a:prstClr val="black"/>
                </a:solidFill>
                <a:cs typeface="Helvetica Neue Light"/>
              </a:rPr>
              <a:t>The study of algorithms that can learn from data.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622" y="3668504"/>
            <a:ext cx="7307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Font typeface="Arial"/>
              <a:buChar char="•"/>
            </a:pPr>
            <a:r>
              <a:rPr lang="en-US" sz="2100">
                <a:solidFill>
                  <a:prstClr val="black"/>
                </a:solidFill>
                <a:cs typeface="Helvetica Neue Light"/>
              </a:rPr>
              <a:t>In contrast to previous Artificial Intelligence systems based on Logic, e.g. </a:t>
            </a:r>
            <a:r>
              <a:rPr lang="en-US" sz="2100" dirty="0">
                <a:solidFill>
                  <a:prstClr val="black"/>
                </a:solidFill>
                <a:cs typeface="Helvetica Neue Light"/>
              </a:rPr>
              <a:t>”Expert Systems”</a:t>
            </a:r>
          </a:p>
        </p:txBody>
      </p:sp>
    </p:spTree>
    <p:extLst>
      <p:ext uri="{BB962C8B-B14F-4D97-AF65-F5344CB8AC3E}">
        <p14:creationId xmlns:p14="http://schemas.microsoft.com/office/powerpoint/2010/main" val="18867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 vs Unsupervised Learning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29150" y="933708"/>
            <a:ext cx="0" cy="3726628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6" name="Group 65"/>
          <p:cNvGrpSpPr/>
          <p:nvPr/>
        </p:nvGrpSpPr>
        <p:grpSpPr>
          <a:xfrm>
            <a:off x="277507" y="1236890"/>
            <a:ext cx="2501666" cy="3863977"/>
            <a:chOff x="370009" y="1649186"/>
            <a:chExt cx="3335555" cy="5151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6061" t="50119"/>
            <a:stretch/>
          </p:blipFill>
          <p:spPr>
            <a:xfrm>
              <a:off x="370009" y="3444864"/>
              <a:ext cx="925494" cy="93017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67363" b="48929"/>
            <a:stretch/>
          </p:blipFill>
          <p:spPr>
            <a:xfrm>
              <a:off x="419595" y="1649186"/>
              <a:ext cx="964557" cy="10321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3154" t="1561" r="34073" b="50515"/>
            <a:stretch/>
          </p:blipFill>
          <p:spPr>
            <a:xfrm>
              <a:off x="1494115" y="3152094"/>
              <a:ext cx="966197" cy="9661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60395" t="-1053" r="20432" b="53376"/>
            <a:stretch/>
          </p:blipFill>
          <p:spPr>
            <a:xfrm>
              <a:off x="2725555" y="5365516"/>
              <a:ext cx="980009" cy="99001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49474" r="81353"/>
            <a:stretch/>
          </p:blipFill>
          <p:spPr>
            <a:xfrm>
              <a:off x="1784241" y="2119218"/>
              <a:ext cx="853083" cy="93905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79868" t="49150"/>
            <a:stretch/>
          </p:blipFill>
          <p:spPr>
            <a:xfrm>
              <a:off x="378057" y="4510189"/>
              <a:ext cx="917446" cy="9414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50297" t="50927" r="33001" b="1980"/>
            <a:stretch/>
          </p:blipFill>
          <p:spPr>
            <a:xfrm>
              <a:off x="2753549" y="2911646"/>
              <a:ext cx="934300" cy="87970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83750" b="51852"/>
            <a:stretch/>
          </p:blipFill>
          <p:spPr>
            <a:xfrm>
              <a:off x="1531091" y="4593195"/>
              <a:ext cx="917861" cy="9081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33132" t="50636" r="50680" b="-1"/>
            <a:stretch/>
          </p:blipFill>
          <p:spPr>
            <a:xfrm>
              <a:off x="881059" y="5781600"/>
              <a:ext cx="1001293" cy="1019555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3516280" y="1315732"/>
            <a:ext cx="743372" cy="3566674"/>
            <a:chOff x="4688371" y="1754309"/>
            <a:chExt cx="991162" cy="4755565"/>
          </a:xfrm>
        </p:grpSpPr>
        <p:sp>
          <p:nvSpPr>
            <p:cNvPr id="14" name="TextBox 13"/>
            <p:cNvSpPr txBox="1"/>
            <p:nvPr/>
          </p:nvSpPr>
          <p:spPr>
            <a:xfrm>
              <a:off x="5211972" y="175430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7030A0"/>
                  </a:solidFill>
                </a:rPr>
                <a:t>cat</a:t>
              </a:r>
              <a:endParaRPr lang="en-US" kern="1200" dirty="0">
                <a:solidFill>
                  <a:srgbClr val="7030A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8676" y="477059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7030A0"/>
                  </a:solidFill>
                </a:rPr>
                <a:t>cat</a:t>
              </a:r>
              <a:endParaRPr lang="en-US" kern="1200">
                <a:solidFill>
                  <a:srgbClr val="7030A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8676" y="543595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7030A0"/>
                  </a:solidFill>
                </a:rPr>
                <a:t>cat</a:t>
              </a:r>
              <a:endParaRPr lang="en-US" kern="1200" dirty="0">
                <a:solidFill>
                  <a:srgbClr val="7030A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28018" y="2219416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88371" y="3338810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35798" y="4388029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5798" y="2818748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0070C0"/>
                  </a:solidFill>
                </a:rPr>
                <a:t>bear</a:t>
              </a:r>
              <a:endParaRPr lang="en-US" kern="1200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35798" y="3748961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0070C0"/>
                  </a:solidFill>
                </a:rPr>
                <a:t>bear</a:t>
              </a:r>
              <a:endParaRPr lang="en-US" kern="120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98180" y="6048211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0070C0"/>
                  </a:solidFill>
                </a:rPr>
                <a:t>bear</a:t>
              </a:r>
              <a:endParaRPr lang="en-US" kern="120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99056" y="766502"/>
                <a:ext cx="1065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𝑥</m:t>
                      </m:r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 →  </m:t>
                      </m:r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𝑦</m:t>
                      </m:r>
                    </m:oMath>
                  </m:oMathPara>
                </a14:m>
                <a:endParaRPr lang="en-US" sz="2400" kern="1200" dirty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056" y="766502"/>
                <a:ext cx="106554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857" t="-140000" r="-4571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11214" y="766502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𝑥</m:t>
                      </m:r>
                    </m:oMath>
                  </m:oMathPara>
                </a14:m>
                <a:endParaRPr lang="en-US" kern="1200" dirty="0">
                  <a:solidFill>
                    <a:prstClr val="black"/>
                  </a:solidFill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214" y="766502"/>
                <a:ext cx="426399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971627" y="1454231"/>
            <a:ext cx="2850347" cy="3255052"/>
            <a:chOff x="1295502" y="1938974"/>
            <a:chExt cx="3800462" cy="4340070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1531091" y="1938974"/>
              <a:ext cx="3564873" cy="0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7" idx="1"/>
            </p:cNvCxnSpPr>
            <p:nvPr/>
          </p:nvCxnSpPr>
          <p:spPr>
            <a:xfrm flipV="1">
              <a:off x="2819400" y="2450247"/>
              <a:ext cx="2108618" cy="6435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20" idx="1"/>
            </p:cNvCxnSpPr>
            <p:nvPr/>
          </p:nvCxnSpPr>
          <p:spPr>
            <a:xfrm flipV="1">
              <a:off x="3810000" y="3049579"/>
              <a:ext cx="1025798" cy="289231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15" idx="1"/>
            </p:cNvCxnSpPr>
            <p:nvPr/>
          </p:nvCxnSpPr>
          <p:spPr>
            <a:xfrm>
              <a:off x="2514600" y="3962399"/>
              <a:ext cx="2534077" cy="103903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endCxn id="16" idx="1"/>
            </p:cNvCxnSpPr>
            <p:nvPr/>
          </p:nvCxnSpPr>
          <p:spPr>
            <a:xfrm>
              <a:off x="1295503" y="4267200"/>
              <a:ext cx="3753174" cy="139959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0" idx="3"/>
              <a:endCxn id="18" idx="1"/>
            </p:cNvCxnSpPr>
            <p:nvPr/>
          </p:nvCxnSpPr>
          <p:spPr>
            <a:xfrm flipV="1">
              <a:off x="1295502" y="3569642"/>
              <a:ext cx="3392870" cy="1411263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8" idx="3"/>
              <a:endCxn id="19" idx="1"/>
            </p:cNvCxnSpPr>
            <p:nvPr/>
          </p:nvCxnSpPr>
          <p:spPr>
            <a:xfrm flipV="1">
              <a:off x="3705563" y="4618861"/>
              <a:ext cx="1130236" cy="1241661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21" idx="1"/>
            </p:cNvCxnSpPr>
            <p:nvPr/>
          </p:nvCxnSpPr>
          <p:spPr>
            <a:xfrm flipV="1">
              <a:off x="2514600" y="3979793"/>
              <a:ext cx="2321198" cy="1001113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22" idx="1"/>
            </p:cNvCxnSpPr>
            <p:nvPr/>
          </p:nvCxnSpPr>
          <p:spPr>
            <a:xfrm>
              <a:off x="2057401" y="6213780"/>
              <a:ext cx="2840781" cy="65264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297708" y="1505998"/>
            <a:ext cx="3438299" cy="3442796"/>
            <a:chOff x="7063611" y="2007997"/>
            <a:chExt cx="4584398" cy="45903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/>
            <a:srcRect l="66061" t="50119"/>
            <a:stretch/>
          </p:blipFill>
          <p:spPr>
            <a:xfrm>
              <a:off x="7063611" y="3440066"/>
              <a:ext cx="925494" cy="93017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/>
            <a:srcRect r="67363" b="48929"/>
            <a:stretch/>
          </p:blipFill>
          <p:spPr>
            <a:xfrm>
              <a:off x="7079873" y="2007997"/>
              <a:ext cx="964557" cy="103217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/>
            <a:srcRect l="33154" t="1561" r="34073" b="50515"/>
            <a:stretch/>
          </p:blipFill>
          <p:spPr>
            <a:xfrm>
              <a:off x="8661977" y="3109708"/>
              <a:ext cx="966197" cy="96619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/>
            <a:srcRect l="60395" t="-1053" r="20432" b="53376"/>
            <a:stretch/>
          </p:blipFill>
          <p:spPr>
            <a:xfrm>
              <a:off x="10668000" y="4389119"/>
              <a:ext cx="980009" cy="99001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/>
            <a:srcRect t="49474" r="81353"/>
            <a:stretch/>
          </p:blipFill>
          <p:spPr>
            <a:xfrm>
              <a:off x="8952103" y="2076832"/>
              <a:ext cx="853083" cy="93905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4"/>
            <a:srcRect l="79868" t="49150"/>
            <a:stretch/>
          </p:blipFill>
          <p:spPr>
            <a:xfrm>
              <a:off x="7545919" y="4467803"/>
              <a:ext cx="917446" cy="94143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5"/>
            <a:srcRect l="50297" t="50927" r="33001" b="1980"/>
            <a:stretch/>
          </p:blipFill>
          <p:spPr>
            <a:xfrm>
              <a:off x="10301046" y="2669857"/>
              <a:ext cx="934300" cy="87970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/>
            <a:srcRect r="83750" b="51852"/>
            <a:stretch/>
          </p:blipFill>
          <p:spPr>
            <a:xfrm>
              <a:off x="9012885" y="4471007"/>
              <a:ext cx="917861" cy="90812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/>
            <a:srcRect l="33132" t="50636" r="50680" b="-1"/>
            <a:stretch/>
          </p:blipFill>
          <p:spPr>
            <a:xfrm>
              <a:off x="8393515" y="5578836"/>
              <a:ext cx="1001293" cy="1019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 vs Unsupervised Learning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29150" y="933708"/>
            <a:ext cx="0" cy="3726628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6" name="Group 65"/>
          <p:cNvGrpSpPr/>
          <p:nvPr/>
        </p:nvGrpSpPr>
        <p:grpSpPr>
          <a:xfrm>
            <a:off x="277507" y="1236890"/>
            <a:ext cx="2501666" cy="3863977"/>
            <a:chOff x="370009" y="1649186"/>
            <a:chExt cx="3335555" cy="5151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6061" t="50119"/>
            <a:stretch/>
          </p:blipFill>
          <p:spPr>
            <a:xfrm>
              <a:off x="370009" y="3444864"/>
              <a:ext cx="925494" cy="93017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67363" b="48929"/>
            <a:stretch/>
          </p:blipFill>
          <p:spPr>
            <a:xfrm>
              <a:off x="419595" y="1649186"/>
              <a:ext cx="964557" cy="10321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3154" t="1561" r="34073" b="50515"/>
            <a:stretch/>
          </p:blipFill>
          <p:spPr>
            <a:xfrm>
              <a:off x="1494115" y="3152094"/>
              <a:ext cx="966197" cy="9661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60395" t="-1053" r="20432" b="53376"/>
            <a:stretch/>
          </p:blipFill>
          <p:spPr>
            <a:xfrm>
              <a:off x="2725555" y="5365516"/>
              <a:ext cx="980009" cy="99001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49474" r="81353"/>
            <a:stretch/>
          </p:blipFill>
          <p:spPr>
            <a:xfrm>
              <a:off x="1784241" y="2119218"/>
              <a:ext cx="853083" cy="93905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79868" t="49150"/>
            <a:stretch/>
          </p:blipFill>
          <p:spPr>
            <a:xfrm>
              <a:off x="378057" y="4510189"/>
              <a:ext cx="917446" cy="9414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50297" t="50927" r="33001" b="1980"/>
            <a:stretch/>
          </p:blipFill>
          <p:spPr>
            <a:xfrm>
              <a:off x="2753549" y="2911646"/>
              <a:ext cx="934300" cy="87970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83750" b="51852"/>
            <a:stretch/>
          </p:blipFill>
          <p:spPr>
            <a:xfrm>
              <a:off x="1531091" y="4593195"/>
              <a:ext cx="917861" cy="9081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33132" t="50636" r="50680" b="-1"/>
            <a:stretch/>
          </p:blipFill>
          <p:spPr>
            <a:xfrm>
              <a:off x="881059" y="5781600"/>
              <a:ext cx="1001293" cy="1019555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3516280" y="1315732"/>
            <a:ext cx="743372" cy="3566674"/>
            <a:chOff x="4688371" y="1754309"/>
            <a:chExt cx="991162" cy="4755565"/>
          </a:xfrm>
        </p:grpSpPr>
        <p:sp>
          <p:nvSpPr>
            <p:cNvPr id="14" name="TextBox 13"/>
            <p:cNvSpPr txBox="1"/>
            <p:nvPr/>
          </p:nvSpPr>
          <p:spPr>
            <a:xfrm>
              <a:off x="5211972" y="175430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7030A0"/>
                  </a:solidFill>
                </a:rPr>
                <a:t>cat</a:t>
              </a:r>
              <a:endParaRPr lang="en-US" kern="1200" dirty="0">
                <a:solidFill>
                  <a:srgbClr val="7030A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8676" y="477059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7030A0"/>
                  </a:solidFill>
                </a:rPr>
                <a:t>cat</a:t>
              </a:r>
              <a:endParaRPr lang="en-US" kern="1200">
                <a:solidFill>
                  <a:srgbClr val="7030A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8676" y="543595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7030A0"/>
                  </a:solidFill>
                </a:rPr>
                <a:t>cat</a:t>
              </a:r>
              <a:endParaRPr lang="en-US" kern="1200" dirty="0">
                <a:solidFill>
                  <a:srgbClr val="7030A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28018" y="2219416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88371" y="3338810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35798" y="4388029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5798" y="2818748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0070C0"/>
                  </a:solidFill>
                </a:rPr>
                <a:t>bear</a:t>
              </a:r>
              <a:endParaRPr lang="en-US" kern="1200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35798" y="3748961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0070C0"/>
                  </a:solidFill>
                </a:rPr>
                <a:t>bear</a:t>
              </a:r>
              <a:endParaRPr lang="en-US" kern="120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98180" y="6048211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0070C0"/>
                  </a:solidFill>
                </a:rPr>
                <a:t>bear</a:t>
              </a:r>
              <a:endParaRPr lang="en-US" kern="120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99056" y="766502"/>
                <a:ext cx="1065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𝑥</m:t>
                      </m:r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 →  </m:t>
                      </m:r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𝑦</m:t>
                      </m:r>
                    </m:oMath>
                  </m:oMathPara>
                </a14:m>
                <a:endParaRPr lang="en-US" sz="2400" kern="1200" dirty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056" y="766502"/>
                <a:ext cx="106554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857" t="-140000" r="-4571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11214" y="766502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𝑥</m:t>
                      </m:r>
                    </m:oMath>
                  </m:oMathPara>
                </a14:m>
                <a:endParaRPr lang="en-US" kern="1200" dirty="0">
                  <a:solidFill>
                    <a:prstClr val="black"/>
                  </a:solidFill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214" y="766502"/>
                <a:ext cx="426399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971627" y="1454231"/>
            <a:ext cx="2850347" cy="3255052"/>
            <a:chOff x="1295502" y="1938974"/>
            <a:chExt cx="3800462" cy="4340070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1531091" y="1938974"/>
              <a:ext cx="3564873" cy="0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7" idx="1"/>
            </p:cNvCxnSpPr>
            <p:nvPr/>
          </p:nvCxnSpPr>
          <p:spPr>
            <a:xfrm flipV="1">
              <a:off x="2819400" y="2450247"/>
              <a:ext cx="2108618" cy="6435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20" idx="1"/>
            </p:cNvCxnSpPr>
            <p:nvPr/>
          </p:nvCxnSpPr>
          <p:spPr>
            <a:xfrm flipV="1">
              <a:off x="3810000" y="3049579"/>
              <a:ext cx="1025798" cy="289231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15" idx="1"/>
            </p:cNvCxnSpPr>
            <p:nvPr/>
          </p:nvCxnSpPr>
          <p:spPr>
            <a:xfrm>
              <a:off x="2514600" y="3962399"/>
              <a:ext cx="2534077" cy="103903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endCxn id="16" idx="1"/>
            </p:cNvCxnSpPr>
            <p:nvPr/>
          </p:nvCxnSpPr>
          <p:spPr>
            <a:xfrm>
              <a:off x="1295503" y="4267200"/>
              <a:ext cx="3753174" cy="139959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0" idx="3"/>
              <a:endCxn id="18" idx="1"/>
            </p:cNvCxnSpPr>
            <p:nvPr/>
          </p:nvCxnSpPr>
          <p:spPr>
            <a:xfrm flipV="1">
              <a:off x="1295502" y="3569642"/>
              <a:ext cx="3392870" cy="1411263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8" idx="3"/>
              <a:endCxn id="19" idx="1"/>
            </p:cNvCxnSpPr>
            <p:nvPr/>
          </p:nvCxnSpPr>
          <p:spPr>
            <a:xfrm flipV="1">
              <a:off x="3705563" y="4618861"/>
              <a:ext cx="1130236" cy="1241661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21" idx="1"/>
            </p:cNvCxnSpPr>
            <p:nvPr/>
          </p:nvCxnSpPr>
          <p:spPr>
            <a:xfrm flipV="1">
              <a:off x="2514600" y="3979793"/>
              <a:ext cx="2321198" cy="1001113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22" idx="1"/>
            </p:cNvCxnSpPr>
            <p:nvPr/>
          </p:nvCxnSpPr>
          <p:spPr>
            <a:xfrm>
              <a:off x="2057401" y="6213780"/>
              <a:ext cx="2840781" cy="65264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66061" t="50119"/>
          <a:stretch/>
        </p:blipFill>
        <p:spPr>
          <a:xfrm>
            <a:off x="4950648" y="2364071"/>
            <a:ext cx="694121" cy="69763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r="67363" b="48929"/>
          <a:stretch/>
        </p:blipFill>
        <p:spPr>
          <a:xfrm>
            <a:off x="5018605" y="1498885"/>
            <a:ext cx="723418" cy="7741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33154" t="1561" r="34073" b="50515"/>
          <a:stretch/>
        </p:blipFill>
        <p:spPr>
          <a:xfrm>
            <a:off x="5815144" y="2056458"/>
            <a:ext cx="724648" cy="72464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60395" t="-1053" r="20432" b="53376"/>
          <a:stretch/>
        </p:blipFill>
        <p:spPr>
          <a:xfrm>
            <a:off x="7403520" y="2319197"/>
            <a:ext cx="735007" cy="74250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/>
          <a:srcRect t="49474" r="81353"/>
          <a:stretch/>
        </p:blipFill>
        <p:spPr>
          <a:xfrm>
            <a:off x="7361188" y="1500468"/>
            <a:ext cx="639812" cy="70429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/>
          <a:srcRect l="79868" t="49150"/>
          <a:stretch/>
        </p:blipFill>
        <p:spPr>
          <a:xfrm>
            <a:off x="8134312" y="1764973"/>
            <a:ext cx="688085" cy="70607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50297" t="50927" r="33001" b="1980"/>
          <a:stretch/>
        </p:blipFill>
        <p:spPr>
          <a:xfrm>
            <a:off x="5563499" y="3986097"/>
            <a:ext cx="700725" cy="65977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/>
          <a:srcRect r="83750" b="51852"/>
          <a:stretch/>
        </p:blipFill>
        <p:spPr>
          <a:xfrm>
            <a:off x="6295137" y="3444897"/>
            <a:ext cx="688396" cy="68109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/>
          <a:srcRect l="33132" t="50636" r="50680" b="-1"/>
          <a:stretch/>
        </p:blipFill>
        <p:spPr>
          <a:xfrm>
            <a:off x="6621147" y="4199370"/>
            <a:ext cx="750970" cy="76466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686550" y="1454231"/>
            <a:ext cx="296982" cy="1478234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255792" y="2913935"/>
            <a:ext cx="1736488" cy="682322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6983532" y="2932465"/>
            <a:ext cx="1236655" cy="1053632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 vs Unsupervised Learning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29150" y="933708"/>
            <a:ext cx="0" cy="3726628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6" name="Group 65"/>
          <p:cNvGrpSpPr/>
          <p:nvPr/>
        </p:nvGrpSpPr>
        <p:grpSpPr>
          <a:xfrm>
            <a:off x="277507" y="1236890"/>
            <a:ext cx="2501666" cy="3863977"/>
            <a:chOff x="370009" y="1649186"/>
            <a:chExt cx="3335555" cy="5151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6061" t="50119"/>
            <a:stretch/>
          </p:blipFill>
          <p:spPr>
            <a:xfrm>
              <a:off x="370009" y="3444864"/>
              <a:ext cx="925494" cy="93017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67363" b="48929"/>
            <a:stretch/>
          </p:blipFill>
          <p:spPr>
            <a:xfrm>
              <a:off x="419595" y="1649186"/>
              <a:ext cx="964557" cy="10321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3154" t="1561" r="34073" b="50515"/>
            <a:stretch/>
          </p:blipFill>
          <p:spPr>
            <a:xfrm>
              <a:off x="1494115" y="3152094"/>
              <a:ext cx="966197" cy="9661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60395" t="-1053" r="20432" b="53376"/>
            <a:stretch/>
          </p:blipFill>
          <p:spPr>
            <a:xfrm>
              <a:off x="2725555" y="5365516"/>
              <a:ext cx="980009" cy="99001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49474" r="81353"/>
            <a:stretch/>
          </p:blipFill>
          <p:spPr>
            <a:xfrm>
              <a:off x="1784241" y="2119218"/>
              <a:ext cx="853083" cy="93905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79868" t="49150"/>
            <a:stretch/>
          </p:blipFill>
          <p:spPr>
            <a:xfrm>
              <a:off x="378057" y="4510189"/>
              <a:ext cx="917446" cy="9414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50297" t="50927" r="33001" b="1980"/>
            <a:stretch/>
          </p:blipFill>
          <p:spPr>
            <a:xfrm>
              <a:off x="2753549" y="2911646"/>
              <a:ext cx="934300" cy="87970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83750" b="51852"/>
            <a:stretch/>
          </p:blipFill>
          <p:spPr>
            <a:xfrm>
              <a:off x="1531091" y="4593195"/>
              <a:ext cx="917861" cy="9081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33132" t="50636" r="50680" b="-1"/>
            <a:stretch/>
          </p:blipFill>
          <p:spPr>
            <a:xfrm>
              <a:off x="881059" y="5781600"/>
              <a:ext cx="1001293" cy="1019555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3516280" y="1315732"/>
            <a:ext cx="743372" cy="3566674"/>
            <a:chOff x="4688371" y="1754309"/>
            <a:chExt cx="991162" cy="4755565"/>
          </a:xfrm>
        </p:grpSpPr>
        <p:sp>
          <p:nvSpPr>
            <p:cNvPr id="14" name="TextBox 13"/>
            <p:cNvSpPr txBox="1"/>
            <p:nvPr/>
          </p:nvSpPr>
          <p:spPr>
            <a:xfrm>
              <a:off x="5211972" y="175430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7030A0"/>
                  </a:solidFill>
                </a:rPr>
                <a:t>cat</a:t>
              </a:r>
              <a:endParaRPr lang="en-US" kern="1200" dirty="0">
                <a:solidFill>
                  <a:srgbClr val="7030A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8676" y="477059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7030A0"/>
                  </a:solidFill>
                </a:rPr>
                <a:t>cat</a:t>
              </a:r>
              <a:endParaRPr lang="en-US" kern="1200">
                <a:solidFill>
                  <a:srgbClr val="7030A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48676" y="5435959"/>
              <a:ext cx="46756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7030A0"/>
                  </a:solidFill>
                </a:rPr>
                <a:t>cat</a:t>
              </a:r>
              <a:endParaRPr lang="en-US" kern="1200" dirty="0">
                <a:solidFill>
                  <a:srgbClr val="7030A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28018" y="2219416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88371" y="3338810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35798" y="4388029"/>
              <a:ext cx="56254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C00000"/>
                  </a:solidFill>
                </a:rPr>
                <a:t>dog</a:t>
              </a:r>
              <a:endParaRPr lang="en-US" kern="120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5798" y="2818748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dirty="0" smtClean="0">
                  <a:solidFill>
                    <a:srgbClr val="0070C0"/>
                  </a:solidFill>
                </a:rPr>
                <a:t>bear</a:t>
              </a:r>
              <a:endParaRPr lang="en-US" kern="1200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35798" y="3748961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0070C0"/>
                  </a:solidFill>
                </a:rPr>
                <a:t>bear</a:t>
              </a:r>
              <a:endParaRPr lang="en-US" kern="120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98180" y="6048211"/>
              <a:ext cx="66300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algn="l" rtl="0" latinLnBrk="1" hangingPunct="0"/>
              <a:r>
                <a:rPr lang="en-US" kern="1200" smtClean="0">
                  <a:solidFill>
                    <a:srgbClr val="0070C0"/>
                  </a:solidFill>
                </a:rPr>
                <a:t>bear</a:t>
              </a:r>
              <a:endParaRPr lang="en-US" kern="120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99056" y="766502"/>
                <a:ext cx="1065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𝑥</m:t>
                      </m:r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 →  </m:t>
                      </m:r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𝑦</m:t>
                      </m:r>
                    </m:oMath>
                  </m:oMathPara>
                </a14:m>
                <a:endParaRPr lang="en-US" sz="2400" kern="1200" dirty="0">
                  <a:solidFill>
                    <a:prstClr val="black"/>
                  </a:solidFill>
                  <a:latin typeface="Helvetica Neue Light"/>
                  <a:ea typeface=""/>
                  <a:cs typeface="Helvetica Neue Ligh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056" y="766502"/>
                <a:ext cx="106554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857" t="-140000" r="-4571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11214" y="766502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prstClr val="black"/>
                          </a:solidFill>
                          <a:latin typeface="Cambria Math" charset="0"/>
                          <a:ea typeface=""/>
                          <a:cs typeface="Helvetica Neue Light"/>
                        </a:rPr>
                        <m:t>𝑥</m:t>
                      </m:r>
                    </m:oMath>
                  </m:oMathPara>
                </a14:m>
                <a:endParaRPr lang="en-US" kern="1200" dirty="0">
                  <a:solidFill>
                    <a:prstClr val="black"/>
                  </a:solidFill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214" y="766502"/>
                <a:ext cx="426399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971627" y="1454231"/>
            <a:ext cx="2850347" cy="3255052"/>
            <a:chOff x="1295502" y="1938974"/>
            <a:chExt cx="3800462" cy="4340070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1531091" y="1938974"/>
              <a:ext cx="3564873" cy="0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7" idx="1"/>
            </p:cNvCxnSpPr>
            <p:nvPr/>
          </p:nvCxnSpPr>
          <p:spPr>
            <a:xfrm flipV="1">
              <a:off x="2819400" y="2450247"/>
              <a:ext cx="2108618" cy="6435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20" idx="1"/>
            </p:cNvCxnSpPr>
            <p:nvPr/>
          </p:nvCxnSpPr>
          <p:spPr>
            <a:xfrm flipV="1">
              <a:off x="3810000" y="3049579"/>
              <a:ext cx="1025798" cy="289231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15" idx="1"/>
            </p:cNvCxnSpPr>
            <p:nvPr/>
          </p:nvCxnSpPr>
          <p:spPr>
            <a:xfrm>
              <a:off x="2514600" y="3962399"/>
              <a:ext cx="2534077" cy="103903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endCxn id="16" idx="1"/>
            </p:cNvCxnSpPr>
            <p:nvPr/>
          </p:nvCxnSpPr>
          <p:spPr>
            <a:xfrm>
              <a:off x="1295503" y="4267200"/>
              <a:ext cx="3753174" cy="1399592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0" idx="3"/>
              <a:endCxn id="18" idx="1"/>
            </p:cNvCxnSpPr>
            <p:nvPr/>
          </p:nvCxnSpPr>
          <p:spPr>
            <a:xfrm flipV="1">
              <a:off x="1295502" y="3569642"/>
              <a:ext cx="3392870" cy="1411263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8" idx="3"/>
              <a:endCxn id="19" idx="1"/>
            </p:cNvCxnSpPr>
            <p:nvPr/>
          </p:nvCxnSpPr>
          <p:spPr>
            <a:xfrm flipV="1">
              <a:off x="3705563" y="4618861"/>
              <a:ext cx="1130236" cy="1241661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21" idx="1"/>
            </p:cNvCxnSpPr>
            <p:nvPr/>
          </p:nvCxnSpPr>
          <p:spPr>
            <a:xfrm flipV="1">
              <a:off x="2514600" y="3979793"/>
              <a:ext cx="2321198" cy="1001113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22" idx="1"/>
            </p:cNvCxnSpPr>
            <p:nvPr/>
          </p:nvCxnSpPr>
          <p:spPr>
            <a:xfrm>
              <a:off x="2057401" y="6213780"/>
              <a:ext cx="2840781" cy="65264"/>
            </a:xfrm>
            <a:prstGeom prst="straightConnector1">
              <a:avLst/>
            </a:prstGeom>
            <a:ln w="158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66061" t="50119"/>
          <a:stretch/>
        </p:blipFill>
        <p:spPr>
          <a:xfrm>
            <a:off x="6870824" y="3987383"/>
            <a:ext cx="694121" cy="69763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r="67363" b="48929"/>
          <a:stretch/>
        </p:blipFill>
        <p:spPr>
          <a:xfrm>
            <a:off x="7721694" y="2718811"/>
            <a:ext cx="723418" cy="7741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33154" t="1561" r="34073" b="50515"/>
          <a:stretch/>
        </p:blipFill>
        <p:spPr>
          <a:xfrm>
            <a:off x="5972011" y="2064714"/>
            <a:ext cx="724648" cy="72464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60395" t="-1053" r="20432" b="53376"/>
          <a:stretch/>
        </p:blipFill>
        <p:spPr>
          <a:xfrm>
            <a:off x="5126772" y="1481359"/>
            <a:ext cx="735007" cy="74250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/>
          <a:srcRect t="49474" r="81353"/>
          <a:stretch/>
        </p:blipFill>
        <p:spPr>
          <a:xfrm>
            <a:off x="6972270" y="1757858"/>
            <a:ext cx="639812" cy="70429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/>
          <a:srcRect l="79868" t="49150"/>
          <a:stretch/>
        </p:blipFill>
        <p:spPr>
          <a:xfrm>
            <a:off x="7809643" y="1840310"/>
            <a:ext cx="688085" cy="70607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50297" t="50927" r="33001" b="1980"/>
          <a:stretch/>
        </p:blipFill>
        <p:spPr>
          <a:xfrm>
            <a:off x="5103023" y="3105876"/>
            <a:ext cx="700725" cy="65977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/>
          <a:srcRect r="83750" b="51852"/>
          <a:stretch/>
        </p:blipFill>
        <p:spPr>
          <a:xfrm>
            <a:off x="5877237" y="3201134"/>
            <a:ext cx="688396" cy="68109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/>
          <a:srcRect l="33132" t="50636" r="50680" b="-1"/>
          <a:stretch/>
        </p:blipFill>
        <p:spPr>
          <a:xfrm>
            <a:off x="5235737" y="3995214"/>
            <a:ext cx="750970" cy="76466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686550" y="1454231"/>
            <a:ext cx="296982" cy="1478234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938098" y="2736298"/>
            <a:ext cx="2054182" cy="177638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437664" y="2932465"/>
            <a:ext cx="545869" cy="1834181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6992280" y="2913935"/>
            <a:ext cx="1631266" cy="1163036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2698" y="2533839"/>
            <a:ext cx="2560316" cy="600164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rtl="0"/>
            <a:r>
              <a:rPr lang="en-US" sz="3300" kern="1200">
                <a:solidFill>
                  <a:prstClr val="black"/>
                </a:solidFill>
                <a:latin typeface="Helvetica Neue Light"/>
                <a:ea typeface=""/>
                <a:cs typeface="Helvetica Neue Light"/>
              </a:rPr>
              <a:t>Classification</a:t>
            </a:r>
            <a:endParaRPr lang="en-US" sz="3300" kern="1200" dirty="0">
              <a:solidFill>
                <a:prstClr val="black"/>
              </a:solidFill>
              <a:latin typeface="Helvetica Neue Light"/>
              <a:ea typeface=""/>
              <a:cs typeface="Helvetica Neue Ligh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96803" y="2532044"/>
            <a:ext cx="2012089" cy="600164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 rtl="0"/>
            <a:r>
              <a:rPr lang="en-US" sz="3300" kern="1200">
                <a:solidFill>
                  <a:prstClr val="black"/>
                </a:solidFill>
                <a:latin typeface="Helvetica Neue Light"/>
                <a:ea typeface=""/>
                <a:cs typeface="Helvetica Neue Light"/>
              </a:rPr>
              <a:t>Clustering</a:t>
            </a:r>
            <a:endParaRPr lang="en-US" sz="3300" kern="1200" dirty="0">
              <a:solidFill>
                <a:prstClr val="black"/>
              </a:solidFill>
              <a:latin typeface="Helvetica Neue Light"/>
              <a:ea typeface="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05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5" grpId="0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2269</Words>
  <Application>Microsoft Macintosh PowerPoint</Application>
  <PresentationFormat>On-screen Show (16:9)</PresentationFormat>
  <Paragraphs>410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Calibri</vt:lpstr>
      <vt:lpstr>Cambria Math</vt:lpstr>
      <vt:lpstr>Helvetica</vt:lpstr>
      <vt:lpstr>Helvetica Neue</vt:lpstr>
      <vt:lpstr>Helvetica Neue Light</vt:lpstr>
      <vt:lpstr>Arial</vt:lpstr>
      <vt:lpstr>Default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</vt:lpstr>
      <vt:lpstr>Supervised Learning vs Unsupervised Learning</vt:lpstr>
      <vt:lpstr>Supervised Learning vs Unsupervised Learning</vt:lpstr>
      <vt:lpstr>Supervised Learning vs Unsupervised Learning</vt:lpstr>
      <vt:lpstr>Supervised Learning Examples</vt:lpstr>
      <vt:lpstr>Supervised Learning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65</cp:revision>
  <dcterms:modified xsi:type="dcterms:W3CDTF">2017-08-31T14:48:03Z</dcterms:modified>
</cp:coreProperties>
</file>