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6" r:id="rId3"/>
    <p:sldId id="317" r:id="rId4"/>
    <p:sldId id="286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285" r:id="rId26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6E1"/>
    <a:srgbClr val="D1E0F9"/>
    <a:srgbClr val="E7D3F2"/>
    <a:srgbClr val="65B2E2"/>
    <a:srgbClr val="FAC7C7"/>
    <a:srgbClr val="009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2"/>
    <p:restoredTop sz="94761"/>
  </p:normalViewPr>
  <p:slideViewPr>
    <p:cSldViewPr snapToGrid="0" snapToObjects="1">
      <p:cViewPr varScale="1">
        <p:scale>
          <a:sx n="117" d="100"/>
          <a:sy n="117" d="100"/>
        </p:scale>
        <p:origin x="7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60350" y="1973579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35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55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8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32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73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3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356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44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5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07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030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4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2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919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11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73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03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87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37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30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3218872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>
                <a:solidFill>
                  <a:srgbClr val="FFFFFF"/>
                </a:solidFill>
              </a:rPr>
              <a:t>CS6501: Computational Visual Recognition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people.eecs.berkeley.edu/~rbg/papers/r-cnn-cvpr.pdf" TargetMode="Externa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tiff"/><Relationship Id="rId3" Type="http://schemas.openxmlformats.org/officeDocument/2006/relationships/hyperlink" Target="https://arxiv.org/abs/1504.08083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f"/><Relationship Id="rId3" Type="http://schemas.openxmlformats.org/officeDocument/2006/relationships/hyperlink" Target="https://arxiv.org/abs/1506.01497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hyperlink" Target="https://arxiv.org/abs/1506.02640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s://arxiv.org/abs/1506.02640" TargetMode="Externa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Relationship Id="rId3" Type="http://schemas.openxmlformats.org/officeDocument/2006/relationships/hyperlink" Target="https://people.eecs.berkeley.edu/~jonlong/long_shelhamer_fcn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virginia.edu/~vicente/recognition" TargetMode="External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vicente@virginia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tiff"/><Relationship Id="rId3" Type="http://schemas.openxmlformats.org/officeDocument/2006/relationships/hyperlink" Target="http://cvlab.postech.ac.kr/research/deconvnet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hyperlink" Target="https://github.com/vdumoulin/conv_arithmetic" TargetMode="External"/><Relationship Id="rId3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hyperlink" Target="https://github.com/vdumoulin/conv_arithmetic" TargetMode="External"/><Relationship Id="rId3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hyperlink" Target="http://piazza.com/virginia/fall2017/cs6501009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39899" y="2592070"/>
            <a:ext cx="6464268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Deep CNNs for Detection </a:t>
            </a:r>
            <a:br>
              <a:rPr lang="en-US" sz="4300" dirty="0" smtClean="0">
                <a:solidFill>
                  <a:srgbClr val="215380"/>
                </a:solidFill>
              </a:rPr>
            </a:br>
            <a:r>
              <a:rPr lang="en-US" sz="4300" dirty="0" smtClean="0">
                <a:solidFill>
                  <a:srgbClr val="215380"/>
                </a:solidFill>
              </a:rPr>
              <a:t>and Segmentation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as Classification</a:t>
            </a:r>
            <a:br>
              <a:rPr lang="en-US" dirty="0" smtClean="0"/>
            </a:br>
            <a:r>
              <a:rPr lang="en-US" dirty="0" smtClean="0"/>
              <a:t>with Box Proposals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10301" y="1741110"/>
            <a:ext cx="2054832" cy="157744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91803" y="1741110"/>
            <a:ext cx="2496619" cy="182402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1308" y="2323450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3631" y="1449042"/>
            <a:ext cx="1397286" cy="1222239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4046" y="1743498"/>
            <a:ext cx="3856871" cy="1657248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10301" y="1443373"/>
            <a:ext cx="2054832" cy="2460807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30850" y="1866788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16477" y="2120356"/>
            <a:ext cx="1345914" cy="1198197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96449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83" y="216253"/>
            <a:ext cx="8686800" cy="857250"/>
          </a:xfrm>
        </p:spPr>
        <p:txBody>
          <a:bodyPr/>
          <a:lstStyle/>
          <a:p>
            <a:r>
              <a:rPr lang="en-US" dirty="0" smtClean="0"/>
              <a:t>Box Proposal Method </a:t>
            </a:r>
            <a:r>
              <a:rPr lang="mr-IN" dirty="0" smtClean="0"/>
              <a:t>–</a:t>
            </a:r>
            <a:r>
              <a:rPr lang="en-US" dirty="0" smtClean="0"/>
              <a:t> SS: Selective 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98"/>
          <a:stretch/>
        </p:blipFill>
        <p:spPr>
          <a:xfrm>
            <a:off x="380144" y="950213"/>
            <a:ext cx="5291191" cy="3700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0930" y="2061693"/>
            <a:ext cx="2501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Segmentation As Selective Search for Object </a:t>
            </a:r>
            <a:r>
              <a:rPr lang="en-US" dirty="0" smtClean="0"/>
              <a:t>Recognition. van de Sande et al. ICCV 2011</a:t>
            </a:r>
            <a:r>
              <a:rPr lang="en-US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750916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4" y="790853"/>
            <a:ext cx="7871131" cy="31544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358" y="4153725"/>
            <a:ext cx="6878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</a:t>
            </a:r>
            <a:r>
              <a:rPr lang="en-US" dirty="0" smtClean="0"/>
              <a:t>segmentation. </a:t>
            </a:r>
            <a:r>
              <a:rPr lang="en-US" dirty="0" err="1" smtClean="0"/>
              <a:t>Girshick</a:t>
            </a:r>
            <a:r>
              <a:rPr lang="en-US" dirty="0" smtClean="0"/>
              <a:t> et al. CVPR 2014.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3829" y="3864835"/>
            <a:ext cx="645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people.eecs.berkeley.edu</a:t>
            </a:r>
            <a:r>
              <a:rPr lang="en-US" dirty="0">
                <a:hlinkClick r:id="rId4"/>
              </a:rPr>
              <a:t>/~</a:t>
            </a:r>
            <a:r>
              <a:rPr lang="en-US" dirty="0" err="1">
                <a:hlinkClick r:id="rId4"/>
              </a:rPr>
              <a:t>rbg</a:t>
            </a:r>
            <a:r>
              <a:rPr lang="en-US" dirty="0">
                <a:hlinkClick r:id="rId4"/>
              </a:rPr>
              <a:t>/papers/r-</a:t>
            </a:r>
            <a:r>
              <a:rPr lang="en-US" dirty="0" err="1">
                <a:hlinkClick r:id="rId4"/>
              </a:rPr>
              <a:t>cnn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cvpr.pdf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1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Fast-RCNN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43" y="919129"/>
            <a:ext cx="6160971" cy="2459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2646" y="43506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/>
              <a:t>https://</a:t>
            </a:r>
            <a:r>
              <a:rPr lang="en-US" sz="1200" dirty="0" err="1"/>
              <a:t>github.com</a:t>
            </a:r>
            <a:r>
              <a:rPr lang="en-US" sz="1200" dirty="0"/>
              <a:t>/</a:t>
            </a:r>
            <a:r>
              <a:rPr lang="en-US" sz="1200" dirty="0" err="1"/>
              <a:t>sunshineatnoon</a:t>
            </a:r>
            <a:r>
              <a:rPr lang="en-US" sz="1200" dirty="0"/>
              <a:t>/Paper-Collection/blob/master/Fast-</a:t>
            </a:r>
            <a:r>
              <a:rPr lang="en-US" sz="1200" dirty="0" err="1"/>
              <a:t>RCNN.md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737269" y="4396824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Fast </a:t>
            </a:r>
            <a:r>
              <a:rPr lang="en-US" dirty="0" smtClean="0"/>
              <a:t>R-CNN. </a:t>
            </a:r>
            <a:r>
              <a:rPr lang="en-US" dirty="0" err="1" smtClean="0"/>
              <a:t>Girshick</a:t>
            </a:r>
            <a:r>
              <a:rPr lang="en-US" dirty="0" smtClean="0"/>
              <a:t>. ICCV 2015.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37269" y="4080565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/abs/1504.08083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4543" y="3462540"/>
            <a:ext cx="629595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Idea: No need to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recompute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features for every box independently,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     Regress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refined bounding box coordinates.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048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Faster-RCNN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429" y="930867"/>
            <a:ext cx="4191631" cy="37603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5810" y="4321837"/>
            <a:ext cx="21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Ren et al. NIPS 2015.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3952505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/abs/1506.01497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7119" y="2574401"/>
            <a:ext cx="282274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Idea: Integrate the Bounding Box Proposals as part of the CNN predictions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080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YOLO- You Only Look Once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464"/>
          <a:stretch/>
        </p:blipFill>
        <p:spPr>
          <a:xfrm>
            <a:off x="3024393" y="917031"/>
            <a:ext cx="5602878" cy="3719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1899" y="4490076"/>
            <a:ext cx="253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 CVPR 2016.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3250" y="4490076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>
                <a:hlinkClick r:id="rId3"/>
              </a:rPr>
              <a:t>arxiv.org</a:t>
            </a:r>
            <a:r>
              <a:rPr lang="en-US" dirty="0">
                <a:hlinkClick r:id="rId3"/>
              </a:rPr>
              <a:t>/abs/1506.02640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773017"/>
            <a:ext cx="2159646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Idea: No bounding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box proposals.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Predict a class and a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box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for every location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>
                <a:solidFill>
                  <a:srgbClr val="000000"/>
                </a:solidFill>
              </a:rPr>
              <a:t>in</a:t>
            </a:r>
            <a:r>
              <a:rPr lang="en-US" dirty="0" smtClean="0">
                <a:solidFill>
                  <a:srgbClr val="000000"/>
                </a:solidFill>
              </a:rPr>
              <a:t> a grid.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8333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YOLO- You Only Look Once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11899" y="4490076"/>
            <a:ext cx="253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Redmon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 CVPR 2016.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3250" y="4490076"/>
            <a:ext cx="3342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>
                <a:hlinkClick r:id="rId2"/>
              </a:rPr>
              <a:t>arxiv.org</a:t>
            </a:r>
            <a:r>
              <a:rPr lang="en-US" dirty="0">
                <a:hlinkClick r:id="rId2"/>
              </a:rPr>
              <a:t>/abs/1506.02640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79" y="976045"/>
            <a:ext cx="6148858" cy="2178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34564" y="3237424"/>
            <a:ext cx="465223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Divide the image into 7x7 cells. </a:t>
            </a:r>
          </a:p>
          <a:p>
            <a:r>
              <a:rPr lang="en-US" sz="1400" dirty="0" smtClean="0"/>
              <a:t>Each cell trains a detector.</a:t>
            </a:r>
          </a:p>
          <a:p>
            <a:r>
              <a:rPr lang="en-US" sz="1400" dirty="0" smtClean="0"/>
              <a:t>The detector needs to predict the object’s class distributions.</a:t>
            </a:r>
          </a:p>
          <a:p>
            <a:r>
              <a:rPr lang="en-US" sz="1400" dirty="0" smtClean="0"/>
              <a:t>The detector has 2 bounding-box predictors to predict </a:t>
            </a:r>
          </a:p>
          <a:p>
            <a:r>
              <a:rPr lang="en-US" sz="1400" dirty="0" smtClean="0"/>
              <a:t>bounding-boxes and confidence scores.</a:t>
            </a:r>
          </a:p>
        </p:txBody>
      </p:sp>
    </p:spTree>
    <p:extLst>
      <p:ext uri="{BB962C8B-B14F-4D97-AF65-F5344CB8AC3E}">
        <p14:creationId xmlns:p14="http://schemas.microsoft.com/office/powerpoint/2010/main" val="1792123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SSD: Single Shot Detector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787" y="847471"/>
            <a:ext cx="6562617" cy="2535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2899" y="4479802"/>
            <a:ext cx="20063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Liu et al. ECCV 2016.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586" y="3839854"/>
            <a:ext cx="6334018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Idea: Similar to YOLO, but denser grid map, multiscale grid maps. + Data augmentation + Hard negative mining + Other design choices in the network.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88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Segmentation / Image Parsing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1358339" y="1402063"/>
            <a:ext cx="4444409" cy="2711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435" y="2003380"/>
            <a:ext cx="57002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7030A0"/>
                </a:solidFill>
              </a:rPr>
              <a:t>cat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7030A0"/>
                </a:solidFill>
              </a:rPr>
              <a:t>trees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5337155" y="2465320"/>
            <a:ext cx="1698280" cy="21470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3556481" y="2220020"/>
            <a:ext cx="3478954" cy="19530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342670" y="2487518"/>
            <a:ext cx="4467727" cy="1652337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519133" y="1733539"/>
            <a:ext cx="2438400" cy="1716505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99218" y="2343139"/>
            <a:ext cx="874294" cy="826169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473512" y="3075201"/>
            <a:ext cx="1561923" cy="589547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4695470" y="1730735"/>
            <a:ext cx="2332316" cy="1042724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80985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1: </a:t>
            </a:r>
            <a:r>
              <a:rPr lang="en-US" dirty="0" err="1" smtClean="0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783" y="787647"/>
            <a:ext cx="5322014" cy="3023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0291" y="4461593"/>
            <a:ext cx="6838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people.eecs.berkeley.edu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jonlong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long_shelhamer_fcn.pdf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7024" y="4023643"/>
            <a:ext cx="50247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However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resolution of </a:t>
            </a:r>
            <a:r>
              <a:rPr kumimoji="0" lang="en-US" sz="18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07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84200" y="1354159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Instructor: Vicente Ordonez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Email: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2"/>
              </a:rPr>
              <a:t>vicente@virginia.edu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Office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Hour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310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Rice Hall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Tuesday 3pm to 4pm.</a:t>
            </a:r>
            <a:b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</a:br>
            <a:endParaRPr lang="en-US" sz="2400" b="1" dirty="0" smtClean="0">
              <a:solidFill>
                <a:srgbClr val="FF0000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Website: </a:t>
            </a:r>
            <a:r>
              <a:rPr sz="2400" u="sng" dirty="0" smtClean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n-lt"/>
                <a:ea typeface="+mn-ea"/>
                <a:cs typeface="+mn-cs"/>
                <a:sym typeface="Helvetica"/>
                <a:hlinkClick r:id="rId3"/>
              </a:rPr>
              <a:t>http://www.cs.virginia.edu/~vicente/recognition</a:t>
            </a:r>
            <a:endParaRPr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Location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Olsson 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Hall</a:t>
            </a:r>
            <a:r>
              <a:rPr sz="2400" b="1" dirty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005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Class </a:t>
            </a:r>
            <a:r>
              <a:rPr sz="2400" dirty="0" smtClean="0">
                <a:latin typeface="+mn-lt"/>
                <a:ea typeface="+mn-ea"/>
                <a:cs typeface="+mn-cs"/>
                <a:sym typeface="Helvetica"/>
              </a:rPr>
              <a:t>Times</a:t>
            </a:r>
            <a:r>
              <a:rPr sz="2400" dirty="0">
                <a:latin typeface="+mn-lt"/>
                <a:ea typeface="+mn-ea"/>
                <a:cs typeface="+mn-cs"/>
                <a:sym typeface="Helvetica"/>
              </a:rPr>
              <a:t>: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Tuesday-Thursday</a:t>
            </a:r>
            <a:r>
              <a:rPr sz="2400" b="1" dirty="0" smtClean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11:00am </a:t>
            </a:r>
            <a:r>
              <a:rPr lang="mr-IN" sz="2400" b="1" dirty="0" smtClean="0">
                <a:latin typeface="+mn-lt"/>
                <a:ea typeface="+mn-ea"/>
                <a:cs typeface="+mn-cs"/>
                <a:sym typeface="Helvetica"/>
              </a:rPr>
              <a:t>–</a:t>
            </a:r>
            <a:r>
              <a:rPr lang="en-US" sz="2400" b="1" dirty="0" smtClean="0">
                <a:latin typeface="+mn-lt"/>
                <a:ea typeface="+mn-ea"/>
                <a:cs typeface="+mn-cs"/>
                <a:sym typeface="Helvetica"/>
              </a:rPr>
              <a:t> 12:15pm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Piazza: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piazza.com/virginia/fall2017/cs6501009/home</a:t>
            </a:r>
            <a:endParaRPr lang="en-US" sz="2400" dirty="0" smtClean="0"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215380"/>
                </a:solidFill>
              </a:rPr>
              <a:t>About the Course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5263" y="582288"/>
            <a:ext cx="719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CS6501: Computational Visual Recognition</a:t>
            </a:r>
          </a:p>
        </p:txBody>
      </p:sp>
    </p:spTree>
    <p:extLst>
      <p:ext uri="{BB962C8B-B14F-4D97-AF65-F5344CB8AC3E}">
        <p14:creationId xmlns:p14="http://schemas.microsoft.com/office/powerpoint/2010/main" val="8821718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1: </a:t>
            </a:r>
            <a:r>
              <a:rPr lang="en-US" dirty="0" err="1" smtClean="0"/>
              <a:t>Convolutionalization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06509"/>
            <a:ext cx="65532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82956"/>
            <a:ext cx="3161842" cy="1970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40" y="2650733"/>
            <a:ext cx="4167160" cy="14475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11036" y="3021742"/>
                <a:ext cx="399148" cy="49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kumimoji="0" lang="en-US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1036" y="3021742"/>
                <a:ext cx="399148" cy="4924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618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Idea 2: Up-sampling Convolutions or ”Deconvolutions”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13" y="1684962"/>
            <a:ext cx="8117117" cy="20304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7226" y="4337139"/>
            <a:ext cx="4864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cvlab.postech.ac.kr</a:t>
            </a:r>
            <a:r>
              <a:rPr lang="en-US" dirty="0">
                <a:hlinkClick r:id="rId3"/>
              </a:rPr>
              <a:t>/research/</a:t>
            </a:r>
            <a:r>
              <a:rPr lang="en-US" dirty="0" err="1">
                <a:hlinkClick r:id="rId3"/>
              </a:rPr>
              <a:t>deconvnet</a:t>
            </a:r>
            <a:r>
              <a:rPr lang="en-US" dirty="0"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29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Idea 2: Up-sampling Convolutions or ”Deconvolutions”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083085" y="4272594"/>
            <a:ext cx="4977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vdumoulin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conv_arithmetic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73" y="756121"/>
            <a:ext cx="3133852" cy="351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7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Idea 2: Up-sampling Convolutions or ”Deconvolutions”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083085" y="4272594"/>
            <a:ext cx="4977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vdumoulin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conv_arithmetic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51" y="959191"/>
            <a:ext cx="3006435" cy="34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4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Idea 2: Up-sampling Convolutions or ”Deconvolutions”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086007" y="1063229"/>
            <a:ext cx="2563705" cy="3546335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42229" y="1761708"/>
                <a:ext cx="2749998" cy="4481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 smtClean="0"/>
                  <a:t>Deconvolutional</a:t>
                </a:r>
                <a:r>
                  <a:rPr lang="en-US" sz="1400" dirty="0" smtClean="0"/>
                  <a:t> Layers</a:t>
                </a:r>
                <a:endParaRPr lang="en-US" sz="1400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08564" y="2318516"/>
              <a:ext cx="2764001" cy="44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 smtClean="0"/>
                <a:t>Upconvolutional</a:t>
              </a:r>
              <a:r>
                <a:rPr lang="en-US" sz="1400" dirty="0" smtClean="0"/>
                <a:t> Layers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Backwards </a:t>
              </a:r>
              <a:r>
                <a:rPr lang="en-US" sz="1400" dirty="0" err="1" smtClean="0"/>
                <a:t>Strided</a:t>
              </a:r>
              <a:r>
                <a:rPr lang="en-US" sz="1400" dirty="0" smtClean="0"/>
                <a:t> Convolutional Layers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Fractionally </a:t>
              </a:r>
              <a:r>
                <a:rPr lang="en-US" sz="1400" dirty="0" err="1" smtClean="0"/>
                <a:t>Strided</a:t>
              </a:r>
              <a:r>
                <a:rPr lang="en-US" sz="1400" dirty="0" smtClean="0"/>
                <a:t> Convolutional Layers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Transposed Convolutional Layers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10" y="5619507"/>
              <a:ext cx="2624054" cy="76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mtClean="0"/>
                <a:t>Spatial Full Convolutional Layers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87491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25</a:t>
            </a:fld>
            <a:endParaRPr sz="130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768" y="555458"/>
            <a:ext cx="63500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25400" y="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Teaching Assistants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925" y="914941"/>
            <a:ext cx="358206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Tianlu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Wang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PhD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Wednesdays 5 to 6pm.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dirty="0"/>
              <a:t>Rice 430, desk 12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143" r="5484"/>
          <a:stretch/>
        </p:blipFill>
        <p:spPr>
          <a:xfrm>
            <a:off x="1487395" y="864437"/>
            <a:ext cx="1307996" cy="1250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5672" y="2645975"/>
            <a:ext cx="3051474" cy="1231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Siva </a:t>
            </a: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Sitaraman</a:t>
            </a:r>
            <a:endParaRPr kumimoji="0" lang="en-US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MSc Student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Office Hours: Fridays 3 to 4pm. </a:t>
            </a:r>
          </a:p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Location: </a:t>
            </a:r>
            <a:r>
              <a:rPr lang="en-US" sz="2000" b="1" dirty="0"/>
              <a:t>Rice </a:t>
            </a:r>
            <a:r>
              <a:rPr lang="en-US" sz="2000" b="1" dirty="0" smtClean="0"/>
              <a:t>204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480" y="2711209"/>
            <a:ext cx="1067320" cy="11512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9072" y="4273751"/>
            <a:ext cx="6280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dirty="0">
                <a:sym typeface="Helvetica"/>
              </a:rPr>
              <a:t>Piazza: </a:t>
            </a:r>
            <a:r>
              <a:rPr lang="en-US" dirty="0">
                <a:hlinkClick r:id="rId4"/>
              </a:rPr>
              <a:t>http://piazza.com/virginia/fall2017/cs6501009/home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87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CNNs for Object Detection</a:t>
            </a: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CNNs for Segmentation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De-convolutional Layers!</a:t>
            </a: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</a:t>
            </a:fld>
            <a:endParaRPr sz="130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smtClean="0">
                <a:solidFill>
                  <a:srgbClr val="215380"/>
                </a:solidFill>
              </a:rPr>
              <a:t>Outline for Today</a:t>
            </a:r>
            <a:endParaRPr sz="320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754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80215" y="1288952"/>
            <a:ext cx="4051694" cy="2113466"/>
            <a:chOff x="1180215" y="1288952"/>
            <a:chExt cx="4051694" cy="2113466"/>
          </a:xfrm>
        </p:grpSpPr>
        <p:sp>
          <p:nvSpPr>
            <p:cNvPr id="6" name="Rectangle 5"/>
            <p:cNvSpPr/>
            <p:nvPr/>
          </p:nvSpPr>
          <p:spPr>
            <a:xfrm>
              <a:off x="1180215" y="1622485"/>
              <a:ext cx="2466752" cy="1779933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0946" y="2178923"/>
              <a:ext cx="1170963" cy="1036851"/>
            </a:xfrm>
            <a:prstGeom prst="rect">
              <a:avLst/>
            </a:prstGeom>
            <a:noFill/>
            <a:ln w="381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57120" y="1845390"/>
              <a:ext cx="37766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cat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0215" y="1288952"/>
              <a:ext cx="52514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smtClean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deer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086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as Classification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8196" y="1360966"/>
            <a:ext cx="1035540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13736" y="1726058"/>
            <a:ext cx="4017194" cy="10275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902840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as Classification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4499" y="1360966"/>
            <a:ext cx="1035540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250039" y="1726059"/>
            <a:ext cx="3780891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26942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as Classification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074" y="1360966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845941" y="1726059"/>
            <a:ext cx="3184989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67159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Detection as Classification</a:t>
            </a:r>
            <a:br>
              <a:rPr lang="en-US" dirty="0" smtClean="0"/>
            </a:br>
            <a:r>
              <a:rPr lang="en-US" dirty="0" smtClean="0"/>
              <a:t>with Sliding Window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074" y="1360966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845941" y="1726059"/>
            <a:ext cx="3184989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7030A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95205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13151</TotalTime>
  <Words>422</Words>
  <Application>Microsoft Macintosh PowerPoint</Application>
  <PresentationFormat>On-screen Show (16:9)</PresentationFormat>
  <Paragraphs>103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Cambria Math</vt:lpstr>
      <vt:lpstr>Helvetica</vt:lpstr>
      <vt:lpstr>Helvetica Neue</vt:lpstr>
      <vt:lpstr>Arial</vt:lpstr>
      <vt:lpstr>Default</vt:lpstr>
      <vt:lpstr>PowerPoint Presentation</vt:lpstr>
      <vt:lpstr>PowerPoint Presentation</vt:lpstr>
      <vt:lpstr>PowerPoint Presentation</vt:lpstr>
      <vt:lpstr>PowerPoint Presentation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Fast-RCNN</vt:lpstr>
      <vt:lpstr>Faster-RCNN</vt:lpstr>
      <vt:lpstr>YOLO- You Only Look Once</vt:lpstr>
      <vt:lpstr>YOLO- You Only Look Once</vt:lpstr>
      <vt:lpstr>SSD: Single Shot Detector</vt:lpstr>
      <vt:lpstr>Semantic Segmentation / Image Parsing</vt:lpstr>
      <vt:lpstr>Idea 1: Convolutionalization</vt:lpstr>
      <vt:lpstr>Idea 1: Convolutionalization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164</cp:revision>
  <dcterms:modified xsi:type="dcterms:W3CDTF">2017-09-26T13:48:02Z</dcterms:modified>
</cp:coreProperties>
</file>