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7" r:id="rId9"/>
    <p:sldId id="298" r:id="rId10"/>
    <p:sldId id="299" r:id="rId11"/>
    <p:sldId id="300" r:id="rId12"/>
    <p:sldId id="301" r:id="rId13"/>
    <p:sldId id="304" r:id="rId14"/>
    <p:sldId id="305" r:id="rId15"/>
    <p:sldId id="316" r:id="rId16"/>
    <p:sldId id="312" r:id="rId17"/>
    <p:sldId id="313" r:id="rId18"/>
    <p:sldId id="314" r:id="rId19"/>
    <p:sldId id="315" r:id="rId20"/>
    <p:sldId id="285" r:id="rId21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8"/>
    <p:restoredTop sz="94641"/>
  </p:normalViewPr>
  <p:slideViewPr>
    <p:cSldViewPr snapToGrid="0" snapToObjects="1">
      <p:cViewPr varScale="1">
        <p:scale>
          <a:sx n="187" d="100"/>
          <a:sy n="187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101600" y="1973579"/>
            <a:ext cx="878205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215380"/>
                </a:solidFill>
              </a:rPr>
              <a:t>CS6501</a:t>
            </a:r>
            <a:r>
              <a:rPr sz="3600">
                <a:solidFill>
                  <a:srgbClr val="215380"/>
                </a:solidFill>
              </a:rPr>
              <a:t>: </a:t>
            </a:r>
            <a:r>
              <a:rPr lang="en-US" sz="3600" smtClean="0">
                <a:solidFill>
                  <a:srgbClr val="215380"/>
                </a:solidFill>
              </a:rPr>
              <a:t>Computational</a:t>
            </a:r>
            <a:r>
              <a:rPr lang="en-US" sz="3600" baseline="0" smtClean="0">
                <a:solidFill>
                  <a:srgbClr val="215380"/>
                </a:solidFill>
              </a:rPr>
              <a:t> Visual Recognition</a:t>
            </a:r>
            <a:endParaRPr sz="3600" dirty="0">
              <a:solidFill>
                <a:srgbClr val="2153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  <a:lvl2pPr algn="l">
              <a:defRPr sz="2000" b="0">
                <a:solidFill>
                  <a:schemeClr val="tx1"/>
                </a:solidFill>
              </a:defRPr>
            </a:lvl2pPr>
            <a:lvl3pPr algn="l">
              <a:defRPr sz="2000" b="0">
                <a:solidFill>
                  <a:schemeClr val="tx1"/>
                </a:solidFill>
              </a:defRPr>
            </a:lvl3pPr>
            <a:lvl4pPr algn="l">
              <a:defRPr sz="2000" b="0">
                <a:solidFill>
                  <a:schemeClr val="tx1"/>
                </a:solidFill>
              </a:defRPr>
            </a:lvl4pPr>
            <a:lvl5pPr algn="l"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  <a:lvl2pPr algn="l">
              <a:defRPr sz="2000" b="0">
                <a:solidFill>
                  <a:schemeClr val="tx1"/>
                </a:solidFill>
              </a:defRPr>
            </a:lvl2pPr>
            <a:lvl3pPr algn="l">
              <a:defRPr sz="2000" b="0">
                <a:solidFill>
                  <a:schemeClr val="tx1"/>
                </a:solidFill>
              </a:defRPr>
            </a:lvl3pPr>
            <a:lvl4pPr algn="l">
              <a:defRPr sz="2000" b="0">
                <a:solidFill>
                  <a:schemeClr val="tx1"/>
                </a:solidFill>
              </a:defRPr>
            </a:lvl4pPr>
            <a:lvl5pPr algn="l"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085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4855209"/>
            <a:ext cx="9144001" cy="294641"/>
          </a:xfrm>
          <a:prstGeom prst="rect">
            <a:avLst/>
          </a:prstGeom>
          <a:solidFill>
            <a:srgbClr val="21538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" name="Shape 5"/>
          <p:cNvSpPr/>
          <p:nvPr/>
        </p:nvSpPr>
        <p:spPr>
          <a:xfrm>
            <a:off x="101722" y="4848859"/>
            <a:ext cx="1840247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 dirty="0">
                <a:solidFill>
                  <a:srgbClr val="FFFFFF"/>
                </a:solidFill>
              </a:rPr>
              <a:t>CS6501: </a:t>
            </a:r>
            <a:r>
              <a:rPr lang="en-US" sz="1300" dirty="0" smtClean="0">
                <a:solidFill>
                  <a:srgbClr val="FFFFFF"/>
                </a:solidFill>
              </a:rPr>
              <a:t>Visual Recognition</a:t>
            </a:r>
            <a:endParaRPr sz="13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1pPr>
      <a:lvl2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2pPr>
      <a:lvl3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3pPr>
      <a:lvl4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4pPr>
      <a:lvl5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5pPr>
      <a:lvl6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6pPr>
      <a:lvl7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7pPr>
      <a:lvl8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8pPr>
      <a:lvl9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9pPr>
    </p:titleStyle>
    <p:bodyStyle>
      <a:lvl1pPr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1pPr>
      <a:lvl2pPr indent="4572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2pPr>
      <a:lvl3pPr indent="9144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3pPr>
      <a:lvl4pPr indent="13716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4pPr>
      <a:lvl5pPr indent="18288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5pPr>
      <a:lvl6pPr indent="22860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6pPr>
      <a:lvl7pPr indent="27432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7pPr>
      <a:lvl8pPr indent="32004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8pPr>
      <a:lvl9pPr indent="36576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9pPr>
    </p:bodyStyle>
    <p:otherStyle>
      <a:lvl1pPr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7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17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7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23.png"/><Relationship Id="rId8" Type="http://schemas.openxmlformats.org/officeDocument/2006/relationships/image" Target="../media/image16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3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25.png"/><Relationship Id="rId9" Type="http://schemas.openxmlformats.org/officeDocument/2006/relationships/image" Target="../media/image19.png"/><Relationship Id="rId10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32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4" Type="http://schemas.openxmlformats.org/officeDocument/2006/relationships/image" Target="../media/image470.png"/><Relationship Id="rId5" Type="http://schemas.openxmlformats.org/officeDocument/2006/relationships/image" Target="../media/image480.png"/><Relationship Id="rId6" Type="http://schemas.openxmlformats.org/officeDocument/2006/relationships/image" Target="../media/image490.png"/><Relationship Id="rId7" Type="http://schemas.openxmlformats.org/officeDocument/2006/relationships/image" Target="../media/image50.png"/><Relationship Id="rId8" Type="http://schemas.openxmlformats.org/officeDocument/2006/relationships/image" Target="../media/image31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28" Type="http://schemas.openxmlformats.org/officeDocument/2006/relationships/image" Target="../media/image48.png"/><Relationship Id="rId10" Type="http://schemas.openxmlformats.org/officeDocument/2006/relationships/image" Target="../media/image38.png"/><Relationship Id="rId13" Type="http://schemas.openxmlformats.org/officeDocument/2006/relationships/image" Target="../media/image41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4" Type="http://schemas.openxmlformats.org/officeDocument/2006/relationships/image" Target="../media/image320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60.png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28" Type="http://schemas.openxmlformats.org/officeDocument/2006/relationships/image" Target="../media/image48.png"/><Relationship Id="rId10" Type="http://schemas.openxmlformats.org/officeDocument/2006/relationships/image" Target="../media/image38.png"/><Relationship Id="rId13" Type="http://schemas.openxmlformats.org/officeDocument/2006/relationships/image" Target="../media/image41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4" Type="http://schemas.openxmlformats.org/officeDocument/2006/relationships/image" Target="../media/image320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90.png"/><Relationship Id="rId8" Type="http://schemas.openxmlformats.org/officeDocument/2006/relationships/image" Target="../media/image200.png"/><Relationship Id="rId9" Type="http://schemas.openxmlformats.org/officeDocument/2006/relationships/image" Target="../media/image50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202026" y="2592070"/>
            <a:ext cx="6739985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300" dirty="0" smtClean="0">
                <a:solidFill>
                  <a:srgbClr val="215380"/>
                </a:solidFill>
              </a:rPr>
              <a:t>Recurrent Neural Networks</a:t>
            </a:r>
            <a:endParaRPr sz="43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 (Unrolled) Recurrent Neural Network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88601" y="3854047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991621" y="2875269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035483" y="2926999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117102" y="2926999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675917" y="3178248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273984" y="3533067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545549" y="3151741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084960" y="2070289"/>
            <a:ext cx="467820" cy="400566"/>
            <a:chOff x="4750274" y="1783751"/>
            <a:chExt cx="467820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2273984" y="2560321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226913" y="3863646"/>
            <a:ext cx="466089" cy="400566"/>
            <a:chOff x="4750274" y="1783751"/>
            <a:chExt cx="466089" cy="400566"/>
          </a:xfrm>
        </p:grpSpPr>
        <p:sp>
          <p:nvSpPr>
            <p:cNvPr id="58" name="Oval 5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129933" y="2884868"/>
            <a:ext cx="580470" cy="605961"/>
            <a:chOff x="6512842" y="2409874"/>
            <a:chExt cx="580470" cy="605961"/>
          </a:xfrm>
        </p:grpSpPr>
        <p:sp>
          <p:nvSpPr>
            <p:cNvPr id="62" name="Oval 61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255414" y="2936598"/>
            <a:ext cx="473143" cy="400566"/>
            <a:chOff x="4750274" y="1783751"/>
            <a:chExt cx="473143" cy="400566"/>
          </a:xfrm>
        </p:grpSpPr>
        <p:sp>
          <p:nvSpPr>
            <p:cNvPr id="68" name="Oval 6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814229" y="318784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412296" y="3542666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683861" y="3161340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4223272" y="2079888"/>
            <a:ext cx="473143" cy="400566"/>
            <a:chOff x="4750274" y="1783751"/>
            <a:chExt cx="473143" cy="400566"/>
          </a:xfrm>
        </p:grpSpPr>
        <p:sp>
          <p:nvSpPr>
            <p:cNvPr id="74" name="Oval 73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4412296" y="2569920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6292096" y="3869933"/>
            <a:ext cx="466089" cy="400566"/>
            <a:chOff x="4750274" y="1783751"/>
            <a:chExt cx="466089" cy="400566"/>
          </a:xfrm>
        </p:grpSpPr>
        <p:sp>
          <p:nvSpPr>
            <p:cNvPr id="78" name="Oval 7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6195116" y="2891155"/>
            <a:ext cx="580470" cy="605961"/>
            <a:chOff x="6512842" y="2409874"/>
            <a:chExt cx="580470" cy="605961"/>
          </a:xfrm>
        </p:grpSpPr>
        <p:sp>
          <p:nvSpPr>
            <p:cNvPr id="81" name="Oval 80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7320597" y="2942885"/>
            <a:ext cx="473143" cy="400566"/>
            <a:chOff x="4750274" y="1783751"/>
            <a:chExt cx="473143" cy="400566"/>
          </a:xfrm>
        </p:grpSpPr>
        <p:sp>
          <p:nvSpPr>
            <p:cNvPr id="87" name="Oval 8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6879412" y="3194134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6477479" y="3548953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749044" y="316762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6288455" y="2086175"/>
            <a:ext cx="473143" cy="400566"/>
            <a:chOff x="4750274" y="1783751"/>
            <a:chExt cx="473143" cy="400566"/>
          </a:xfrm>
        </p:grpSpPr>
        <p:sp>
          <p:nvSpPr>
            <p:cNvPr id="93" name="Oval 92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6477479" y="2576207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140462" y="4411530"/>
            <a:ext cx="4506410" cy="419654"/>
            <a:chOff x="2140462" y="4411530"/>
            <a:chExt cx="4506410" cy="419654"/>
          </a:xfrm>
        </p:grpSpPr>
        <p:sp>
          <p:nvSpPr>
            <p:cNvPr id="5" name="Rectangle 4"/>
            <p:cNvSpPr/>
            <p:nvPr/>
          </p:nvSpPr>
          <p:spPr>
            <a:xfrm>
              <a:off x="2140462" y="4411530"/>
              <a:ext cx="2808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>
                  <a:solidFill>
                    <a:srgbClr val="0070C0"/>
                  </a:solidFill>
                </a:rPr>
                <a:t>c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298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 smtClean="0">
                  <a:solidFill>
                    <a:srgbClr val="0070C0"/>
                  </a:solidFill>
                </a:rPr>
                <a:t>a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82056" y="4461852"/>
              <a:ext cx="264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 smtClean="0">
                  <a:solidFill>
                    <a:srgbClr val="0070C0"/>
                  </a:solidFill>
                </a:rPr>
                <a:t>t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81548" y="839590"/>
            <a:ext cx="5034202" cy="1192022"/>
            <a:chOff x="2081548" y="839590"/>
            <a:chExt cx="5034202" cy="1192022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298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 smtClean="0">
                  <a:solidFill>
                    <a:srgbClr val="0070C0"/>
                  </a:solidFill>
                </a:rPr>
                <a:t>a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78136" y="844359"/>
              <a:ext cx="264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 smtClean="0">
                  <a:solidFill>
                    <a:srgbClr val="0070C0"/>
                  </a:solidFill>
                </a:rPr>
                <a:t>t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9207" y="848919"/>
              <a:ext cx="1186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smtClean="0">
                  <a:solidFill>
                    <a:srgbClr val="0070C0"/>
                  </a:solidFill>
                </a:rPr>
                <a:t>&lt;&lt;space&gt;&gt;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93564"/>
              <a:ext cx="467820" cy="400566"/>
              <a:chOff x="4750274" y="1783751"/>
              <a:chExt cx="467820" cy="400566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92819"/>
              <a:ext cx="467820" cy="400566"/>
              <a:chOff x="4750274" y="1783751"/>
              <a:chExt cx="467820" cy="40056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92819"/>
              <a:ext cx="467820" cy="400566"/>
              <a:chOff x="4750274" y="1783751"/>
              <a:chExt cx="467820" cy="400566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27736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 (Unrolled) Recurrent Neural Network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88601" y="3854047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991621" y="2875269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035483" y="2926999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117102" y="2926999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675917" y="3178248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273984" y="3533067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545549" y="3151741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084960" y="2070289"/>
            <a:ext cx="467820" cy="400566"/>
            <a:chOff x="4750274" y="1783751"/>
            <a:chExt cx="467820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2273984" y="2560321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226913" y="3863646"/>
            <a:ext cx="466089" cy="400566"/>
            <a:chOff x="4750274" y="1783751"/>
            <a:chExt cx="466089" cy="400566"/>
          </a:xfrm>
        </p:grpSpPr>
        <p:sp>
          <p:nvSpPr>
            <p:cNvPr id="58" name="Oval 5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129933" y="2884868"/>
            <a:ext cx="580470" cy="605961"/>
            <a:chOff x="6512842" y="2409874"/>
            <a:chExt cx="580470" cy="605961"/>
          </a:xfrm>
        </p:grpSpPr>
        <p:sp>
          <p:nvSpPr>
            <p:cNvPr id="62" name="Oval 61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255414" y="2936598"/>
            <a:ext cx="473143" cy="400566"/>
            <a:chOff x="4750274" y="1783751"/>
            <a:chExt cx="473143" cy="400566"/>
          </a:xfrm>
        </p:grpSpPr>
        <p:sp>
          <p:nvSpPr>
            <p:cNvPr id="68" name="Oval 6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814229" y="318784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412296" y="3542666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683861" y="3161340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4223272" y="2079888"/>
            <a:ext cx="473143" cy="400566"/>
            <a:chOff x="4750274" y="1783751"/>
            <a:chExt cx="473143" cy="400566"/>
          </a:xfrm>
        </p:grpSpPr>
        <p:sp>
          <p:nvSpPr>
            <p:cNvPr id="74" name="Oval 73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4412296" y="2569920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6292096" y="3869933"/>
            <a:ext cx="466089" cy="400566"/>
            <a:chOff x="4750274" y="1783751"/>
            <a:chExt cx="466089" cy="400566"/>
          </a:xfrm>
        </p:grpSpPr>
        <p:sp>
          <p:nvSpPr>
            <p:cNvPr id="78" name="Oval 7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6195116" y="2891155"/>
            <a:ext cx="580470" cy="605961"/>
            <a:chOff x="6512842" y="2409874"/>
            <a:chExt cx="580470" cy="605961"/>
          </a:xfrm>
        </p:grpSpPr>
        <p:sp>
          <p:nvSpPr>
            <p:cNvPr id="81" name="Oval 80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7320597" y="2942885"/>
            <a:ext cx="473143" cy="400566"/>
            <a:chOff x="4750274" y="1783751"/>
            <a:chExt cx="473143" cy="400566"/>
          </a:xfrm>
        </p:grpSpPr>
        <p:sp>
          <p:nvSpPr>
            <p:cNvPr id="87" name="Oval 8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6879412" y="3194134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6477479" y="3548953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749044" y="316762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6288455" y="2086175"/>
            <a:ext cx="473143" cy="400566"/>
            <a:chOff x="4750274" y="1783751"/>
            <a:chExt cx="473143" cy="400566"/>
          </a:xfrm>
        </p:grpSpPr>
        <p:sp>
          <p:nvSpPr>
            <p:cNvPr id="93" name="Oval 92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6477479" y="2576207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062084" y="4411530"/>
            <a:ext cx="4764424" cy="419654"/>
            <a:chOff x="2062084" y="4411530"/>
            <a:chExt cx="4764424" cy="419654"/>
          </a:xfrm>
        </p:grpSpPr>
        <p:sp>
          <p:nvSpPr>
            <p:cNvPr id="5" name="Rectangle 4"/>
            <p:cNvSpPr/>
            <p:nvPr/>
          </p:nvSpPr>
          <p:spPr>
            <a:xfrm>
              <a:off x="2062084" y="4411530"/>
              <a:ext cx="5036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smtClean="0">
                  <a:solidFill>
                    <a:srgbClr val="0070C0"/>
                  </a:solidFill>
                </a:rPr>
                <a:t>the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 smtClean="0">
                  <a:solidFill>
                    <a:srgbClr val="0070C0"/>
                  </a:solidFill>
                </a:rPr>
                <a:t>cat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2237" y="4461852"/>
              <a:ext cx="614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smtClean="0">
                  <a:solidFill>
                    <a:srgbClr val="0070C0"/>
                  </a:solidFill>
                </a:rPr>
                <a:t>likes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81548" y="839590"/>
            <a:ext cx="4734750" cy="1192022"/>
            <a:chOff x="2081548" y="839590"/>
            <a:chExt cx="4734750" cy="1192022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 smtClean="0">
                  <a:solidFill>
                    <a:srgbClr val="0070C0"/>
                  </a:solidFill>
                </a:rPr>
                <a:t>cat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12821" y="844359"/>
              <a:ext cx="614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smtClean="0">
                  <a:solidFill>
                    <a:srgbClr val="0070C0"/>
                  </a:solidFill>
                </a:rPr>
                <a:t>likes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033711" y="848919"/>
              <a:ext cx="782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smtClean="0">
                  <a:solidFill>
                    <a:srgbClr val="0070C0"/>
                  </a:solidFill>
                </a:rPr>
                <a:t>eating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93564"/>
              <a:ext cx="467820" cy="400566"/>
              <a:chOff x="4750274" y="1783751"/>
              <a:chExt cx="467820" cy="400566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92819"/>
              <a:ext cx="467820" cy="400566"/>
              <a:chOff x="4750274" y="1783751"/>
              <a:chExt cx="467820" cy="40056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92819"/>
              <a:ext cx="467756" cy="400566"/>
              <a:chOff x="4750274" y="1783751"/>
              <a:chExt cx="467756" cy="400566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677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756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142338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 (Unrolled) Recurrent Neural Network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88601" y="3854047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991621" y="2875269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035483" y="2926999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117102" y="2926999"/>
            <a:ext cx="473143" cy="400566"/>
            <a:chOff x="4750274" y="1783751"/>
            <a:chExt cx="473143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675917" y="3178248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273984" y="3533067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545549" y="3151741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226913" y="3863646"/>
            <a:ext cx="466089" cy="400566"/>
            <a:chOff x="4750274" y="1783751"/>
            <a:chExt cx="466089" cy="400566"/>
          </a:xfrm>
        </p:grpSpPr>
        <p:sp>
          <p:nvSpPr>
            <p:cNvPr id="58" name="Oval 5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129933" y="2884868"/>
            <a:ext cx="580470" cy="605961"/>
            <a:chOff x="6512842" y="2409874"/>
            <a:chExt cx="580470" cy="605961"/>
          </a:xfrm>
        </p:grpSpPr>
        <p:sp>
          <p:nvSpPr>
            <p:cNvPr id="62" name="Oval 61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255414" y="2936598"/>
            <a:ext cx="473143" cy="400566"/>
            <a:chOff x="4750274" y="1783751"/>
            <a:chExt cx="473143" cy="400566"/>
          </a:xfrm>
        </p:grpSpPr>
        <p:sp>
          <p:nvSpPr>
            <p:cNvPr id="68" name="Oval 6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814229" y="318784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412296" y="3542666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683861" y="3161340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6292096" y="3869933"/>
            <a:ext cx="466089" cy="400566"/>
            <a:chOff x="4750274" y="1783751"/>
            <a:chExt cx="466089" cy="400566"/>
          </a:xfrm>
        </p:grpSpPr>
        <p:sp>
          <p:nvSpPr>
            <p:cNvPr id="78" name="Oval 7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6195116" y="2891155"/>
            <a:ext cx="580470" cy="605961"/>
            <a:chOff x="6512842" y="2409874"/>
            <a:chExt cx="580470" cy="605961"/>
          </a:xfrm>
        </p:grpSpPr>
        <p:sp>
          <p:nvSpPr>
            <p:cNvPr id="81" name="Oval 80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7320597" y="2942885"/>
            <a:ext cx="473143" cy="400566"/>
            <a:chOff x="4750274" y="1783751"/>
            <a:chExt cx="473143" cy="400566"/>
          </a:xfrm>
        </p:grpSpPr>
        <p:sp>
          <p:nvSpPr>
            <p:cNvPr id="87" name="Oval 8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6879412" y="3194134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6477479" y="3548953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749044" y="316762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6288455" y="2086175"/>
            <a:ext cx="473143" cy="400566"/>
            <a:chOff x="4750274" y="1783751"/>
            <a:chExt cx="473143" cy="400566"/>
          </a:xfrm>
        </p:grpSpPr>
        <p:sp>
          <p:nvSpPr>
            <p:cNvPr id="93" name="Oval 92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6477479" y="2576207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062084" y="4411530"/>
            <a:ext cx="4764424" cy="419654"/>
            <a:chOff x="2062084" y="4411530"/>
            <a:chExt cx="4764424" cy="419654"/>
          </a:xfrm>
        </p:grpSpPr>
        <p:sp>
          <p:nvSpPr>
            <p:cNvPr id="5" name="Rectangle 4"/>
            <p:cNvSpPr/>
            <p:nvPr/>
          </p:nvSpPr>
          <p:spPr>
            <a:xfrm>
              <a:off x="2062084" y="4411530"/>
              <a:ext cx="5036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smtClean="0">
                  <a:solidFill>
                    <a:srgbClr val="0070C0"/>
                  </a:solidFill>
                </a:rPr>
                <a:t>the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 smtClean="0">
                  <a:solidFill>
                    <a:srgbClr val="0070C0"/>
                  </a:solidFill>
                </a:rPr>
                <a:t>cat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2237" y="4461852"/>
              <a:ext cx="614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smtClean="0">
                  <a:solidFill>
                    <a:srgbClr val="0070C0"/>
                  </a:solidFill>
                </a:rPr>
                <a:t>likes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5436" y="848919"/>
            <a:ext cx="3610284" cy="1181948"/>
            <a:chOff x="5145436" y="848919"/>
            <a:chExt cx="3610284" cy="1181948"/>
          </a:xfrm>
        </p:grpSpPr>
        <p:sp>
          <p:nvSpPr>
            <p:cNvPr id="100" name="Rectangle 99"/>
            <p:cNvSpPr/>
            <p:nvPr/>
          </p:nvSpPr>
          <p:spPr>
            <a:xfrm>
              <a:off x="5145436" y="848919"/>
              <a:ext cx="36102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 smtClean="0">
                  <a:solidFill>
                    <a:srgbClr val="0070C0"/>
                  </a:solidFill>
                </a:rPr>
                <a:t>positive / negative sentiment rating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92819"/>
              <a:ext cx="532453" cy="400566"/>
              <a:chOff x="4750274" y="1783751"/>
              <a:chExt cx="532453" cy="400566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53245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532453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82441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Bidirectional Recurrent Neural Network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67499" y="3657736"/>
            <a:ext cx="419309" cy="390164"/>
            <a:chOff x="4750274" y="1750521"/>
            <a:chExt cx="490733" cy="511992"/>
          </a:xfrm>
        </p:grpSpPr>
        <p:sp>
          <p:nvSpPr>
            <p:cNvPr id="16" name="Oval 15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90733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284634" y="2972984"/>
            <a:ext cx="495986" cy="390164"/>
            <a:chOff x="6512842" y="2456858"/>
            <a:chExt cx="580470" cy="511992"/>
          </a:xfrm>
        </p:grpSpPr>
        <p:sp>
          <p:nvSpPr>
            <p:cNvPr id="30" name="Oval 29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4"/>
                  <a:ext cx="370557" cy="30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3029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67657" y="2951278"/>
            <a:ext cx="428613" cy="390164"/>
            <a:chOff x="4750274" y="1750521"/>
            <a:chExt cx="501622" cy="511992"/>
          </a:xfrm>
        </p:grpSpPr>
        <p:sp>
          <p:nvSpPr>
            <p:cNvPr id="38" name="Oval 37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2246307" y="2951278"/>
            <a:ext cx="424723" cy="390164"/>
            <a:chOff x="4750274" y="1750521"/>
            <a:chExt cx="497069" cy="511992"/>
          </a:xfrm>
        </p:grpSpPr>
        <p:sp>
          <p:nvSpPr>
            <p:cNvPr id="52" name="Oval 51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1869334" y="3168065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1525900" y="3438456"/>
            <a:ext cx="0" cy="1944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903485" y="3147866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1364388" y="2298421"/>
            <a:ext cx="424723" cy="390164"/>
            <a:chOff x="4750274" y="1750521"/>
            <a:chExt cx="497069" cy="511992"/>
          </a:xfrm>
        </p:grpSpPr>
        <p:sp>
          <p:nvSpPr>
            <p:cNvPr id="20" name="Oval 19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1525900" y="2697173"/>
            <a:ext cx="0" cy="19993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3194595" y="3665051"/>
            <a:ext cx="347595" cy="390164"/>
            <a:chOff x="4750274" y="1750521"/>
            <a:chExt cx="406803" cy="511992"/>
          </a:xfrm>
        </p:grpSpPr>
        <p:sp>
          <p:nvSpPr>
            <p:cNvPr id="58" name="Oval 57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06803" cy="3332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06803" cy="3332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3108496" y="2980299"/>
            <a:ext cx="584502" cy="390164"/>
            <a:chOff x="6509050" y="2456858"/>
            <a:chExt cx="684062" cy="511992"/>
          </a:xfrm>
        </p:grpSpPr>
        <p:sp>
          <p:nvSpPr>
            <p:cNvPr id="62" name="Oval 61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09050" y="2558964"/>
                  <a:ext cx="684062" cy="30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900" b="0" i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B</m:t>
                        </m:r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050" y="2558964"/>
                  <a:ext cx="684062" cy="30290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4073398" y="2958593"/>
            <a:ext cx="428613" cy="390164"/>
            <a:chOff x="4750274" y="1750521"/>
            <a:chExt cx="501622" cy="511992"/>
          </a:xfrm>
        </p:grpSpPr>
        <p:sp>
          <p:nvSpPr>
            <p:cNvPr id="68" name="Oval 67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3696426" y="3175380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3352992" y="3445771"/>
            <a:ext cx="0" cy="1944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2730577" y="3155181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3191479" y="2305736"/>
            <a:ext cx="428613" cy="390164"/>
            <a:chOff x="4750274" y="1750521"/>
            <a:chExt cx="501622" cy="511992"/>
          </a:xfrm>
        </p:grpSpPr>
        <p:sp>
          <p:nvSpPr>
            <p:cNvPr id="74" name="Oval 73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3352992" y="2704488"/>
            <a:ext cx="0" cy="19993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4959201" y="3669842"/>
            <a:ext cx="347595" cy="390164"/>
            <a:chOff x="4750274" y="1750521"/>
            <a:chExt cx="406803" cy="511992"/>
          </a:xfrm>
        </p:grpSpPr>
        <p:sp>
          <p:nvSpPr>
            <p:cNvPr id="78" name="Oval 77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06803" cy="3332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06803" cy="33320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876332" y="2985090"/>
            <a:ext cx="495986" cy="390164"/>
            <a:chOff x="6512842" y="2456858"/>
            <a:chExt cx="580470" cy="511992"/>
          </a:xfrm>
        </p:grpSpPr>
        <p:sp>
          <p:nvSpPr>
            <p:cNvPr id="81" name="Oval 80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4"/>
                  <a:ext cx="370557" cy="30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3029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5838005" y="2963384"/>
            <a:ext cx="428613" cy="390164"/>
            <a:chOff x="4750274" y="1750521"/>
            <a:chExt cx="501622" cy="511992"/>
          </a:xfrm>
        </p:grpSpPr>
        <p:sp>
          <p:nvSpPr>
            <p:cNvPr id="87" name="Oval 86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5461032" y="3180171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5117598" y="3450562"/>
            <a:ext cx="0" cy="1944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4495183" y="3159972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4956086" y="2310527"/>
            <a:ext cx="428613" cy="390164"/>
            <a:chOff x="4750274" y="1750521"/>
            <a:chExt cx="501622" cy="511992"/>
          </a:xfrm>
        </p:grpSpPr>
        <p:sp>
          <p:nvSpPr>
            <p:cNvPr id="93" name="Oval 92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5117598" y="2709279"/>
            <a:ext cx="0" cy="19993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1411812" y="4099933"/>
            <a:ext cx="4009857" cy="261870"/>
            <a:chOff x="2140462" y="4401092"/>
            <a:chExt cx="4692881" cy="343638"/>
          </a:xfrm>
        </p:grpSpPr>
        <p:sp>
          <p:nvSpPr>
            <p:cNvPr id="5" name="Rectangle 4"/>
            <p:cNvSpPr/>
            <p:nvPr/>
          </p:nvSpPr>
          <p:spPr>
            <a:xfrm>
              <a:off x="2140462" y="4411530"/>
              <a:ext cx="433743" cy="333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 smtClean="0">
                  <a:solidFill>
                    <a:srgbClr val="0070C0"/>
                  </a:solidFill>
                </a:rPr>
                <a:t>the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1" y="4411530"/>
              <a:ext cx="413108" cy="333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 smtClean="0">
                  <a:solidFill>
                    <a:srgbClr val="0070C0"/>
                  </a:solidFill>
                </a:rPr>
                <a:t>cat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9498" y="4401092"/>
              <a:ext cx="613845" cy="333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smtClean="0">
                  <a:solidFill>
                    <a:srgbClr val="0070C0"/>
                  </a:solidFill>
                </a:rPr>
                <a:t>wants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61473" y="1357877"/>
            <a:ext cx="3999892" cy="936393"/>
            <a:chOff x="2081548" y="802833"/>
            <a:chExt cx="4681219" cy="1228779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506910" cy="333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 err="1" smtClean="0">
                  <a:solidFill>
                    <a:srgbClr val="0070C0"/>
                  </a:solidFill>
                </a:rPr>
                <a:t>gato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10403" y="844360"/>
              <a:ext cx="638234" cy="333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 err="1" smtClean="0">
                  <a:solidFill>
                    <a:srgbClr val="0070C0"/>
                  </a:solidFill>
                </a:rPr>
                <a:t>quiere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133914" y="802833"/>
              <a:ext cx="628853" cy="333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 smtClean="0">
                  <a:solidFill>
                    <a:srgbClr val="0070C0"/>
                  </a:solidFill>
                </a:rPr>
                <a:t>comer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60334"/>
              <a:ext cx="491091" cy="511992"/>
              <a:chOff x="4750274" y="1750521"/>
              <a:chExt cx="491091" cy="51199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50521"/>
                <a:ext cx="340641" cy="511992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2"/>
                    <a:ext cx="491091" cy="3641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491091" cy="364101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59589"/>
              <a:ext cx="407329" cy="511992"/>
              <a:chOff x="4750274" y="1750521"/>
              <a:chExt cx="407329" cy="511992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50521"/>
                <a:ext cx="340641" cy="511992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2"/>
                    <a:ext cx="407329" cy="3332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407329" cy="333201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9589"/>
              <a:ext cx="407329" cy="511992"/>
              <a:chOff x="4750274" y="1750521"/>
              <a:chExt cx="407329" cy="51199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50521"/>
                <a:ext cx="340641" cy="511992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2"/>
                    <a:ext cx="407329" cy="3332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407329" cy="333201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84" name="Straight Arrow Connector 83"/>
          <p:cNvCxnSpPr/>
          <p:nvPr/>
        </p:nvCxnSpPr>
        <p:spPr>
          <a:xfrm flipH="1">
            <a:off x="1869335" y="3261380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/>
          <p:cNvCxnSpPr/>
          <p:nvPr/>
        </p:nvCxnSpPr>
        <p:spPr>
          <a:xfrm flipH="1">
            <a:off x="2716779" y="3261380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/>
          <p:cNvCxnSpPr/>
          <p:nvPr/>
        </p:nvCxnSpPr>
        <p:spPr>
          <a:xfrm flipH="1">
            <a:off x="3676808" y="3295614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/>
          <p:cNvCxnSpPr/>
          <p:nvPr/>
        </p:nvCxnSpPr>
        <p:spPr>
          <a:xfrm flipH="1">
            <a:off x="4484336" y="3300003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Arrow Connector 114"/>
          <p:cNvCxnSpPr/>
          <p:nvPr/>
        </p:nvCxnSpPr>
        <p:spPr>
          <a:xfrm flipH="1">
            <a:off x="5480532" y="3300003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/>
          <p:nvPr/>
        </p:nvCxnSpPr>
        <p:spPr>
          <a:xfrm flipH="1">
            <a:off x="888147" y="3288037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15641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Stacked Recurrent Neural Network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295769" y="4222515"/>
            <a:ext cx="352596" cy="328088"/>
            <a:chOff x="4750274" y="1750521"/>
            <a:chExt cx="490733" cy="511992"/>
          </a:xfrm>
        </p:grpSpPr>
        <p:sp>
          <p:nvSpPr>
            <p:cNvPr id="145" name="Oval 144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90733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226088" y="3646709"/>
            <a:ext cx="417073" cy="328088"/>
            <a:chOff x="6512842" y="2456858"/>
            <a:chExt cx="580470" cy="511992"/>
          </a:xfrm>
        </p:grpSpPr>
        <p:sp>
          <p:nvSpPr>
            <p:cNvPr id="143" name="Oval 142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554877" y="3628457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050534" y="3628457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717761" y="381075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428969" y="4038123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905582" y="3793767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293153" y="3079471"/>
            <a:ext cx="349006" cy="328088"/>
            <a:chOff x="4750274" y="1750521"/>
            <a:chExt cx="485737" cy="511992"/>
          </a:xfrm>
        </p:grpSpPr>
        <p:sp>
          <p:nvSpPr>
            <p:cNvPr id="137" name="Oval 136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85737" cy="411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050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050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5737" cy="4111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428969" y="3414781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2832166" y="4228666"/>
            <a:ext cx="347596" cy="328088"/>
            <a:chOff x="4750274" y="1750521"/>
            <a:chExt cx="483774" cy="511992"/>
          </a:xfrm>
        </p:grpSpPr>
        <p:sp>
          <p:nvSpPr>
            <p:cNvPr id="135" name="Oval 134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2762484" y="3652860"/>
            <a:ext cx="417073" cy="328088"/>
            <a:chOff x="6512842" y="2456858"/>
            <a:chExt cx="580470" cy="511992"/>
          </a:xfrm>
        </p:grpSpPr>
        <p:sp>
          <p:nvSpPr>
            <p:cNvPr id="133" name="Oval 132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3586934" y="3634608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254157" y="3816904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2965365" y="4044274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2441978" y="379991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2845331" y="3085622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965365" y="3420932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4316018" y="4232695"/>
            <a:ext cx="347596" cy="328088"/>
            <a:chOff x="4750274" y="1750521"/>
            <a:chExt cx="483774" cy="511992"/>
          </a:xfrm>
        </p:grpSpPr>
        <p:sp>
          <p:nvSpPr>
            <p:cNvPr id="127" name="Oval 126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4246336" y="3656889"/>
            <a:ext cx="417073" cy="328088"/>
            <a:chOff x="6512842" y="2456858"/>
            <a:chExt cx="580470" cy="511992"/>
          </a:xfrm>
        </p:grpSpPr>
        <p:sp>
          <p:nvSpPr>
            <p:cNvPr id="125" name="Oval 124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5070786" y="3638636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38009" y="382093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4449217" y="4048303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3925830" y="3803947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4329183" y="3089651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4449217" y="3424961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333032" y="4601048"/>
            <a:ext cx="3281982" cy="265565"/>
            <a:chOff x="2140462" y="4411530"/>
            <a:chExt cx="4567769" cy="414423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339562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>
                  <a:solidFill>
                    <a:srgbClr val="0070C0"/>
                  </a:solidFill>
                </a:rPr>
                <a:t>c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352948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 smtClean="0">
                  <a:solidFill>
                    <a:srgbClr val="0070C0"/>
                  </a:solidFill>
                </a:rPr>
                <a:t>a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326176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 smtClean="0">
                  <a:solidFill>
                    <a:srgbClr val="0070C0"/>
                  </a:solidFill>
                </a:rPr>
                <a:t>t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431476" y="1681075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290702" y="1353004"/>
            <a:ext cx="352853" cy="328088"/>
            <a:chOff x="4750274" y="1750521"/>
            <a:chExt cx="491091" cy="511992"/>
          </a:xfrm>
        </p:grpSpPr>
        <p:sp>
          <p:nvSpPr>
            <p:cNvPr id="116" name="Oval 115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91091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91091" cy="3641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2967872" y="1680598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2827098" y="1352526"/>
            <a:ext cx="348044" cy="328088"/>
            <a:chOff x="4750274" y="1750521"/>
            <a:chExt cx="484398" cy="511992"/>
          </a:xfrm>
        </p:grpSpPr>
        <p:sp>
          <p:nvSpPr>
            <p:cNvPr id="114" name="Oval 113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4442177" y="1680598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4301403" y="1352526"/>
            <a:ext cx="348044" cy="328088"/>
            <a:chOff x="4750274" y="1750521"/>
            <a:chExt cx="484398" cy="511992"/>
          </a:xfrm>
        </p:grpSpPr>
        <p:sp>
          <p:nvSpPr>
            <p:cNvPr id="112" name="Oval 111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223637" y="2484834"/>
            <a:ext cx="417073" cy="328088"/>
            <a:chOff x="6512842" y="2456858"/>
            <a:chExt cx="580470" cy="511992"/>
          </a:xfrm>
        </p:grpSpPr>
        <p:sp>
          <p:nvSpPr>
            <p:cNvPr id="148" name="Oval 147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536644" y="2466582"/>
            <a:ext cx="360420" cy="328088"/>
            <a:chOff x="4750274" y="1750521"/>
            <a:chExt cx="501622" cy="511992"/>
          </a:xfrm>
        </p:grpSpPr>
        <p:sp>
          <p:nvSpPr>
            <p:cNvPr id="151" name="Oval 150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032305" y="2466582"/>
            <a:ext cx="357148" cy="328088"/>
            <a:chOff x="4750274" y="1750521"/>
            <a:chExt cx="497069" cy="511992"/>
          </a:xfrm>
        </p:grpSpPr>
        <p:sp>
          <p:nvSpPr>
            <p:cNvPr id="154" name="Oval 153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1715310" y="264887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426518" y="2876248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903131" y="2631892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278799" y="1917596"/>
            <a:ext cx="397188" cy="328088"/>
            <a:chOff x="4735723" y="1750521"/>
            <a:chExt cx="485738" cy="511992"/>
          </a:xfrm>
        </p:grpSpPr>
        <p:sp>
          <p:nvSpPr>
            <p:cNvPr id="160" name="Oval 159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48573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485738" cy="3962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426518" y="2252906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2760033" y="2490985"/>
            <a:ext cx="417073" cy="328088"/>
            <a:chOff x="6512842" y="2456858"/>
            <a:chExt cx="580470" cy="511992"/>
          </a:xfrm>
        </p:grpSpPr>
        <p:sp>
          <p:nvSpPr>
            <p:cNvPr id="164" name="Oval 163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3568701" y="2472733"/>
            <a:ext cx="360420" cy="328088"/>
            <a:chOff x="4750274" y="1750521"/>
            <a:chExt cx="501622" cy="511992"/>
          </a:xfrm>
        </p:grpSpPr>
        <p:sp>
          <p:nvSpPr>
            <p:cNvPr id="167" name="Oval 166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3251706" y="2655029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2962914" y="2882399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2439527" y="263804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2827098" y="1923747"/>
            <a:ext cx="360420" cy="328088"/>
            <a:chOff x="4750274" y="1750521"/>
            <a:chExt cx="501622" cy="511992"/>
          </a:xfrm>
        </p:grpSpPr>
        <p:sp>
          <p:nvSpPr>
            <p:cNvPr id="173" name="Oval 172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2962914" y="2259057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4243885" y="2495014"/>
            <a:ext cx="417073" cy="328088"/>
            <a:chOff x="6512842" y="2456858"/>
            <a:chExt cx="580470" cy="511992"/>
          </a:xfrm>
        </p:grpSpPr>
        <p:sp>
          <p:nvSpPr>
            <p:cNvPr id="177" name="Oval 176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5052553" y="2476761"/>
            <a:ext cx="360420" cy="328088"/>
            <a:chOff x="4750274" y="1750521"/>
            <a:chExt cx="501622" cy="511992"/>
          </a:xfrm>
        </p:grpSpPr>
        <p:sp>
          <p:nvSpPr>
            <p:cNvPr id="180" name="Oval 179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4735558" y="265905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4446766" y="2886428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3923379" y="2642072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4310950" y="1927776"/>
            <a:ext cx="360420" cy="328088"/>
            <a:chOff x="4750274" y="1750521"/>
            <a:chExt cx="501622" cy="511992"/>
          </a:xfrm>
        </p:grpSpPr>
        <p:sp>
          <p:nvSpPr>
            <p:cNvPr id="186" name="Oval 185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4446766" y="2263086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Rectangle 188"/>
              <p:cNvSpPr/>
              <p:nvPr/>
            </p:nvSpPr>
            <p:spPr>
              <a:xfrm>
                <a:off x="2808949" y="3100765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49" y="3100765"/>
                <a:ext cx="349006" cy="26347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0" name="Rectangle 189"/>
              <p:cNvSpPr/>
              <p:nvPr/>
            </p:nvSpPr>
            <p:spPr>
              <a:xfrm>
                <a:off x="4282610" y="3109759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10" y="3109759"/>
                <a:ext cx="349006" cy="26347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Rectangle 190"/>
              <p:cNvSpPr/>
              <p:nvPr/>
            </p:nvSpPr>
            <p:spPr>
              <a:xfrm>
                <a:off x="523327" y="3646709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7" y="3646709"/>
                <a:ext cx="349006" cy="26347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Rectangle 191"/>
              <p:cNvSpPr/>
              <p:nvPr/>
            </p:nvSpPr>
            <p:spPr>
              <a:xfrm>
                <a:off x="2005083" y="3640826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083" y="3640826"/>
                <a:ext cx="349006" cy="26347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Rectangle 192"/>
              <p:cNvSpPr/>
              <p:nvPr/>
            </p:nvSpPr>
            <p:spPr>
              <a:xfrm>
                <a:off x="3555473" y="3649325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473" y="3649325"/>
                <a:ext cx="349006" cy="26347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Rectangle 193"/>
              <p:cNvSpPr/>
              <p:nvPr/>
            </p:nvSpPr>
            <p:spPr>
              <a:xfrm>
                <a:off x="5025523" y="3658823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3" y="3658823"/>
                <a:ext cx="349006" cy="26347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743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Stacked </a:t>
            </a:r>
            <a:r>
              <a:rPr lang="en-US" sz="3200" dirty="0" smtClean="0">
                <a:solidFill>
                  <a:srgbClr val="215380"/>
                </a:solidFill>
              </a:rPr>
              <a:t>Bidirectional Recurrent </a:t>
            </a:r>
            <a:r>
              <a:rPr lang="en-US" sz="3200" dirty="0" smtClean="0">
                <a:solidFill>
                  <a:srgbClr val="215380"/>
                </a:solidFill>
              </a:rPr>
              <a:t>Neural Network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295769" y="4222515"/>
            <a:ext cx="352596" cy="328088"/>
            <a:chOff x="4750274" y="1750521"/>
            <a:chExt cx="490733" cy="511992"/>
          </a:xfrm>
        </p:grpSpPr>
        <p:sp>
          <p:nvSpPr>
            <p:cNvPr id="145" name="Oval 144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90733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226088" y="3646709"/>
            <a:ext cx="417073" cy="328088"/>
            <a:chOff x="6512842" y="2456858"/>
            <a:chExt cx="580470" cy="511992"/>
          </a:xfrm>
        </p:grpSpPr>
        <p:sp>
          <p:nvSpPr>
            <p:cNvPr id="143" name="Oval 142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554877" y="3628457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050534" y="3628457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717761" y="381075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428969" y="4038123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905582" y="3793767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293153" y="3079471"/>
            <a:ext cx="349006" cy="328088"/>
            <a:chOff x="4750274" y="1750521"/>
            <a:chExt cx="485737" cy="511992"/>
          </a:xfrm>
        </p:grpSpPr>
        <p:sp>
          <p:nvSpPr>
            <p:cNvPr id="137" name="Oval 136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85737" cy="411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050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050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5737" cy="4111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428969" y="3414781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2832166" y="4228666"/>
            <a:ext cx="347596" cy="328088"/>
            <a:chOff x="4750274" y="1750521"/>
            <a:chExt cx="483774" cy="511992"/>
          </a:xfrm>
        </p:grpSpPr>
        <p:sp>
          <p:nvSpPr>
            <p:cNvPr id="135" name="Oval 134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2762484" y="3652860"/>
            <a:ext cx="417073" cy="328088"/>
            <a:chOff x="6512842" y="2456858"/>
            <a:chExt cx="580470" cy="511992"/>
          </a:xfrm>
        </p:grpSpPr>
        <p:sp>
          <p:nvSpPr>
            <p:cNvPr id="133" name="Oval 132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3586934" y="3634608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254157" y="3816904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2965365" y="4044274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2441978" y="379991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2845331" y="3085622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965365" y="3420932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4316018" y="4232695"/>
            <a:ext cx="347596" cy="328088"/>
            <a:chOff x="4750274" y="1750521"/>
            <a:chExt cx="483774" cy="511992"/>
          </a:xfrm>
        </p:grpSpPr>
        <p:sp>
          <p:nvSpPr>
            <p:cNvPr id="127" name="Oval 126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4246336" y="3656889"/>
            <a:ext cx="417073" cy="328088"/>
            <a:chOff x="6512842" y="2456858"/>
            <a:chExt cx="580470" cy="511992"/>
          </a:xfrm>
        </p:grpSpPr>
        <p:sp>
          <p:nvSpPr>
            <p:cNvPr id="125" name="Oval 124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5070786" y="3638636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38009" y="382093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4449217" y="4048303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3925830" y="3803947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4329183" y="3089651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4449217" y="3424961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333032" y="4601048"/>
            <a:ext cx="3281982" cy="265565"/>
            <a:chOff x="2140462" y="4411530"/>
            <a:chExt cx="4567769" cy="414423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339562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>
                  <a:solidFill>
                    <a:srgbClr val="0070C0"/>
                  </a:solidFill>
                </a:rPr>
                <a:t>c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352948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 smtClean="0">
                  <a:solidFill>
                    <a:srgbClr val="0070C0"/>
                  </a:solidFill>
                </a:rPr>
                <a:t>a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326176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 smtClean="0">
                  <a:solidFill>
                    <a:srgbClr val="0070C0"/>
                  </a:solidFill>
                </a:rPr>
                <a:t>t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431476" y="1681075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290702" y="1353004"/>
            <a:ext cx="352853" cy="328088"/>
            <a:chOff x="4750274" y="1750521"/>
            <a:chExt cx="491091" cy="511992"/>
          </a:xfrm>
        </p:grpSpPr>
        <p:sp>
          <p:nvSpPr>
            <p:cNvPr id="116" name="Oval 115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91091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91091" cy="3641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2967872" y="1680598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2827098" y="1352526"/>
            <a:ext cx="348044" cy="328088"/>
            <a:chOff x="4750274" y="1750521"/>
            <a:chExt cx="484398" cy="511992"/>
          </a:xfrm>
        </p:grpSpPr>
        <p:sp>
          <p:nvSpPr>
            <p:cNvPr id="114" name="Oval 113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4442177" y="1680598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4301403" y="1352526"/>
            <a:ext cx="348044" cy="328088"/>
            <a:chOff x="4750274" y="1750521"/>
            <a:chExt cx="484398" cy="511992"/>
          </a:xfrm>
        </p:grpSpPr>
        <p:sp>
          <p:nvSpPr>
            <p:cNvPr id="112" name="Oval 111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223637" y="2484834"/>
            <a:ext cx="417073" cy="328088"/>
            <a:chOff x="6512842" y="2456858"/>
            <a:chExt cx="580470" cy="511992"/>
          </a:xfrm>
        </p:grpSpPr>
        <p:sp>
          <p:nvSpPr>
            <p:cNvPr id="148" name="Oval 147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536644" y="2466582"/>
            <a:ext cx="360420" cy="328088"/>
            <a:chOff x="4750274" y="1750521"/>
            <a:chExt cx="501622" cy="511992"/>
          </a:xfrm>
        </p:grpSpPr>
        <p:sp>
          <p:nvSpPr>
            <p:cNvPr id="151" name="Oval 150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032305" y="2466582"/>
            <a:ext cx="357148" cy="328088"/>
            <a:chOff x="4750274" y="1750521"/>
            <a:chExt cx="497069" cy="511992"/>
          </a:xfrm>
        </p:grpSpPr>
        <p:sp>
          <p:nvSpPr>
            <p:cNvPr id="154" name="Oval 153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1715310" y="264887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426518" y="2876248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903131" y="2631892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278799" y="1917596"/>
            <a:ext cx="397188" cy="328088"/>
            <a:chOff x="4735723" y="1750521"/>
            <a:chExt cx="485738" cy="511992"/>
          </a:xfrm>
        </p:grpSpPr>
        <p:sp>
          <p:nvSpPr>
            <p:cNvPr id="160" name="Oval 159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48573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485738" cy="3962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426518" y="2252906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2760033" y="2490985"/>
            <a:ext cx="417073" cy="328088"/>
            <a:chOff x="6512842" y="2456858"/>
            <a:chExt cx="580470" cy="511992"/>
          </a:xfrm>
        </p:grpSpPr>
        <p:sp>
          <p:nvSpPr>
            <p:cNvPr id="164" name="Oval 163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3568701" y="2472733"/>
            <a:ext cx="360420" cy="328088"/>
            <a:chOff x="4750274" y="1750521"/>
            <a:chExt cx="501622" cy="511992"/>
          </a:xfrm>
        </p:grpSpPr>
        <p:sp>
          <p:nvSpPr>
            <p:cNvPr id="167" name="Oval 166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3251706" y="2655029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2962914" y="2882399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2439527" y="263804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2827098" y="1923747"/>
            <a:ext cx="360420" cy="328088"/>
            <a:chOff x="4750274" y="1750521"/>
            <a:chExt cx="501622" cy="511992"/>
          </a:xfrm>
        </p:grpSpPr>
        <p:sp>
          <p:nvSpPr>
            <p:cNvPr id="173" name="Oval 172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2962914" y="2259057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4243885" y="2495014"/>
            <a:ext cx="417073" cy="328088"/>
            <a:chOff x="6512842" y="2456858"/>
            <a:chExt cx="580470" cy="511992"/>
          </a:xfrm>
        </p:grpSpPr>
        <p:sp>
          <p:nvSpPr>
            <p:cNvPr id="177" name="Oval 176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5052553" y="2476761"/>
            <a:ext cx="360420" cy="328088"/>
            <a:chOff x="4750274" y="1750521"/>
            <a:chExt cx="501622" cy="511992"/>
          </a:xfrm>
        </p:grpSpPr>
        <p:sp>
          <p:nvSpPr>
            <p:cNvPr id="180" name="Oval 179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4735558" y="265905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4446766" y="2886428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3923379" y="2642072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4310950" y="1927776"/>
            <a:ext cx="360420" cy="328088"/>
            <a:chOff x="4750274" y="1750521"/>
            <a:chExt cx="501622" cy="511992"/>
          </a:xfrm>
        </p:grpSpPr>
        <p:sp>
          <p:nvSpPr>
            <p:cNvPr id="186" name="Oval 185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4446766" y="2263086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Rectangle 188"/>
              <p:cNvSpPr/>
              <p:nvPr/>
            </p:nvSpPr>
            <p:spPr>
              <a:xfrm>
                <a:off x="2808949" y="3100765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49" y="3100765"/>
                <a:ext cx="349006" cy="26347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0" name="Rectangle 189"/>
              <p:cNvSpPr/>
              <p:nvPr/>
            </p:nvSpPr>
            <p:spPr>
              <a:xfrm>
                <a:off x="4282610" y="3109759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10" y="3109759"/>
                <a:ext cx="349006" cy="26347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Rectangle 190"/>
              <p:cNvSpPr/>
              <p:nvPr/>
            </p:nvSpPr>
            <p:spPr>
              <a:xfrm>
                <a:off x="523327" y="3646709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7" y="3646709"/>
                <a:ext cx="349006" cy="26347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Rectangle 191"/>
              <p:cNvSpPr/>
              <p:nvPr/>
            </p:nvSpPr>
            <p:spPr>
              <a:xfrm>
                <a:off x="2005083" y="3640826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083" y="3640826"/>
                <a:ext cx="349006" cy="26347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Rectangle 192"/>
              <p:cNvSpPr/>
              <p:nvPr/>
            </p:nvSpPr>
            <p:spPr>
              <a:xfrm>
                <a:off x="3555473" y="3649325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473" y="3649325"/>
                <a:ext cx="349006" cy="26347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Rectangle 193"/>
              <p:cNvSpPr/>
              <p:nvPr/>
            </p:nvSpPr>
            <p:spPr>
              <a:xfrm>
                <a:off x="5025523" y="3658823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3" y="3658823"/>
                <a:ext cx="349006" cy="26347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/>
          <p:nvPr/>
        </p:nvCxnSpPr>
        <p:spPr>
          <a:xfrm flipH="1">
            <a:off x="897152" y="2731373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/>
          <p:nvPr/>
        </p:nvCxnSpPr>
        <p:spPr>
          <a:xfrm flipH="1">
            <a:off x="872955" y="3914141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Straight Arrow Connector 129"/>
          <p:cNvCxnSpPr/>
          <p:nvPr/>
        </p:nvCxnSpPr>
        <p:spPr>
          <a:xfrm flipH="1">
            <a:off x="1695158" y="2766313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Straight Arrow Connector 131"/>
          <p:cNvCxnSpPr/>
          <p:nvPr/>
        </p:nvCxnSpPr>
        <p:spPr>
          <a:xfrm flipH="1">
            <a:off x="2415944" y="2766313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0" name="Straight Arrow Connector 139"/>
          <p:cNvCxnSpPr/>
          <p:nvPr/>
        </p:nvCxnSpPr>
        <p:spPr>
          <a:xfrm flipH="1">
            <a:off x="3237855" y="2766313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/>
          <p:nvPr/>
        </p:nvCxnSpPr>
        <p:spPr>
          <a:xfrm flipH="1">
            <a:off x="3894671" y="2766868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693607" y="2766712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Straight Arrow Connector 195"/>
          <p:cNvCxnSpPr/>
          <p:nvPr/>
        </p:nvCxnSpPr>
        <p:spPr>
          <a:xfrm flipH="1">
            <a:off x="1709418" y="3924763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7" name="Straight Arrow Connector 196"/>
          <p:cNvCxnSpPr/>
          <p:nvPr/>
        </p:nvCxnSpPr>
        <p:spPr>
          <a:xfrm flipH="1">
            <a:off x="2428359" y="3914141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/>
          <p:cNvCxnSpPr/>
          <p:nvPr/>
        </p:nvCxnSpPr>
        <p:spPr>
          <a:xfrm flipH="1">
            <a:off x="3908829" y="3948216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9" name="Straight Arrow Connector 198"/>
          <p:cNvCxnSpPr/>
          <p:nvPr/>
        </p:nvCxnSpPr>
        <p:spPr>
          <a:xfrm flipH="1">
            <a:off x="3226324" y="3948216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693607" y="3960192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31831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RNN in </a:t>
            </a:r>
            <a:r>
              <a:rPr lang="en-US" sz="3200" dirty="0" err="1" smtClean="0">
                <a:solidFill>
                  <a:srgbClr val="215380"/>
                </a:solidFill>
              </a:rPr>
              <a:t>Pytorch</a:t>
            </a:r>
            <a:endParaRPr sz="3200" dirty="0">
              <a:solidFill>
                <a:srgbClr val="2153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840874"/>
            <a:ext cx="5039941" cy="39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15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LSTM Cell (Long Short-Term Memory)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1751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𝐿𝑆𝑇𝑀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51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606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367908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322188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731156" y="2803154"/>
            <a:ext cx="445057" cy="400566"/>
            <a:chOff x="4750274" y="1783751"/>
            <a:chExt cx="445057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450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4505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895317" y="2806736"/>
            <a:ext cx="445057" cy="400566"/>
            <a:chOff x="4750274" y="1783751"/>
            <a:chExt cx="445057" cy="400566"/>
          </a:xfrm>
        </p:grpSpPr>
        <p:sp>
          <p:nvSpPr>
            <p:cNvPr id="25" name="Oval 24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750274" y="1783751"/>
                  <a:ext cx="4450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4505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3076" y="1110605"/>
            <a:ext cx="3598769" cy="10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0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LSTM in </a:t>
            </a:r>
            <a:r>
              <a:rPr lang="en-US" sz="3200" dirty="0" err="1" smtClean="0">
                <a:solidFill>
                  <a:srgbClr val="215380"/>
                </a:solidFill>
              </a:rPr>
              <a:t>Pytorch</a:t>
            </a:r>
            <a:endParaRPr sz="3200" dirty="0">
              <a:solidFill>
                <a:srgbClr val="2153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6" y="774856"/>
            <a:ext cx="4511560" cy="4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03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GRU in </a:t>
            </a:r>
            <a:r>
              <a:rPr lang="en-US" sz="3200" dirty="0" err="1" smtClean="0">
                <a:solidFill>
                  <a:srgbClr val="215380"/>
                </a:solidFill>
              </a:rPr>
              <a:t>Pytorch</a:t>
            </a:r>
            <a:endParaRPr sz="3200" dirty="0">
              <a:solidFill>
                <a:srgbClr val="21538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52" y="840874"/>
            <a:ext cx="5091789" cy="39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4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58799" y="1153633"/>
            <a:ext cx="7975600" cy="322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endParaRPr lang="en-US" sz="2400" dirty="0" smtClean="0">
              <a:latin typeface="+mn-lt"/>
              <a:ea typeface="+mn-ea"/>
              <a:cs typeface="+mn-cs"/>
              <a:sym typeface="Helvetica"/>
            </a:endParaRP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Recurrent Neural Network Cell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Recurrent Neural Networks (unenrolled)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RNN, Bidirectional-RNN, Stacked Bidirectional-RNNs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LSTM, Bidirectional-LSTM, </a:t>
            </a: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Stacked 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Bidirectional-LSTMs</a:t>
            </a:r>
            <a:endParaRPr lang="en-US" sz="2400" dirty="0">
              <a:latin typeface="Helvetica"/>
              <a:ea typeface="Helvetica"/>
              <a:cs typeface="Helvetica"/>
              <a:sym typeface="Helvetica"/>
            </a:endParaRP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endParaRPr lang="en-US" sz="2400" dirty="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Today</a:t>
            </a:r>
            <a:endParaRPr sz="32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35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20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30439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19114" y="1637236"/>
                <a:ext cx="277479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14" y="1637236"/>
                <a:ext cx="277479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58" t="-148889" r="-2857" b="-18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712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54" t="-143478" r="-2632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316215" y="1586962"/>
            <a:ext cx="467820" cy="778518"/>
            <a:chOff x="4316215" y="1586962"/>
            <a:chExt cx="467820" cy="778518"/>
          </a:xfrm>
        </p:grpSpPr>
        <p:grpSp>
          <p:nvGrpSpPr>
            <p:cNvPr id="19" name="Group 18"/>
            <p:cNvGrpSpPr/>
            <p:nvPr/>
          </p:nvGrpSpPr>
          <p:grpSpPr>
            <a:xfrm>
              <a:off x="4316215" y="1586962"/>
              <a:ext cx="467820" cy="400566"/>
              <a:chOff x="4750274" y="1783751"/>
              <a:chExt cx="467820" cy="4005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5" name="Straight Arrow Connector 24"/>
          <p:cNvCxnSpPr/>
          <p:nvPr/>
        </p:nvCxnSpPr>
        <p:spPr>
          <a:xfrm flipH="1" flipV="1">
            <a:off x="4512140" y="1288293"/>
            <a:ext cx="11470" cy="2593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4316215" y="809557"/>
            <a:ext cx="467820" cy="400566"/>
            <a:chOff x="4750274" y="1783751"/>
            <a:chExt cx="467820" cy="400566"/>
          </a:xfrm>
        </p:grpSpPr>
        <p:sp>
          <p:nvSpPr>
            <p:cNvPr id="27" name="Oval 2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9500" y="4139774"/>
                <a:ext cx="2203039" cy="2989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4139774"/>
                <a:ext cx="2203039" cy="298928"/>
              </a:xfrm>
              <a:prstGeom prst="rect">
                <a:avLst/>
              </a:prstGeom>
              <a:blipFill rotWithShape="0">
                <a:blip r:embed="rId9"/>
                <a:stretch>
                  <a:fillRect l="-1934" t="-132653" r="-3315" b="-16122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730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4316215" y="1586962"/>
            <a:ext cx="467820" cy="400566"/>
            <a:chOff x="4750274" y="1783751"/>
            <a:chExt cx="467820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4505239" y="2103120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512140" y="1288293"/>
            <a:ext cx="11470" cy="2593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4316215" y="809557"/>
            <a:ext cx="467820" cy="400566"/>
            <a:chOff x="4750274" y="1783751"/>
            <a:chExt cx="467820" cy="400566"/>
          </a:xfrm>
        </p:grpSpPr>
        <p:sp>
          <p:nvSpPr>
            <p:cNvPr id="27" name="Oval 2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8047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417193" y="1297321"/>
            <a:ext cx="11470" cy="2593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99931" y="3821920"/>
                <a:ext cx="1686744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31" y="3821920"/>
                <a:ext cx="1686744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146667" r="-3261" b="-18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35426" y="2608673"/>
                <a:ext cx="200689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426" y="2608673"/>
                <a:ext cx="200689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432" t="-146667" r="-3647" b="-18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09650" y="971937"/>
                <a:ext cx="286501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50" y="971937"/>
                <a:ext cx="286501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702" t="-2174" r="-2553" b="-326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206157" y="1730929"/>
            <a:ext cx="5630068" cy="1187263"/>
            <a:chOff x="3441371" y="1698409"/>
            <a:chExt cx="4899484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612313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0.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1 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 0.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2 0 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−0.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3 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−0.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1 ]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61231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23" t="-146667" r="-2439" b="-18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656954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65695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99" t="-143478" r="-1397" b="-17608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4028396" y="4285625"/>
            <a:ext cx="9825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</a:rPr>
              <a:t>a b </a:t>
            </a:r>
            <a:r>
              <a:rPr lang="en-US" sz="2400" b="1" dirty="0" smtClean="0">
                <a:solidFill>
                  <a:srgbClr val="0070C0"/>
                </a:solidFill>
              </a:rPr>
              <a:t>c</a:t>
            </a:r>
            <a:r>
              <a:rPr lang="en-US" sz="2000" dirty="0" smtClean="0">
                <a:solidFill>
                  <a:srgbClr val="0070C0"/>
                </a:solidFill>
              </a:rPr>
              <a:t> d 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145575" y="4094347"/>
            <a:ext cx="0" cy="26236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V="1">
            <a:off x="4328813" y="4094347"/>
            <a:ext cx="0" cy="26236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 flipV="1">
            <a:off x="4512051" y="4094347"/>
            <a:ext cx="0" cy="26236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/>
          <p:nvPr/>
        </p:nvCxnSpPr>
        <p:spPr>
          <a:xfrm flipV="1">
            <a:off x="4695289" y="4094347"/>
            <a:ext cx="0" cy="26236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/>
          <p:cNvCxnSpPr/>
          <p:nvPr/>
        </p:nvCxnSpPr>
        <p:spPr>
          <a:xfrm flipV="1">
            <a:off x="4878525" y="4094347"/>
            <a:ext cx="0" cy="26236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/>
          <p:cNvCxnSpPr/>
          <p:nvPr/>
        </p:nvCxnSpPr>
        <p:spPr>
          <a:xfrm>
            <a:off x="6027621" y="1101179"/>
            <a:ext cx="537771" cy="9257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9"/>
          <p:cNvSpPr/>
          <p:nvPr/>
        </p:nvSpPr>
        <p:spPr>
          <a:xfrm>
            <a:off x="6571783" y="914280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 (0.7)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399962" y="4285624"/>
            <a:ext cx="9825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70C0"/>
                </a:solidFill>
              </a:rPr>
              <a:t>c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352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4316215" y="1586962"/>
            <a:ext cx="467820" cy="400566"/>
            <a:chOff x="4750274" y="1783751"/>
            <a:chExt cx="467820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4505239" y="2103120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512140" y="1288293"/>
            <a:ext cx="11470" cy="2593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4316215" y="809557"/>
            <a:ext cx="467820" cy="400566"/>
            <a:chOff x="4750274" y="1783751"/>
            <a:chExt cx="467820" cy="400566"/>
          </a:xfrm>
        </p:grpSpPr>
        <p:sp>
          <p:nvSpPr>
            <p:cNvPr id="27" name="Oval 2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3584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4316215" y="1586962"/>
            <a:ext cx="467820" cy="400566"/>
            <a:chOff x="4750274" y="1783751"/>
            <a:chExt cx="467820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4505239" y="2103120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60514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905</Words>
  <Application>Microsoft Macintosh PowerPoint</Application>
  <PresentationFormat>On-screen Show (16:9)</PresentationFormat>
  <Paragraphs>215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Cambria Math</vt:lpstr>
      <vt:lpstr>Helvetica</vt:lpstr>
      <vt:lpstr>Helvetica Neue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Vicente Ordonez</cp:lastModifiedBy>
  <cp:revision>191</cp:revision>
  <dcterms:modified xsi:type="dcterms:W3CDTF">2017-10-17T23:20:41Z</dcterms:modified>
</cp:coreProperties>
</file>