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wmf" ContentType="image/x-wmf"/>
  <Default Extension="png" ContentType="image/png"/>
  <Default Extension="rels" ContentType="application/vnd.openxmlformats-package.relationships+xml"/>
  <Default Extension="tiff" ContentType="image/tiff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1" Type="http://schemas.openxmlformats.org/officeDocument/2006/relationships/officeDocument" Target="ppt/presentation.xml"/><Relationship Id="rId2" Type="http://schemas.openxmlformats.org/package/2006/relationships/metadata/core-properties" Target="docProps/core.xml"/><Relationship Id="rId3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1"/>
  </p:notesMasterIdLst>
  <p:sldIdLst>
    <p:sldId id="256" r:id="rId2"/>
    <p:sldId id="257" r:id="rId3"/>
    <p:sldId id="340" r:id="rId4"/>
    <p:sldId id="289" r:id="rId5"/>
    <p:sldId id="293" r:id="rId6"/>
    <p:sldId id="294" r:id="rId7"/>
    <p:sldId id="288" r:id="rId8"/>
    <p:sldId id="342" r:id="rId9"/>
    <p:sldId id="341" r:id="rId10"/>
    <p:sldId id="347" r:id="rId11"/>
    <p:sldId id="353" r:id="rId12"/>
    <p:sldId id="354" r:id="rId13"/>
    <p:sldId id="355" r:id="rId14"/>
    <p:sldId id="357" r:id="rId15"/>
    <p:sldId id="352" r:id="rId16"/>
    <p:sldId id="359" r:id="rId17"/>
    <p:sldId id="360" r:id="rId18"/>
    <p:sldId id="358" r:id="rId19"/>
    <p:sldId id="361" r:id="rId20"/>
    <p:sldId id="362" r:id="rId21"/>
    <p:sldId id="363" r:id="rId22"/>
    <p:sldId id="365" r:id="rId23"/>
    <p:sldId id="366" r:id="rId24"/>
    <p:sldId id="367" r:id="rId25"/>
    <p:sldId id="369" r:id="rId26"/>
    <p:sldId id="368" r:id="rId27"/>
    <p:sldId id="370" r:id="rId28"/>
    <p:sldId id="371" r:id="rId29"/>
    <p:sldId id="372" r:id="rId30"/>
    <p:sldId id="364" r:id="rId31"/>
    <p:sldId id="343" r:id="rId32"/>
    <p:sldId id="345" r:id="rId33"/>
    <p:sldId id="344" r:id="rId34"/>
    <p:sldId id="346" r:id="rId35"/>
    <p:sldId id="348" r:id="rId36"/>
    <p:sldId id="349" r:id="rId37"/>
    <p:sldId id="350" r:id="rId38"/>
    <p:sldId id="351" r:id="rId39"/>
    <p:sldId id="285" r:id="rId40"/>
  </p:sldIdLst>
  <p:sldSz cx="9144000" cy="5143500" type="screen16x9"/>
  <p:notesSz cx="6858000" cy="9144000"/>
  <p:defaultTextStyle>
    <a:lvl1pPr defTabSz="457200">
      <a:defRPr>
        <a:latin typeface="Calibri"/>
        <a:ea typeface="Calibri"/>
        <a:cs typeface="Calibri"/>
        <a:sym typeface="Calibri"/>
      </a:defRPr>
    </a:lvl1pPr>
    <a:lvl2pPr indent="457200" defTabSz="457200">
      <a:defRPr>
        <a:latin typeface="Calibri"/>
        <a:ea typeface="Calibri"/>
        <a:cs typeface="Calibri"/>
        <a:sym typeface="Calibri"/>
      </a:defRPr>
    </a:lvl2pPr>
    <a:lvl3pPr indent="914400" defTabSz="457200">
      <a:defRPr>
        <a:latin typeface="Calibri"/>
        <a:ea typeface="Calibri"/>
        <a:cs typeface="Calibri"/>
        <a:sym typeface="Calibri"/>
      </a:defRPr>
    </a:lvl3pPr>
    <a:lvl4pPr indent="1371600" defTabSz="457200">
      <a:defRPr>
        <a:latin typeface="Calibri"/>
        <a:ea typeface="Calibri"/>
        <a:cs typeface="Calibri"/>
        <a:sym typeface="Calibri"/>
      </a:defRPr>
    </a:lvl4pPr>
    <a:lvl5pPr indent="1828800" defTabSz="457200">
      <a:defRPr>
        <a:latin typeface="Calibri"/>
        <a:ea typeface="Calibri"/>
        <a:cs typeface="Calibri"/>
        <a:sym typeface="Calibri"/>
      </a:defRPr>
    </a:lvl5pPr>
    <a:lvl6pPr indent="2286000" defTabSz="457200">
      <a:defRPr>
        <a:latin typeface="Calibri"/>
        <a:ea typeface="Calibri"/>
        <a:cs typeface="Calibri"/>
        <a:sym typeface="Calibri"/>
      </a:defRPr>
    </a:lvl6pPr>
    <a:lvl7pPr indent="2743200" defTabSz="457200">
      <a:defRPr>
        <a:latin typeface="Calibri"/>
        <a:ea typeface="Calibri"/>
        <a:cs typeface="Calibri"/>
        <a:sym typeface="Calibri"/>
      </a:defRPr>
    </a:lvl7pPr>
    <a:lvl8pPr indent="3200400" defTabSz="457200">
      <a:defRPr>
        <a:latin typeface="Calibri"/>
        <a:ea typeface="Calibri"/>
        <a:cs typeface="Calibri"/>
        <a:sym typeface="Calibri"/>
      </a:defRPr>
    </a:lvl8pPr>
    <a:lvl9pPr indent="3657600" defTabSz="457200">
      <a:defRPr>
        <a:latin typeface="Calibri"/>
        <a:ea typeface="Calibri"/>
        <a:cs typeface="Calibri"/>
        <a:sym typeface="Calibri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00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940675A-B579-460E-94D1-54222C63F5DA}">
  <a:tblStyle styleId="{4C3C2611-4C71-4FC5-86AE-919BDF0F9419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DCDCD"/>
          </a:solidFill>
        </a:fill>
      </a:tcStyle>
    </a:wholeTbl>
    <a:band2H>
      <a:tcTxStyle/>
      <a:tcStyle>
        <a:tcBdr/>
        <a:fill>
          <a:solidFill>
            <a:srgbClr val="E8E8E8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404040"/>
          </a:solidFill>
        </a:fill>
      </a:tcStyle>
    </a:firstRow>
  </a:tblStyle>
  <a:tblStyle styleId="{C7B018BB-80A7-4F77-B60F-C8B233D01FF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E8E8E8"/>
          </a:solidFill>
        </a:fill>
      </a:tcStyle>
    </a:wholeTbl>
    <a:band2H>
      <a:tcTxStyle/>
      <a:tcStyle>
        <a:tcBdr/>
        <a:fill>
          <a:solidFill>
            <a:srgbClr val="F4F4F4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BFBFBF"/>
          </a:solidFill>
        </a:fill>
      </a:tcStyle>
    </a:firstRow>
  </a:tblStyle>
  <a:tblStyle styleId="{EEE7283C-3CF3-47DC-8721-378D4A62B228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FFFFFF"/>
          </a:solidFill>
        </a:fill>
      </a:tcStyle>
    </a:firstRow>
  </a:tblStyle>
  <a:tblStyle styleId="{CF821DB8-F4EB-4A41-A1BA-3FCAFE7338EE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E6E6E6"/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12700" cap="flat">
              <a:noFill/>
              <a:miter lim="400000"/>
            </a:ln>
          </a:top>
          <a:bottom>
            <a:ln w="12700" cap="flat">
              <a:noFill/>
              <a:miter lim="400000"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FFFFFF"/>
          </a:solidFill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noFill/>
              <a:miter lim="400000"/>
            </a:ln>
          </a:left>
          <a:right>
            <a:ln w="12700" cap="flat">
              <a:noFill/>
              <a:miter lim="400000"/>
            </a:ln>
          </a:right>
          <a:top>
            <a:ln w="254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noFill/>
              <a:miter lim="400000"/>
            </a:ln>
          </a:insideH>
          <a:insideV>
            <a:ln w="12700" cap="flat">
              <a:noFill/>
              <a:miter lim="400000"/>
            </a:ln>
          </a:insideV>
        </a:tcBdr>
        <a:fill>
          <a:solidFill>
            <a:srgbClr val="404040"/>
          </a:solidFill>
        </a:fill>
      </a:tcStyle>
    </a:firstRow>
  </a:tblStyle>
  <a:tblStyle styleId="{33BA23B1-9221-436E-865A-0063620EA4FD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>
            <a:srgbClr val="CACACA"/>
          </a:solidFill>
        </a:fill>
      </a:tcStyle>
    </a:wholeTbl>
    <a:band2H>
      <a:tcTxStyle/>
      <a:tcStyle>
        <a:tcBdr/>
        <a:fill>
          <a:solidFill>
            <a:srgbClr val="E6E6E6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38100" cap="flat">
              <a:solidFill>
                <a:srgbClr val="FFFFFF"/>
              </a:solidFill>
              <a:prstDash val="solid"/>
              <a:bevel/>
            </a:ln>
          </a:top>
          <a:bottom>
            <a:ln w="127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FFFFFF"/>
      </a:tcTxStyle>
      <a:tcStyle>
        <a:tcBdr>
          <a:left>
            <a:ln w="12700" cap="flat">
              <a:solidFill>
                <a:srgbClr val="FFFFFF"/>
              </a:solidFill>
              <a:prstDash val="solid"/>
              <a:bevel/>
            </a:ln>
          </a:left>
          <a:right>
            <a:ln w="12700" cap="flat">
              <a:solidFill>
                <a:srgbClr val="FFFFFF"/>
              </a:solidFill>
              <a:prstDash val="solid"/>
              <a:bevel/>
            </a:ln>
          </a:right>
          <a:top>
            <a:ln w="12700" cap="flat">
              <a:solidFill>
                <a:srgbClr val="FFFFFF"/>
              </a:solidFill>
              <a:prstDash val="solid"/>
              <a:bevel/>
            </a:ln>
          </a:top>
          <a:bottom>
            <a:ln w="38100" cap="flat">
              <a:solidFill>
                <a:srgbClr val="FFFFFF"/>
              </a:solidFill>
              <a:prstDash val="solid"/>
              <a:bevel/>
            </a:ln>
          </a:bottom>
          <a:insideH>
            <a:ln w="12700" cap="flat">
              <a:solidFill>
                <a:srgbClr val="FFFFFF"/>
              </a:solidFill>
              <a:prstDash val="solid"/>
              <a:bevel/>
            </a:ln>
          </a:insideH>
          <a:insideV>
            <a:ln w="12700" cap="flat">
              <a:solidFill>
                <a:srgbClr val="FFFFFF"/>
              </a:solidFill>
              <a:prstDash val="solid"/>
              <a:bevel/>
            </a:ln>
          </a:insideV>
        </a:tcBdr>
        <a:fill>
          <a:solidFill/>
        </a:fill>
      </a:tcStyle>
    </a:firstRow>
  </a:tblStyle>
  <a:tblStyle styleId="{2708684C-4D16-4618-839F-0558EEFCDFE6}" styleName="">
    <a:tblBg/>
    <a:wholeTb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wholeTbl>
    <a:band2H>
      <a:tcTxStyle/>
      <a:tcStyle>
        <a:tcBdr/>
        <a:fill>
          <a:solidFill>
            <a:srgbClr val="FFFFFF"/>
          </a:solidFill>
        </a:fill>
      </a:tcStyle>
    </a:band2H>
    <a:firstCol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solidFill>
            <a:srgbClr val="000000">
              <a:alpha val="20000"/>
            </a:srgbClr>
          </a:solidFill>
        </a:fill>
      </a:tcStyle>
    </a:firstCol>
    <a:la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50800" cap="flat">
              <a:solidFill>
                <a:srgbClr val="000000"/>
              </a:solidFill>
              <a:prstDash val="solid"/>
              <a:bevel/>
            </a:ln>
          </a:top>
          <a:bottom>
            <a:ln w="127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lastRow>
    <a:firstRow>
      <a:tcTxStyle b="on" i="on">
        <a:font>
          <a:latin typeface="Calibri"/>
          <a:ea typeface="Calibri"/>
          <a:cs typeface="Calibri"/>
        </a:font>
        <a:srgbClr val="000000"/>
      </a:tcTxStyle>
      <a:tcStyle>
        <a:tcBdr>
          <a:left>
            <a:ln w="12700" cap="flat">
              <a:solidFill>
                <a:srgbClr val="000000"/>
              </a:solidFill>
              <a:prstDash val="solid"/>
              <a:bevel/>
            </a:ln>
          </a:left>
          <a:right>
            <a:ln w="12700" cap="flat">
              <a:solidFill>
                <a:srgbClr val="000000"/>
              </a:solidFill>
              <a:prstDash val="solid"/>
              <a:bevel/>
            </a:ln>
          </a:right>
          <a:top>
            <a:ln w="12700" cap="flat">
              <a:solidFill>
                <a:srgbClr val="000000"/>
              </a:solidFill>
              <a:prstDash val="solid"/>
              <a:bevel/>
            </a:ln>
          </a:top>
          <a:bottom>
            <a:ln w="25400" cap="flat">
              <a:solidFill>
                <a:srgbClr val="000000"/>
              </a:solidFill>
              <a:prstDash val="solid"/>
              <a:bevel/>
            </a:ln>
          </a:bottom>
          <a:insideH>
            <a:ln w="12700" cap="flat">
              <a:solidFill>
                <a:srgbClr val="000000"/>
              </a:solidFill>
              <a:prstDash val="solid"/>
              <a:bevel/>
            </a:ln>
          </a:insideH>
          <a:insideV>
            <a:ln w="12700" cap="flat">
              <a:solidFill>
                <a:srgbClr val="000000"/>
              </a:solidFill>
              <a:prstDash val="solid"/>
              <a:bevel/>
            </a:ln>
          </a:insideV>
        </a:tcBdr>
        <a:fill>
          <a:noFill/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7543"/>
    <p:restoredTop sz="94684"/>
  </p:normalViewPr>
  <p:slideViewPr>
    <p:cSldViewPr snapToGrid="0" snapToObjects="1">
      <p:cViewPr varScale="1">
        <p:scale>
          <a:sx n="142" d="100"/>
          <a:sy n="142" d="100"/>
        </p:scale>
        <p:origin x="184" y="5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slide" Target="slides/slide36.xml"/><Relationship Id="rId38" Type="http://schemas.openxmlformats.org/officeDocument/2006/relationships/slide" Target="slides/slide37.xml"/><Relationship Id="rId39" Type="http://schemas.openxmlformats.org/officeDocument/2006/relationships/slide" Target="slides/slide38.xml"/><Relationship Id="rId40" Type="http://schemas.openxmlformats.org/officeDocument/2006/relationships/slide" Target="slides/slide39.xml"/><Relationship Id="rId41" Type="http://schemas.openxmlformats.org/officeDocument/2006/relationships/notesMaster" Target="notesMasters/notesMaster1.xml"/><Relationship Id="rId42" Type="http://schemas.openxmlformats.org/officeDocument/2006/relationships/presProps" Target="presProps.xml"/><Relationship Id="rId43" Type="http://schemas.openxmlformats.org/officeDocument/2006/relationships/viewProps" Target="viewProps.xml"/><Relationship Id="rId44" Type="http://schemas.openxmlformats.org/officeDocument/2006/relationships/theme" Target="theme/theme1.xml"/><Relationship Id="rId45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Shape 21"/>
          <p:cNvSpPr>
            <a:spLocks noGrp="1" noRot="1" noChangeAspec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  <p:sp>
        <p:nvSpPr>
          <p:cNvPr id="22" name="Shape 22"/>
          <p:cNvSpPr>
            <a:spLocks noGrp="1"/>
          </p:cNvSpPr>
          <p:nvPr>
            <p:ph type="body" sz="quarter" idx="1"/>
          </p:nvPr>
        </p:nvSpPr>
        <p:spPr>
          <a:xfrm>
            <a:off x="914400" y="4343400"/>
            <a:ext cx="5029200" cy="4114800"/>
          </a:xfrm>
          <a:prstGeom prst="rect">
            <a:avLst/>
          </a:prstGeom>
        </p:spPr>
        <p:txBody>
          <a:bodyPr/>
          <a:lstStyle/>
          <a:p>
            <a:pPr lvl="0"/>
            <a:endParaRPr/>
          </a:p>
        </p:txBody>
      </p:sp>
    </p:spTree>
    <p:extLst>
      <p:ext uri="{BB962C8B-B14F-4D97-AF65-F5344CB8AC3E}">
        <p14:creationId xmlns:p14="http://schemas.microsoft.com/office/powerpoint/2010/main" val="763845586"/>
      </p:ext>
    </p:extLst>
  </p:cSld>
  <p:clrMap bg1="lt1" tx1="dk1" bg2="lt2" tx2="dk2" accent1="accent1" accent2="accent2" accent3="accent3" accent4="accent4" accent5="accent5" accent6="accent6" hlink="hlink" folHlink="folHlink"/>
  <p:notesStyle>
    <a:lvl1pPr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1pPr>
    <a:lvl2pPr indent="228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2pPr>
    <a:lvl3pPr indent="457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3pPr>
    <a:lvl4pPr indent="685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4pPr>
    <a:lvl5pPr indent="9144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5pPr>
    <a:lvl6pPr indent="11430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6pPr>
    <a:lvl7pPr indent="13716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7pPr>
    <a:lvl8pPr indent="16002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8pPr>
    <a:lvl9pPr indent="1828800" defTabSz="457200">
      <a:lnSpc>
        <a:spcPct val="117999"/>
      </a:lnSpc>
      <a:defRPr sz="2200">
        <a:latin typeface="+mj-lt"/>
        <a:ea typeface="+mj-ea"/>
        <a:cs typeface="+mj-cs"/>
        <a:sym typeface="Helvetica Neue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1" name="Rectangle 7"/>
          <p:cNvSpPr>
            <a:spLocks noGrp="1" noChangeArrowheads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defTabSz="914485" eaLnBrk="0" hangingPunct="0"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02756" indent="-270291" defTabSz="914485" eaLnBrk="0" hangingPunct="0"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2pPr>
            <a:lvl3pPr marL="1081164" indent="-216233" defTabSz="914485" eaLnBrk="0" hangingPunct="0"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3pPr>
            <a:lvl4pPr marL="1513629" indent="-216233" defTabSz="914485" eaLnBrk="0" hangingPunct="0"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4pPr>
            <a:lvl5pPr marL="1946095" indent="-216233" defTabSz="914485" eaLnBrk="0" hangingPunct="0"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5pPr>
            <a:lvl6pPr marL="2378560" indent="-216233" algn="ctr" defTabSz="914485" eaLnBrk="0" fontAlgn="base" hangingPunct="0">
              <a:spcBef>
                <a:spcPct val="50000"/>
              </a:spcBef>
              <a:spcAft>
                <a:spcPct val="0"/>
              </a:spcAft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6pPr>
            <a:lvl7pPr marL="2811026" indent="-216233" algn="ctr" defTabSz="914485" eaLnBrk="0" fontAlgn="base" hangingPunct="0">
              <a:spcBef>
                <a:spcPct val="50000"/>
              </a:spcBef>
              <a:spcAft>
                <a:spcPct val="0"/>
              </a:spcAft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7pPr>
            <a:lvl8pPr marL="3243491" indent="-216233" algn="ctr" defTabSz="914485" eaLnBrk="0" fontAlgn="base" hangingPunct="0">
              <a:spcBef>
                <a:spcPct val="50000"/>
              </a:spcBef>
              <a:spcAft>
                <a:spcPct val="0"/>
              </a:spcAft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8pPr>
            <a:lvl9pPr marL="3675957" indent="-216233" algn="ctr" defTabSz="914485" eaLnBrk="0" fontAlgn="base" hangingPunct="0">
              <a:spcBef>
                <a:spcPct val="50000"/>
              </a:spcBef>
              <a:spcAft>
                <a:spcPct val="0"/>
              </a:spcAft>
              <a:defRPr sz="11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/>
            <a:fld id="{3DF9E6D0-DA62-F54A-916F-2A88B954CE98}" type="slidenum">
              <a:rPr lang="en-US" sz="1200" b="0">
                <a:solidFill>
                  <a:schemeClr val="bg1"/>
                </a:solidFill>
              </a:rPr>
              <a:pPr eaLnBrk="1" hangingPunct="1"/>
              <a:t>8</a:t>
            </a:fld>
            <a:endParaRPr lang="en-US" sz="1200" b="0">
              <a:solidFill>
                <a:schemeClr val="bg1"/>
              </a:solidFill>
            </a:endParaRPr>
          </a:p>
        </p:txBody>
      </p:sp>
      <p:sp>
        <p:nvSpPr>
          <p:cNvPr id="46082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381000" y="685800"/>
            <a:ext cx="6096000" cy="3429000"/>
          </a:xfrm>
          <a:ln/>
        </p:spPr>
      </p:sp>
      <p:sp>
        <p:nvSpPr>
          <p:cNvPr id="46083" name="Rectangle 3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pPr eaLnBrk="1" hangingPunct="1"/>
            <a:endParaRPr lang="en-US" dirty="0">
              <a:latin typeface="Times New Roman" charset="0"/>
              <a:ea typeface="ＭＳ Ｐゴシック" charset="0"/>
              <a:cs typeface="ＭＳ Ｐゴシック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2560478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Relationship Id="rId2" Type="http://schemas.openxmlformats.org/officeDocument/2006/relationships/image" Target="../media/image1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x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asted-image.png"/>
          <p:cNvPicPr/>
          <p:nvPr/>
        </p:nvPicPr>
        <p:blipFill>
          <a:blip r:embed="rId2">
            <a:alphaModFix amt="10839"/>
            <a:extLst/>
          </a:blip>
          <a:srcRect l="11804" t="22310" b="2478"/>
          <a:stretch>
            <a:fillRect/>
          </a:stretch>
        </p:blipFill>
        <p:spPr>
          <a:xfrm>
            <a:off x="-69850" y="-6276"/>
            <a:ext cx="4680310" cy="3991254"/>
          </a:xfrm>
          <a:prstGeom prst="rect">
            <a:avLst/>
          </a:prstGeom>
          <a:ln w="12700">
            <a:miter lim="400000"/>
          </a:ln>
        </p:spPr>
      </p:pic>
      <p:sp>
        <p:nvSpPr>
          <p:cNvPr id="8" name="Shape 8"/>
          <p:cNvSpPr/>
          <p:nvPr/>
        </p:nvSpPr>
        <p:spPr>
          <a:xfrm>
            <a:off x="260350" y="1973579"/>
            <a:ext cx="8623300" cy="2743201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4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600" dirty="0">
                <a:solidFill>
                  <a:srgbClr val="215380"/>
                </a:solidFill>
              </a:rPr>
              <a:t>CS6501: </a:t>
            </a:r>
            <a:r>
              <a:rPr lang="en-US" sz="3600" dirty="0" smtClean="0">
                <a:solidFill>
                  <a:srgbClr val="215380"/>
                </a:solidFill>
              </a:rPr>
              <a:t>Vision</a:t>
            </a:r>
            <a:r>
              <a:rPr lang="en-US" sz="3600" baseline="0" dirty="0" smtClean="0">
                <a:solidFill>
                  <a:srgbClr val="215380"/>
                </a:solidFill>
              </a:rPr>
              <a:t> and Language</a:t>
            </a:r>
            <a:endParaRPr sz="3600" dirty="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>
  <p:cSld name="Conten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05979"/>
            <a:ext cx="8229600" cy="857250"/>
          </a:xfrm>
          <a:prstGeom prst="rect">
            <a:avLst/>
          </a:prstGeo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00151"/>
            <a:ext cx="8229600" cy="3394472"/>
          </a:xfrm>
          <a:prstGeom prst="rect">
            <a:avLst/>
          </a:prstGeo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57200" y="4767263"/>
            <a:ext cx="2133600" cy="273844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A743704-4C2F-0A40-A52A-DAFAC5B5B055}" type="datetime1">
              <a:rPr lang="en-US"/>
              <a:pPr>
                <a:defRPr/>
              </a:pPr>
              <a:t>1/24/17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3124200" y="4767263"/>
            <a:ext cx="2895600" cy="273844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6553200" y="4767263"/>
            <a:ext cx="2133600" cy="273844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E177AD6-8E16-FA4E-94A5-5194ACC7E89C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9769747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4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"/>
          <p:cNvSpPr/>
          <p:nvPr/>
        </p:nvSpPr>
        <p:spPr>
          <a:xfrm>
            <a:off x="0" y="4855209"/>
            <a:ext cx="9144001" cy="294641"/>
          </a:xfrm>
          <a:prstGeom prst="rect">
            <a:avLst/>
          </a:prstGeom>
          <a:solidFill>
            <a:srgbClr val="215381"/>
          </a:solidFill>
          <a:ln w="12700">
            <a:miter lim="400000"/>
          </a:ln>
          <a:effectLst>
            <a:outerShdw blurRad="38100" dist="23000" dir="5400000" rotWithShape="0">
              <a:srgbClr val="000000">
                <a:alpha val="35000"/>
              </a:srgbClr>
            </a:outerShdw>
          </a:effectLst>
        </p:spPr>
        <p:txBody>
          <a:bodyPr lIns="0" tIns="0" rIns="0" bIns="0" anchor="ctr"/>
          <a:lstStyle/>
          <a:p>
            <a:pPr lvl="0"/>
            <a:endParaRPr/>
          </a:p>
        </p:txBody>
      </p:sp>
      <p:sp>
        <p:nvSpPr>
          <p:cNvPr id="5" name="Shape 5"/>
          <p:cNvSpPr/>
          <p:nvPr/>
        </p:nvSpPr>
        <p:spPr>
          <a:xfrm>
            <a:off x="101722" y="4848859"/>
            <a:ext cx="1982915" cy="200055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0" tIns="0" rIns="0" bIns="0">
            <a:spAutoFit/>
          </a:bodyPr>
          <a:lstStyle>
            <a:lvl1pPr>
              <a:defRPr sz="1300">
                <a:solidFill>
                  <a:srgbClr val="FFFFFF"/>
                </a:solidFill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1300" dirty="0">
                <a:solidFill>
                  <a:srgbClr val="FFFFFF"/>
                </a:solidFill>
              </a:rPr>
              <a:t>CS6501: </a:t>
            </a:r>
            <a:r>
              <a:rPr lang="en-US" sz="1300" dirty="0" smtClean="0">
                <a:solidFill>
                  <a:srgbClr val="FFFFFF"/>
                </a:solidFill>
              </a:rPr>
              <a:t>Vision and Language</a:t>
            </a:r>
            <a:endParaRPr sz="1300" dirty="0">
              <a:solidFill>
                <a:srgbClr val="FFFFFF"/>
              </a:solidFill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</p:sldLayoutIdLst>
  <p:transition spd="med"/>
  <p:timing>
    <p:tnLst>
      <p:par>
        <p:cTn id="1" dur="indefinite" restart="never" nodeType="tmRoot"/>
      </p:par>
    </p:tnLst>
  </p:timing>
  <p:txStyles>
    <p:titleStyle>
      <a:lvl1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1pPr>
      <a:lvl2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2pPr>
      <a:lvl3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3pPr>
      <a:lvl4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4pPr>
      <a:lvl5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5pPr>
      <a:lvl6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6pPr>
      <a:lvl7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7pPr>
      <a:lvl8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8pPr>
      <a:lvl9pPr algn="ctr" defTabSz="457200">
        <a:defRPr sz="3300" b="1">
          <a:solidFill>
            <a:srgbClr val="205382"/>
          </a:solidFill>
          <a:latin typeface="+mn-lt"/>
          <a:ea typeface="+mn-ea"/>
          <a:cs typeface="+mn-cs"/>
          <a:sym typeface="Helvetica"/>
        </a:defRPr>
      </a:lvl9pPr>
    </p:titleStyle>
    <p:bodyStyle>
      <a:lvl1pPr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1pPr>
      <a:lvl2pPr indent="457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2pPr>
      <a:lvl3pPr indent="914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3pPr>
      <a:lvl4pPr indent="1371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4pPr>
      <a:lvl5pPr indent="18288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5pPr>
      <a:lvl6pPr indent="22860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6pPr>
      <a:lvl7pPr indent="27432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7pPr>
      <a:lvl8pPr indent="32004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8pPr>
      <a:lvl9pPr indent="3657600" algn="ctr" defTabSz="457200">
        <a:lnSpc>
          <a:spcPts val="3000"/>
        </a:lnSpc>
        <a:defRPr sz="2900" b="1">
          <a:solidFill>
            <a:srgbClr val="D88C2A"/>
          </a:solidFill>
          <a:latin typeface="+mn-lt"/>
          <a:ea typeface="+mn-ea"/>
          <a:cs typeface="+mn-cs"/>
          <a:sym typeface="Helvetica"/>
        </a:defRPr>
      </a:lvl9pPr>
    </p:bodyStyle>
    <p:otherStyle>
      <a:lvl1pPr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1pPr>
      <a:lvl2pPr indent="457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2pPr>
      <a:lvl3pPr indent="914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3pPr>
      <a:lvl4pPr indent="1371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4pPr>
      <a:lvl5pPr indent="18288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5pPr>
      <a:lvl6pPr indent="22860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6pPr>
      <a:lvl7pPr indent="27432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7pPr>
      <a:lvl8pPr indent="32004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8pPr>
      <a:lvl9pPr indent="3657600" algn="r" defTabSz="457200">
        <a:defRPr sz="1300">
          <a:solidFill>
            <a:schemeClr val="tx1"/>
          </a:solidFill>
          <a:latin typeface="+mn-lt"/>
          <a:ea typeface="+mn-ea"/>
          <a:cs typeface="+mn-cs"/>
          <a:sym typeface="Calibri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mailto:vicente@cs.virginia.edu" TargetMode="External"/><Relationship Id="rId3" Type="http://schemas.openxmlformats.org/officeDocument/2006/relationships/hyperlink" Target="http://www.cs.virginia.edu/~vicente/vislang" TargetMode="Externa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.tiff"/><Relationship Id="rId3" Type="http://schemas.openxmlformats.org/officeDocument/2006/relationships/image" Target="../media/image3.tiff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5.jpeg"/><Relationship Id="rId1" Type="http://schemas.openxmlformats.org/officeDocument/2006/relationships/slideLayout" Target="../slideLayouts/slideLayout3.xml"/><Relationship Id="rId2" Type="http://schemas.openxmlformats.org/officeDocument/2006/relationships/notesSlide" Target="../notesSlides/notesSlide1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Relationship Id="rId3" Type="http://schemas.openxmlformats.org/officeDocument/2006/relationships/image" Target="../media/image7.wmf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Relationship Id="rId3" Type="http://schemas.openxmlformats.org/officeDocument/2006/relationships/image" Target="../media/image7.wmf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png"/><Relationship Id="rId3" Type="http://schemas.openxmlformats.org/officeDocument/2006/relationships/image" Target="../media/image5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tif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4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8.tiff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://www.cs.virginia.edu/~vicente/recognition/notebooks/image_processing.html" TargetMode="Externa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tiff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1.tiff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tiff"/><Relationship Id="rId3" Type="http://schemas.openxmlformats.org/officeDocument/2006/relationships/image" Target="../media/image14.tiff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tiff"/><Relationship Id="rId4" Type="http://schemas.openxmlformats.org/officeDocument/2006/relationships/image" Target="../media/image15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tiff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tiff"/><Relationship Id="rId3" Type="http://schemas.openxmlformats.org/officeDocument/2006/relationships/image" Target="../media/image15.tiff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4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tiff"/><Relationship Id="rId3" Type="http://schemas.openxmlformats.org/officeDocument/2006/relationships/hyperlink" Target="http://www.cs.virginia.edu/~vicente/recognition/animation.gif" TargetMode="External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4.tiff"/><Relationship Id="rId3" Type="http://schemas.openxmlformats.org/officeDocument/2006/relationships/image" Target="../media/image15.tiff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5" Type="http://schemas.openxmlformats.org/officeDocument/2006/relationships/image" Target="../media/image21.tiff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2.tiff"/></Relationships>
</file>

<file path=ppt/slides/_rels/slide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4" Type="http://schemas.openxmlformats.org/officeDocument/2006/relationships/image" Target="../media/image20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2.tiff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3.pn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4.tiff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jpeg"/><Relationship Id="rId4" Type="http://schemas.openxmlformats.org/officeDocument/2006/relationships/image" Target="../media/image27.jpeg"/><Relationship Id="rId5" Type="http://schemas.openxmlformats.org/officeDocument/2006/relationships/hyperlink" Target="http://flickr.com/photos/eni/" TargetMode="External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5.jpe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4" Type="http://schemas.openxmlformats.org/officeDocument/2006/relationships/image" Target="../media/image29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Relationship Id="rId3" Type="http://schemas.openxmlformats.org/officeDocument/2006/relationships/image" Target="../media/image30.png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Relationship Id="rId3" Type="http://schemas.openxmlformats.org/officeDocument/2006/relationships/image" Target="../media/image31.png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Relationship Id="rId3" Type="http://schemas.openxmlformats.org/officeDocument/2006/relationships/image" Target="../media/image32.png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3.jpeg"/><Relationship Id="rId4" Type="http://schemas.openxmlformats.org/officeDocument/2006/relationships/image" Target="../media/image34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5.png"/><Relationship Id="rId4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4" Type="http://schemas.openxmlformats.org/officeDocument/2006/relationships/image" Target="../media/image36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26.jpeg"/></Relationships>
</file>

<file path=ppt/slides/_rels/slide3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Shape 24"/>
          <p:cNvSpPr/>
          <p:nvPr/>
        </p:nvSpPr>
        <p:spPr>
          <a:xfrm>
            <a:off x="2489222" y="2592070"/>
            <a:ext cx="4165562" cy="754053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wrap="none" lIns="45719" rIns="45719">
            <a:spAutoFit/>
          </a:bodyPr>
          <a:lstStyle>
            <a:lvl1pPr algn="ctr">
              <a:defRPr sz="43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4300" dirty="0" smtClean="0">
                <a:solidFill>
                  <a:srgbClr val="215380"/>
                </a:solidFill>
              </a:rPr>
              <a:t>Computer Vision</a:t>
            </a:r>
            <a:endParaRPr sz="4300" dirty="0">
              <a:solidFill>
                <a:srgbClr val="215380"/>
              </a:solidFill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2125579" y="2237874"/>
            <a:ext cx="92396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84200" y="1354159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Instructor: Vicente Ordonez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Email: </a:t>
            </a:r>
            <a:r>
              <a:rPr sz="2400" u="sng" dirty="0" smtClean="0">
                <a:solidFill>
                  <a:srgbClr val="0000FF"/>
                </a:solidFill>
                <a:uFill>
                  <a:solidFill>
                    <a:srgbClr val="0000FF"/>
                  </a:solidFill>
                </a:uFill>
                <a:latin typeface="+mn-lt"/>
                <a:ea typeface="+mn-ea"/>
                <a:cs typeface="+mn-cs"/>
                <a:sym typeface="Helvetica"/>
                <a:hlinkClick r:id="rId2"/>
              </a:rPr>
              <a:t>vicente@virginia.edu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Website: </a:t>
            </a:r>
            <a:r>
              <a:rPr lang="en-US" sz="2400" u="sng" dirty="0" smtClean="0">
                <a:solidFill>
                  <a:srgbClr val="0000FF"/>
                </a:solidFill>
                <a:uFill>
                  <a:solidFill>
                    <a:srgbClr val="0000FF"/>
                  </a:solidFill>
                </a:uFill>
                <a:latin typeface="+mn-lt"/>
                <a:ea typeface="+mn-ea"/>
                <a:cs typeface="+mn-cs"/>
                <a:sym typeface="Helvetica"/>
                <a:hlinkClick r:id="rId3"/>
              </a:rPr>
              <a:t>http://www.cs.virginia.edu/~vicente/vislang</a:t>
            </a:r>
            <a:endParaRPr lang="en-US" sz="2400" u="sng" dirty="0">
              <a:solidFill>
                <a:srgbClr val="0000FF"/>
              </a:solidFill>
              <a:uFill>
                <a:solidFill>
                  <a:srgbClr val="0000FF"/>
                </a:solidFill>
              </a:uFill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Location</a:t>
            </a:r>
            <a:r>
              <a:rPr sz="2400" dirty="0">
                <a:latin typeface="+mn-lt"/>
                <a:ea typeface="+mn-ea"/>
                <a:cs typeface="+mn-cs"/>
                <a:sym typeface="Helvetica"/>
              </a:rPr>
              <a:t>: </a:t>
            </a:r>
            <a:r>
              <a:rPr lang="en-US" sz="2400" b="1" dirty="0" smtClean="0">
                <a:latin typeface="+mn-lt"/>
                <a:ea typeface="+mn-ea"/>
                <a:cs typeface="+mn-cs"/>
                <a:sym typeface="Helvetica"/>
              </a:rPr>
              <a:t>Thornton Hall E316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  <a:p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Times: </a:t>
            </a:r>
            <a:r>
              <a:rPr lang="en-US" sz="2400" b="1" dirty="0" smtClean="0">
                <a:latin typeface="+mn-lt"/>
                <a:ea typeface="+mn-ea"/>
                <a:cs typeface="+mn-cs"/>
                <a:sym typeface="Helvetica"/>
              </a:rPr>
              <a:t>Tuesday - </a:t>
            </a:r>
            <a:r>
              <a:rPr lang="en-US" sz="2400" b="1" dirty="0">
                <a:latin typeface="+mn-lt"/>
                <a:ea typeface="+mn-ea"/>
                <a:cs typeface="+mn-cs"/>
                <a:sym typeface="Helvetica"/>
              </a:rPr>
              <a:t>Thursday</a:t>
            </a:r>
            <a:r>
              <a:rPr sz="2400" b="1" dirty="0">
                <a:latin typeface="+mn-lt"/>
                <a:ea typeface="+mn-ea"/>
                <a:cs typeface="+mn-cs"/>
                <a:sym typeface="Helvetica"/>
              </a:rPr>
              <a:t> </a:t>
            </a:r>
            <a:r>
              <a:rPr lang="mr-IN" sz="2400" b="1" dirty="0">
                <a:latin typeface="+mn-lt"/>
                <a:ea typeface="+mn-ea"/>
                <a:cs typeface="+mn-cs"/>
              </a:rPr>
              <a:t>12:30PM - 1:45PM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Faculty </a:t>
            </a: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Office </a:t>
            </a: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hour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s</a:t>
            </a:r>
            <a:r>
              <a:rPr sz="2400" dirty="0" smtClean="0">
                <a:latin typeface="+mn-lt"/>
                <a:ea typeface="+mn-ea"/>
                <a:cs typeface="+mn-cs"/>
                <a:sym typeface="Helvetica"/>
              </a:rPr>
              <a:t>: 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Tuesdays 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3 - 4pm (Rice 310)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Discuss in </a:t>
            </a:r>
            <a:r>
              <a:rPr lang="en-US" sz="2400" dirty="0" err="1" smtClean="0">
                <a:latin typeface="+mn-lt"/>
                <a:ea typeface="+mn-ea"/>
                <a:cs typeface="+mn-cs"/>
                <a:sym typeface="Helvetica"/>
              </a:rPr>
              <a:t>Piazza:</a:t>
            </a:r>
            <a:r>
              <a:rPr lang="en-US" sz="2400" dirty="0" err="1" smtClean="0"/>
              <a:t>piazza.com</a:t>
            </a:r>
            <a:r>
              <a:rPr lang="en-US" sz="2400" dirty="0" smtClean="0"/>
              <a:t>/</a:t>
            </a:r>
            <a:r>
              <a:rPr lang="en-US" sz="2400" dirty="0" err="1" smtClean="0"/>
              <a:t>virginia</a:t>
            </a:r>
            <a:r>
              <a:rPr lang="en-US" sz="2400" dirty="0" smtClean="0"/>
              <a:t>/spring2017/cs6501004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25400" y="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sz="3200" dirty="0">
                <a:solidFill>
                  <a:srgbClr val="215380"/>
                </a:solidFill>
              </a:rPr>
              <a:t>About the Course</a:t>
            </a:r>
          </a:p>
        </p:txBody>
      </p:sp>
      <p:sp>
        <p:nvSpPr>
          <p:cNvPr id="4" name="Rectangle 3"/>
          <p:cNvSpPr/>
          <p:nvPr/>
        </p:nvSpPr>
        <p:spPr>
          <a:xfrm>
            <a:off x="2373202" y="598557"/>
            <a:ext cx="4539189" cy="52322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2800" dirty="0">
                <a:solidFill>
                  <a:srgbClr val="215380"/>
                </a:solidFill>
              </a:rPr>
              <a:t>CS6501: </a:t>
            </a:r>
            <a:r>
              <a:rPr lang="en-US" sz="2800" dirty="0" smtClean="0">
                <a:solidFill>
                  <a:srgbClr val="215380"/>
                </a:solidFill>
              </a:rPr>
              <a:t>Vision </a:t>
            </a:r>
            <a:r>
              <a:rPr lang="en-US" sz="2800" smtClean="0">
                <a:solidFill>
                  <a:srgbClr val="215380"/>
                </a:solidFill>
              </a:rPr>
              <a:t>and Language</a:t>
            </a:r>
            <a:endParaRPr lang="en-US" sz="2800">
              <a:solidFill>
                <a:srgbClr val="215380"/>
              </a:solidFill>
            </a:endParaRPr>
          </a:p>
        </p:txBody>
      </p:sp>
    </p:spTree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25400" y="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Teaching Assistants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42635" y="2814431"/>
            <a:ext cx="1018208" cy="152731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/>
          <a:srcRect l="17152" r="12559"/>
          <a:stretch/>
        </p:blipFill>
        <p:spPr>
          <a:xfrm>
            <a:off x="1542635" y="862224"/>
            <a:ext cx="1018208" cy="1448624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809461" y="926983"/>
            <a:ext cx="3582069" cy="1200327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Tianlu</a:t>
            </a: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Wang 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PhD Student</a:t>
            </a:r>
            <a:br>
              <a:rPr lang="en-US" dirty="0" smtClean="0">
                <a:solidFill>
                  <a:srgbClr val="000000"/>
                </a:solidFill>
              </a:rPr>
            </a:br>
            <a:r>
              <a:rPr lang="en-US" dirty="0" smtClean="0">
                <a:solidFill>
                  <a:srgbClr val="000000"/>
                </a:solidFill>
              </a:rPr>
              <a:t>Office Hours: Wednesdays 4 to 5pm. </a:t>
            </a:r>
          </a:p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Location: </a:t>
            </a:r>
            <a:r>
              <a:rPr lang="en-US" dirty="0" smtClean="0">
                <a:solidFill>
                  <a:srgbClr val="000000"/>
                </a:solidFill>
              </a:rPr>
              <a:t>Rice 430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2809461" y="2977922"/>
            <a:ext cx="4572000" cy="1200329"/>
          </a:xfrm>
          <a:prstGeom prst="rect">
            <a:avLst/>
          </a:prstGeom>
        </p:spPr>
        <p:txBody>
          <a:bodyPr>
            <a:spAutoFit/>
          </a:bodyPr>
          <a:lstStyle/>
          <a:p>
            <a:pPr algn="l" rtl="0" latinLnBrk="1" hangingPunct="0"/>
            <a:r>
              <a:rPr lang="en-US" dirty="0" err="1" smtClean="0">
                <a:solidFill>
                  <a:srgbClr val="000000"/>
                </a:solidFill>
              </a:rPr>
              <a:t>Xuwang</a:t>
            </a:r>
            <a:r>
              <a:rPr lang="en-US" dirty="0" smtClean="0">
                <a:solidFill>
                  <a:srgbClr val="000000"/>
                </a:solidFill>
              </a:rPr>
              <a:t> Yin </a:t>
            </a:r>
            <a:br>
              <a:rPr lang="en-US" dirty="0" smtClean="0">
                <a:solidFill>
                  <a:srgbClr val="000000"/>
                </a:solidFill>
              </a:rPr>
            </a:br>
            <a:r>
              <a:rPr lang="en-US" dirty="0" smtClean="0">
                <a:solidFill>
                  <a:srgbClr val="000000"/>
                </a:solidFill>
              </a:rPr>
              <a:t>PhD </a:t>
            </a:r>
            <a:r>
              <a:rPr lang="en-US" dirty="0">
                <a:solidFill>
                  <a:srgbClr val="000000"/>
                </a:solidFill>
              </a:rPr>
              <a:t>Student</a:t>
            </a:r>
            <a:br>
              <a:rPr lang="en-US" dirty="0">
                <a:solidFill>
                  <a:srgbClr val="000000"/>
                </a:solidFill>
              </a:rPr>
            </a:br>
            <a:r>
              <a:rPr lang="en-US" dirty="0">
                <a:solidFill>
                  <a:srgbClr val="000000"/>
                </a:solidFill>
              </a:rPr>
              <a:t>Office Hours: </a:t>
            </a:r>
            <a:r>
              <a:rPr lang="en-US" dirty="0" smtClean="0">
                <a:solidFill>
                  <a:srgbClr val="000000"/>
                </a:solidFill>
              </a:rPr>
              <a:t>Mondays 4 </a:t>
            </a:r>
            <a:r>
              <a:rPr lang="en-US" dirty="0">
                <a:solidFill>
                  <a:srgbClr val="000000"/>
                </a:solidFill>
              </a:rPr>
              <a:t>to 5pm. </a:t>
            </a:r>
            <a:r>
              <a:rPr lang="en-US" dirty="0" smtClean="0">
                <a:solidFill>
                  <a:srgbClr val="000000"/>
                </a:solidFill>
              </a:rPr>
              <a:t/>
            </a:r>
            <a:br>
              <a:rPr lang="en-US" dirty="0" smtClean="0">
                <a:solidFill>
                  <a:srgbClr val="000000"/>
                </a:solidFill>
              </a:rPr>
            </a:br>
            <a:r>
              <a:rPr lang="en-US" dirty="0" smtClean="0">
                <a:solidFill>
                  <a:srgbClr val="000000"/>
                </a:solidFill>
              </a:rPr>
              <a:t>Location: </a:t>
            </a:r>
            <a:r>
              <a:rPr lang="en-US" dirty="0">
                <a:solidFill>
                  <a:srgbClr val="000000"/>
                </a:solidFill>
              </a:rPr>
              <a:t>Rice </a:t>
            </a:r>
            <a:r>
              <a:rPr lang="en-US" dirty="0" smtClean="0">
                <a:solidFill>
                  <a:srgbClr val="000000"/>
                </a:solidFill>
              </a:rPr>
              <a:t>430</a:t>
            </a:r>
            <a:endParaRPr lang="en-US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0981825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Grading Criteria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3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Project (50pts)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Labs (30pts)  [5pts + 5pts + 10pts + 10pts].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Student Paper Review / Participation (10pts)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Paper summaries (10pts)</a:t>
            </a:r>
            <a:endParaRPr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897467" y="3344332"/>
            <a:ext cx="6587699" cy="830995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24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An optional</a:t>
            </a: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lab to replace the lowest grade </a:t>
            </a:r>
            <a:r>
              <a:rPr lang="en-US" sz="2400" dirty="0" smtClean="0">
                <a:solidFill>
                  <a:srgbClr val="000000"/>
                </a:solidFill>
              </a:rPr>
              <a:t>in a Lab</a:t>
            </a: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.</a:t>
            </a:r>
          </a:p>
          <a:p>
            <a:pPr marL="0" marR="0" indent="0" algn="ctr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2400" b="1" dirty="0" smtClean="0">
                <a:solidFill>
                  <a:srgbClr val="000000"/>
                </a:solidFill>
              </a:rPr>
              <a:t>No late submissions</a:t>
            </a:r>
            <a:endParaRPr lang="en-US" sz="2400" b="1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5162445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Grading Criteria: Project (50pts)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3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 fontScale="62500" lnSpcReduction="20000"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Project Proposal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       - Two-page PDF document.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       - Submit this document on </a:t>
            </a:r>
            <a:r>
              <a:rPr lang="en-US" sz="2400" dirty="0" err="1" smtClean="0">
                <a:latin typeface="+mn-lt"/>
                <a:ea typeface="+mn-ea"/>
                <a:cs typeface="+mn-cs"/>
                <a:sym typeface="Helvetica"/>
              </a:rPr>
              <a:t>UVACollab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 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          by February 21st. The earlier you define your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          project, the earlier you can start working on it.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Teamwork encouraged:  Groups of size = 3 are highly encouraged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.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[Groups should be between 1 and 3] (Maybe 4)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/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Considerations for your project: 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/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Technical Depth: 15pts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Creativeness: 15pts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Meets Goals in Project Proposal: 10pts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Project Report (min 4 to max 5 pages): 10pts 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r>
              <a:rPr lang="en-US" sz="1700" dirty="0" smtClean="0">
                <a:latin typeface="+mn-lt"/>
                <a:ea typeface="+mn-ea"/>
                <a:cs typeface="+mn-cs"/>
                <a:sym typeface="Helvetica"/>
              </a:rPr>
              <a:t>(see format template for the report in course website)</a:t>
            </a:r>
            <a:endParaRPr sz="1700" dirty="0">
              <a:latin typeface="+mn-lt"/>
              <a:ea typeface="+mn-ea"/>
              <a:cs typeface="+mn-cs"/>
              <a:sym typeface="Helvetica"/>
            </a:endParaRPr>
          </a:p>
        </p:txBody>
      </p:sp>
    </p:spTree>
    <p:extLst>
      <p:ext uri="{BB962C8B-B14F-4D97-AF65-F5344CB8AC3E}">
        <p14:creationId xmlns:p14="http://schemas.microsoft.com/office/powerpoint/2010/main" val="167834534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Grading Criteria: Student Paper Review (10pts</a:t>
            </a:r>
            <a:r>
              <a:rPr lang="en-US" sz="3200" dirty="0" smtClean="0">
                <a:solidFill>
                  <a:srgbClr val="215380"/>
                </a:solidFill>
              </a:rPr>
              <a:t>)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(Groups of 2 students).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3" name="Shape 26"/>
          <p:cNvSpPr/>
          <p:nvPr/>
        </p:nvSpPr>
        <p:spPr>
          <a:xfrm>
            <a:off x="558799" y="133186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 lnSpcReduction="10000"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Need to present a recent research paper in the class.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Presentations will be in groups of three.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Pick a paper from the syllabus.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Some slots are open to suggestions, you pick the paper (contact the instructor) 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Need to prepare slides, send them by email to instructor at least the day before the session.</a:t>
            </a: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Presentations should be carefully planned to only use 20 minutes.</a:t>
            </a:r>
          </a:p>
        </p:txBody>
      </p:sp>
    </p:spTree>
    <p:extLst>
      <p:ext uri="{BB962C8B-B14F-4D97-AF65-F5344CB8AC3E}">
        <p14:creationId xmlns:p14="http://schemas.microsoft.com/office/powerpoint/2010/main" val="1649440423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Shape 26"/>
          <p:cNvSpPr/>
          <p:nvPr/>
        </p:nvSpPr>
        <p:spPr>
          <a:xfrm>
            <a:off x="558799" y="1153633"/>
            <a:ext cx="7975600" cy="322686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>
            <a:normAutofit lnSpcReduction="10000"/>
          </a:bodyPr>
          <a:lstStyle/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Computer Vision / Overview</a:t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How to implement basic image processing routines: brightness, saturation, blurring.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/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The convolution operator, image gradients, corner detection. 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/>
            </a:r>
            <a:b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</a:b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>
              <a:spcBef>
                <a:spcPts val="400"/>
              </a:spcBef>
              <a:buSzPct val="100000"/>
              <a:buFont typeface="Arial"/>
              <a:buChar char="•"/>
            </a:pP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Image f</a:t>
            </a:r>
            <a:r>
              <a:rPr lang="en-US" sz="2400" dirty="0" smtClean="0">
                <a:latin typeface="+mn-lt"/>
                <a:ea typeface="+mn-ea"/>
                <a:cs typeface="+mn-cs"/>
                <a:sym typeface="Helvetica"/>
              </a:rPr>
              <a:t>eature descriptors.</a:t>
            </a:r>
            <a:endParaRPr lang="en-US" sz="2400" dirty="0" smtClean="0">
              <a:latin typeface="+mn-lt"/>
              <a:ea typeface="+mn-ea"/>
              <a:cs typeface="+mn-cs"/>
              <a:sym typeface="Helvetica"/>
            </a:endParaRPr>
          </a:p>
          <a:p>
            <a:pPr marL="137160" lvl="0" indent="-137160" algn="r">
              <a:spcBef>
                <a:spcPts val="400"/>
              </a:spcBef>
              <a:buSzPct val="100000"/>
              <a:buFont typeface="Arial"/>
              <a:buChar char="•"/>
            </a:pPr>
            <a:endParaRPr sz="2400" dirty="0">
              <a:latin typeface="+mn-lt"/>
              <a:ea typeface="+mn-ea"/>
              <a:cs typeface="+mn-cs"/>
              <a:sym typeface="Helvetica"/>
            </a:endParaRPr>
          </a:p>
        </p:txBody>
      </p:sp>
      <p:sp>
        <p:nvSpPr>
          <p:cNvPr id="28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Objectives for Today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9483595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5059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00550" y="1144191"/>
            <a:ext cx="3233738" cy="3257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5060" name="Text Box 5"/>
          <p:cNvSpPr txBox="1">
            <a:spLocks noChangeArrowheads="1"/>
          </p:cNvSpPr>
          <p:nvPr/>
        </p:nvSpPr>
        <p:spPr bwMode="auto">
          <a:xfrm>
            <a:off x="1984772" y="4457700"/>
            <a:ext cx="1518364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9pPr>
          </a:lstStyle>
          <a:p>
            <a:pPr algn="l" eaLnBrk="1" hangingPunct="1">
              <a:spcBef>
                <a:spcPct val="0"/>
              </a:spcBef>
            </a:pPr>
            <a:r>
              <a:rPr lang="en-US" sz="1800" b="0">
                <a:solidFill>
                  <a:schemeClr val="bg1"/>
                </a:solidFill>
              </a:rPr>
              <a:t>What we see</a:t>
            </a:r>
          </a:p>
        </p:txBody>
      </p:sp>
      <p:sp>
        <p:nvSpPr>
          <p:cNvPr id="45061" name="Text Box 6"/>
          <p:cNvSpPr txBox="1">
            <a:spLocks noChangeArrowheads="1"/>
          </p:cNvSpPr>
          <p:nvPr/>
        </p:nvSpPr>
        <p:spPr bwMode="auto">
          <a:xfrm>
            <a:off x="4818460" y="4457700"/>
            <a:ext cx="2492990" cy="3693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9pPr>
          </a:lstStyle>
          <a:p>
            <a:pPr algn="l" eaLnBrk="1" hangingPunct="1">
              <a:spcBef>
                <a:spcPct val="0"/>
              </a:spcBef>
            </a:pPr>
            <a:r>
              <a:rPr lang="en-US" sz="1800" b="0">
                <a:solidFill>
                  <a:schemeClr val="bg1"/>
                </a:solidFill>
              </a:rPr>
              <a:t>What a computer sees</a:t>
            </a:r>
          </a:p>
        </p:txBody>
      </p:sp>
      <p:pic>
        <p:nvPicPr>
          <p:cNvPr id="45062" name="Picture 7" descr="U12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5900" y="1154907"/>
            <a:ext cx="2426494" cy="32515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5063" name="Text Box 8"/>
          <p:cNvSpPr txBox="1">
            <a:spLocks noChangeArrowheads="1"/>
          </p:cNvSpPr>
          <p:nvPr/>
        </p:nvSpPr>
        <p:spPr bwMode="auto">
          <a:xfrm>
            <a:off x="6629400" y="4857750"/>
            <a:ext cx="1377300" cy="2308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50000"/>
              </a:spcBef>
              <a:spcAft>
                <a:spcPct val="0"/>
              </a:spcAft>
              <a:defRPr sz="1200" b="1">
                <a:solidFill>
                  <a:srgbClr val="FFFF00"/>
                </a:solidFill>
                <a:latin typeface="Arial" charset="0"/>
                <a:ea typeface="ＭＳ Ｐゴシック" charset="0"/>
              </a:defRPr>
            </a:lvl9pPr>
          </a:lstStyle>
          <a:p>
            <a:pPr algn="l" eaLnBrk="1" hangingPunct="1">
              <a:spcBef>
                <a:spcPct val="0"/>
              </a:spcBef>
            </a:pPr>
            <a:r>
              <a:rPr lang="en-US" sz="900" b="0">
                <a:solidFill>
                  <a:schemeClr val="bg1"/>
                </a:solidFill>
              </a:rPr>
              <a:t>Source: S. Narasimhan</a:t>
            </a:r>
          </a:p>
        </p:txBody>
      </p:sp>
      <p:sp>
        <p:nvSpPr>
          <p:cNvPr id="10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Reminder of what is an image for a computer.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5757700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Images as Functions</a:t>
            </a:r>
            <a:endParaRPr sz="3200" dirty="0">
              <a:solidFill>
                <a:srgbClr val="215380"/>
              </a:solidFill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/>
              <p:cNvSpPr txBox="1"/>
              <p:nvPr/>
            </p:nvSpPr>
            <p:spPr>
              <a:xfrm>
                <a:off x="3396694" y="909352"/>
                <a:ext cx="1507400" cy="36933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24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z</m:t>
                      </m:r>
                      <m:r>
                        <a:rPr lang="en-US" sz="24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𝑓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𝑦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96694" y="909352"/>
                <a:ext cx="1507400" cy="369332"/>
              </a:xfrm>
              <a:prstGeom prst="rect">
                <a:avLst/>
              </a:prstGeom>
              <a:blipFill rotWithShape="0">
                <a:blip r:embed="rId2"/>
                <a:stretch>
                  <a:fillRect l="-2024" r="-7287" b="-34426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image_func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6" t="1643" r="48592" b="50659"/>
          <a:stretch/>
        </p:blipFill>
        <p:spPr bwMode="auto">
          <a:xfrm>
            <a:off x="1080361" y="1589880"/>
            <a:ext cx="2592544" cy="22769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6" descr="image_func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460" t="50000"/>
          <a:stretch/>
        </p:blipFill>
        <p:spPr bwMode="auto">
          <a:xfrm>
            <a:off x="4631840" y="1347162"/>
            <a:ext cx="2650279" cy="25481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45863375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Images as Functions</a:t>
            </a:r>
            <a:endParaRPr sz="3200" dirty="0">
              <a:solidFill>
                <a:srgbClr val="215380"/>
              </a:solidFill>
            </a:endParaRPr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TextBox 2"/>
              <p:cNvSpPr txBox="1"/>
              <p:nvPr/>
            </p:nvSpPr>
            <p:spPr>
              <a:xfrm>
                <a:off x="3396694" y="909352"/>
                <a:ext cx="1507400" cy="369332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m:rPr>
                          <m:sty m:val="p"/>
                        </m:rPr>
                        <a:rPr lang="en-US" sz="240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z</m:t>
                      </m:r>
                      <m:r>
                        <a:rPr lang="en-US" sz="2400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𝑓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(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, 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𝑦</m:t>
                      </m:r>
                      <m:r>
                        <a:rPr kumimoji="0" lang="en-US" sz="2400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)</m:t>
                      </m:r>
                    </m:oMath>
                  </m:oMathPara>
                </a14:m>
                <a:endParaRPr kumimoji="0" lang="en-US" sz="2400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>
          <p:sp>
            <p:nvSpPr>
              <p:cNvPr id="3" name="TextBox 2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96694" y="909352"/>
                <a:ext cx="1507400" cy="369332"/>
              </a:xfrm>
              <a:prstGeom prst="rect">
                <a:avLst/>
              </a:prstGeom>
              <a:blipFill rotWithShape="0">
                <a:blip r:embed="rId2"/>
                <a:stretch>
                  <a:fillRect l="-2024" r="-7287" b="-34426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pic>
        <p:nvPicPr>
          <p:cNvPr id="4" name="Picture 3" descr="image_func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16" t="1643" r="48592" b="50659"/>
          <a:stretch/>
        </p:blipFill>
        <p:spPr bwMode="auto">
          <a:xfrm>
            <a:off x="1080361" y="1589880"/>
            <a:ext cx="2592544" cy="227694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4" descr="image_func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1460" t="50000"/>
          <a:stretch/>
        </p:blipFill>
        <p:spPr bwMode="auto">
          <a:xfrm>
            <a:off x="4631840" y="1347162"/>
            <a:ext cx="2650279" cy="254816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TextBox 5"/>
          <p:cNvSpPr txBox="1"/>
          <p:nvPr/>
        </p:nvSpPr>
        <p:spPr>
          <a:xfrm>
            <a:off x="1278610" y="4019317"/>
            <a:ext cx="6223818" cy="646329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285750" marR="0" indent="-28575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</a:pPr>
            <a:r>
              <a:rPr lang="en-US" dirty="0" smtClean="0">
                <a:solidFill>
                  <a:srgbClr val="000000"/>
                </a:solidFill>
              </a:rPr>
              <a:t>The domain of x and y is </a:t>
            </a:r>
            <a:r>
              <a:rPr lang="en-US" dirty="0">
                <a:solidFill>
                  <a:srgbClr val="000000"/>
                </a:solidFill>
              </a:rPr>
              <a:t>[</a:t>
            </a:r>
            <a:r>
              <a:rPr lang="en-US" dirty="0" smtClean="0">
                <a:solidFill>
                  <a:srgbClr val="000000"/>
                </a:solidFill>
              </a:rPr>
              <a:t>0, </a:t>
            </a:r>
            <a:r>
              <a:rPr lang="en-US" dirty="0" err="1" smtClean="0">
                <a:solidFill>
                  <a:srgbClr val="000000"/>
                </a:solidFill>
              </a:rPr>
              <a:t>img</a:t>
            </a:r>
            <a:r>
              <a:rPr lang="en-US" dirty="0" smtClean="0">
                <a:solidFill>
                  <a:srgbClr val="000000"/>
                </a:solidFill>
              </a:rPr>
              <a:t>-width) and [0 and </a:t>
            </a:r>
            <a:r>
              <a:rPr lang="en-US" dirty="0" err="1" smtClean="0">
                <a:solidFill>
                  <a:srgbClr val="000000"/>
                </a:solidFill>
              </a:rPr>
              <a:t>img</a:t>
            </a:r>
            <a:r>
              <a:rPr lang="en-US" dirty="0" smtClean="0">
                <a:solidFill>
                  <a:srgbClr val="000000"/>
                </a:solidFill>
              </a:rPr>
              <a:t>-height)</a:t>
            </a:r>
          </a:p>
          <a:p>
            <a:pPr marL="285750" marR="0" indent="-28575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charset="0"/>
              <a:buChar char="•"/>
              <a:tabLst/>
            </a:pPr>
            <a:r>
              <a:rPr lang="en-US" dirty="0" smtClean="0">
                <a:solidFill>
                  <a:srgbClr val="000000"/>
                </a:solidFill>
              </a:rPr>
              <a:t>x, and y are discretized into integer values.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1052482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00550" y="1144191"/>
            <a:ext cx="3233738" cy="3257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7" descr="U12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85900" y="1154907"/>
            <a:ext cx="2426494" cy="32515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 xmlns="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xmlns="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Images as Matrices</a:t>
            </a:r>
            <a:endParaRPr sz="3200" dirty="0">
              <a:solidFill>
                <a:srgbClr val="21538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4338683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Color Images as Tensors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18806" r="18957"/>
          <a:stretch/>
        </p:blipFill>
        <p:spPr>
          <a:xfrm>
            <a:off x="986119" y="1144192"/>
            <a:ext cx="2009143" cy="2238197"/>
          </a:xfrm>
          <a:prstGeom prst="rect">
            <a:avLst/>
          </a:prstGeom>
        </p:spPr>
      </p:pic>
      <p:grpSp>
        <p:nvGrpSpPr>
          <p:cNvPr id="8" name="Group 7"/>
          <p:cNvGrpSpPr/>
          <p:nvPr/>
        </p:nvGrpSpPr>
        <p:grpSpPr>
          <a:xfrm>
            <a:off x="4366582" y="1144192"/>
            <a:ext cx="2444342" cy="2459620"/>
            <a:chOff x="4366582" y="1144191"/>
            <a:chExt cx="3348388" cy="3369317"/>
          </a:xfrm>
        </p:grpSpPr>
        <p:pic>
          <p:nvPicPr>
            <p:cNvPr id="2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FF000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66582" y="1144191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6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00B05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18982" y="1296591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0070C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71382" y="1447508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/>
              <p:cNvSpPr txBox="1"/>
              <p:nvPr/>
            </p:nvSpPr>
            <p:spPr>
              <a:xfrm>
                <a:off x="2548681" y="3722464"/>
                <a:ext cx="2622962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𝑐h𝑎𝑛𝑛𝑒𝑙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h𝑒𝑖𝑔h𝑡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𝑤𝑖𝑑𝑡h</m:t>
                      </m:r>
                    </m:oMath>
                  </m:oMathPara>
                </a14:m>
                <a:endParaRPr kumimoji="0" lang="en-US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48681" y="3722464"/>
                <a:ext cx="2622962" cy="276999"/>
              </a:xfrm>
              <a:prstGeom prst="rect">
                <a:avLst/>
              </a:prstGeom>
              <a:blipFill rotWithShape="0">
                <a:blip r:embed="rId4"/>
                <a:stretch>
                  <a:fillRect l="-1860" t="-148889" r="-2093" b="-18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93299581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Color Images as Tensors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2"/>
          <a:srcRect l="18806" r="18957"/>
          <a:stretch/>
        </p:blipFill>
        <p:spPr>
          <a:xfrm>
            <a:off x="986119" y="1144192"/>
            <a:ext cx="2009143" cy="2238197"/>
          </a:xfrm>
          <a:prstGeom prst="rect">
            <a:avLst/>
          </a:prstGeom>
        </p:spPr>
      </p:pic>
      <p:grpSp>
        <p:nvGrpSpPr>
          <p:cNvPr id="8" name="Group 7"/>
          <p:cNvGrpSpPr/>
          <p:nvPr/>
        </p:nvGrpSpPr>
        <p:grpSpPr>
          <a:xfrm>
            <a:off x="4366582" y="1144192"/>
            <a:ext cx="2444342" cy="2459620"/>
            <a:chOff x="4366582" y="1144191"/>
            <a:chExt cx="3348388" cy="3369317"/>
          </a:xfrm>
        </p:grpSpPr>
        <p:pic>
          <p:nvPicPr>
            <p:cNvPr id="2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FF000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366582" y="1144191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6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00B05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518982" y="1296591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  <p:pic>
          <p:nvPicPr>
            <p:cNvPr id="7" name="Picture 4"/>
            <p:cNvPicPr>
              <a:picLocks noChangeAspect="1" noChangeArrowheads="1"/>
            </p:cNvPicPr>
            <p:nvPr/>
          </p:nvPicPr>
          <p:blipFill>
            <a:blip r:embed="rId3">
              <a:duotone>
                <a:prstClr val="black"/>
                <a:srgbClr val="0070C0">
                  <a:tint val="45000"/>
                  <a:satMod val="400000"/>
                </a:srgbClr>
              </a:duotone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4671382" y="1447508"/>
              <a:ext cx="3043588" cy="30660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 xmlns="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xmlns="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mc:AlternateContent xmlns:mc="http://schemas.openxmlformats.org/markup-compatibility/2006">
        <mc:Choice xmlns:a14="http://schemas.microsoft.com/office/drawing/2010/main" Requires="a14">
          <p:sp>
            <p:nvSpPr>
              <p:cNvPr id="9" name="TextBox 8"/>
              <p:cNvSpPr txBox="1"/>
              <p:nvPr/>
            </p:nvSpPr>
            <p:spPr>
              <a:xfrm>
                <a:off x="2548681" y="3722464"/>
                <a:ext cx="2622962" cy="276999"/>
              </a:xfrm>
              <a:prstGeom prst="rect">
                <a:avLst/>
              </a:prstGeom>
              <a:noFill/>
              <a:ln w="12700" cap="flat">
                <a:noFill/>
                <a:miter lim="400000"/>
              </a:ln>
              <a:effectLst/>
            </p:spPr>
            <p:style>
              <a:lnRef idx="0">
                <a:scrgbClr r="0" g="0" b="0"/>
              </a:lnRef>
              <a:fillRef idx="0">
                <a:scrgbClr r="0" g="0" b="0"/>
              </a:fillRef>
              <a:effectRef idx="0">
                <a:scrgbClr r="0" g="0" b="0"/>
              </a:effectRef>
              <a:fontRef idx="none"/>
            </p:style>
            <p:txBody>
              <a:bodyPr rot="0" spcFirstLastPara="1" vertOverflow="overflow" horzOverflow="overflow" vert="horz" wrap="none" lIns="0" tIns="0" rIns="0" bIns="0" numCol="1" spcCol="38100" rtlCol="0" anchor="t">
                <a:spAutoFit/>
              </a:bodyPr>
              <a:lstStyle/>
              <a:p>
                <a:pPr marL="0" marR="0" indent="0" algn="l" defTabSz="457200" rtl="0" fontAlgn="auto" latinLnBrk="1" hangingPunct="0">
                  <a:lnSpc>
                    <a:spcPct val="100000"/>
                  </a:lnSpc>
                  <a:spcBef>
                    <a:spcPts val="0"/>
                  </a:spcBef>
                  <a:spcAft>
                    <a:spcPts val="0"/>
                  </a:spcAft>
                  <a:buClrTx/>
                  <a:buSzTx/>
                  <a:buFontTx/>
                  <a:buNone/>
                  <a:tabLst/>
                </a:pPr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𝑐h𝑎𝑛𝑛𝑒𝑙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h𝑒𝑖𝑔h𝑡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𝑥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 </m:t>
                      </m:r>
                      <m:r>
                        <a:rPr kumimoji="0" lang="en-US" b="0" i="1" u="none" strike="noStrike" cap="none" spc="0" normalizeH="0" baseline="0" smtClean="0">
                          <a:ln>
                            <a:noFill/>
                          </a:ln>
                          <a:solidFill>
                            <a:srgbClr val="000000"/>
                          </a:solidFill>
                          <a:effectLst/>
                          <a:uFillTx/>
                          <a:latin typeface="Cambria Math" charset="0"/>
                          <a:sym typeface="Calibri"/>
                        </a:rPr>
                        <m:t>𝑤𝑖𝑑𝑡h</m:t>
                      </m:r>
                    </m:oMath>
                  </m:oMathPara>
                </a14:m>
                <a:endParaRPr kumimoji="0" lang="en-US" b="0" i="0" u="none" strike="noStrike" cap="none" spc="0" normalizeH="0" baseline="0" dirty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sym typeface="Calibri"/>
                </a:endParaRPr>
              </a:p>
            </p:txBody>
          </p:sp>
        </mc:Choice>
        <mc:Fallback>
          <p:sp>
            <p:nvSpPr>
              <p:cNvPr id="9" name="TextBox 8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548681" y="3722464"/>
                <a:ext cx="2622962" cy="276999"/>
              </a:xfrm>
              <a:prstGeom prst="rect">
                <a:avLst/>
              </a:prstGeom>
              <a:blipFill rotWithShape="0">
                <a:blip r:embed="rId4"/>
                <a:stretch>
                  <a:fillRect l="-1860" t="-148889" r="-2093" b="-180000"/>
                </a:stretch>
              </a:blipFill>
              <a:ln w="12700" cap="flat">
                <a:noFill/>
                <a:miter lim="400000"/>
              </a:ln>
              <a:effectLst/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3" name="TextBox 2"/>
          <p:cNvSpPr txBox="1"/>
          <p:nvPr/>
        </p:nvSpPr>
        <p:spPr>
          <a:xfrm>
            <a:off x="1844415" y="4043620"/>
            <a:ext cx="4564709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Channels </a:t>
            </a:r>
            <a:r>
              <a:rPr kumimoji="0" lang="en-US" sz="1800" b="0" i="0" u="none" strike="noStrike" cap="none" spc="0" normalizeH="0" baseline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are usually RGB: Red, Green,</a:t>
            </a:r>
            <a:r>
              <a:rPr kumimoji="0" lang="en-US" sz="1800" b="0" i="0" u="none" strike="noStrike" cap="none" spc="0" normalizeH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and Blue</a:t>
            </a: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1568144" y="4439271"/>
            <a:ext cx="5242780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Other color spaces:</a:t>
            </a:r>
            <a:r>
              <a:rPr kumimoji="0" lang="en-US" sz="18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HSV, HSL, LUV, XYZ, Lab, CMYK, </a:t>
            </a:r>
            <a:r>
              <a:rPr kumimoji="0" lang="en-US" sz="1800" b="0" i="0" u="none" strike="noStrike" cap="none" spc="0" normalizeH="0" dirty="0" err="1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etc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79501870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Review the following notebook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636493" y="2329267"/>
            <a:ext cx="8417859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2"/>
              </a:rPr>
              <a:t>http://</a:t>
            </a:r>
            <a:r>
              <a:rPr lang="en-US" dirty="0" err="1">
                <a:hlinkClick r:id="rId2"/>
              </a:rPr>
              <a:t>www.cs.virginia.edu</a:t>
            </a:r>
            <a:r>
              <a:rPr lang="en-US" dirty="0">
                <a:hlinkClick r:id="rId2"/>
              </a:rPr>
              <a:t>/~</a:t>
            </a:r>
            <a:r>
              <a:rPr lang="en-US" dirty="0" err="1">
                <a:hlinkClick r:id="rId2"/>
              </a:rPr>
              <a:t>vicente</a:t>
            </a:r>
            <a:r>
              <a:rPr lang="en-US" dirty="0">
                <a:hlinkClick r:id="rId2"/>
              </a:rPr>
              <a:t>/recognition/notebooks/</a:t>
            </a:r>
            <a:r>
              <a:rPr lang="en-US" dirty="0" err="1">
                <a:hlinkClick r:id="rId2"/>
              </a:rPr>
              <a:t>image_processing.html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086525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53775" y="920197"/>
            <a:ext cx="6185647" cy="34786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25731638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51751" y="1225177"/>
            <a:ext cx="7189695" cy="2842176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</p:spTree>
    <p:extLst>
      <p:ext uri="{BB962C8B-B14F-4D97-AF65-F5344CB8AC3E}">
        <p14:creationId xmlns:p14="http://schemas.microsoft.com/office/powerpoint/2010/main" val="95213237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73740" y="1099409"/>
            <a:ext cx="7398871" cy="33063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4192386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e.g. Mean Filter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06449" y="197283"/>
            <a:ext cx="643591" cy="643591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/>
          <a:srcRect l="-1" r="-3670"/>
          <a:stretch/>
        </p:blipFill>
        <p:spPr>
          <a:xfrm>
            <a:off x="624542" y="1247215"/>
            <a:ext cx="8062258" cy="31350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600130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e.g. Mean Filter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506449" y="197283"/>
            <a:ext cx="643591" cy="643591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3"/>
          <a:srcRect r="64226"/>
          <a:stretch/>
        </p:blipFill>
        <p:spPr>
          <a:xfrm>
            <a:off x="624542" y="1247215"/>
            <a:ext cx="2782046" cy="313503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4"/>
          <a:srcRect r="57021" b="6909"/>
          <a:stretch/>
        </p:blipFill>
        <p:spPr>
          <a:xfrm>
            <a:off x="4704768" y="1347323"/>
            <a:ext cx="2726973" cy="2934820"/>
          </a:xfrm>
          <a:prstGeom prst="rect">
            <a:avLst/>
          </a:prstGeom>
        </p:spPr>
      </p:pic>
      <p:cxnSp>
        <p:nvCxnSpPr>
          <p:cNvPr id="7" name="Straight Arrow Connector 6"/>
          <p:cNvCxnSpPr/>
          <p:nvPr/>
        </p:nvCxnSpPr>
        <p:spPr>
          <a:xfrm flipV="1">
            <a:off x="4027486" y="2805208"/>
            <a:ext cx="519113" cy="9525"/>
          </a:xfrm>
          <a:prstGeom prst="straightConnector1">
            <a:avLst/>
          </a:prstGeom>
          <a:ln w="47625" cap="flat" cmpd="sng" algn="ctr">
            <a:solidFill>
              <a:srgbClr val="0000FF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455600892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e.g. Median Filter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64226"/>
          <a:stretch/>
        </p:blipFill>
        <p:spPr>
          <a:xfrm>
            <a:off x="624542" y="1247215"/>
            <a:ext cx="2782046" cy="3135037"/>
          </a:xfrm>
          <a:prstGeom prst="rect">
            <a:avLst/>
          </a:prstGeom>
        </p:spPr>
      </p:pic>
      <p:cxnSp>
        <p:nvCxnSpPr>
          <p:cNvPr id="7" name="Straight Arrow Connector 6"/>
          <p:cNvCxnSpPr/>
          <p:nvPr/>
        </p:nvCxnSpPr>
        <p:spPr>
          <a:xfrm flipV="1">
            <a:off x="4027486" y="2805208"/>
            <a:ext cx="519113" cy="9525"/>
          </a:xfrm>
          <a:prstGeom prst="straightConnector1">
            <a:avLst/>
          </a:prstGeom>
          <a:ln w="47625" cap="flat" cmpd="sng" algn="ctr">
            <a:solidFill>
              <a:srgbClr val="0000FF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49689" r="8859" b="8463"/>
          <a:stretch/>
        </p:blipFill>
        <p:spPr>
          <a:xfrm>
            <a:off x="4869328" y="1325660"/>
            <a:ext cx="2696884" cy="2959096"/>
          </a:xfrm>
          <a:prstGeom prst="rect">
            <a:avLst/>
          </a:prstGeom>
        </p:spPr>
      </p:pic>
      <p:sp>
        <p:nvSpPr>
          <p:cNvPr id="8" name="Rectangle 7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</p:spTree>
    <p:extLst>
      <p:ext uri="{BB962C8B-B14F-4D97-AF65-F5344CB8AC3E}">
        <p14:creationId xmlns:p14="http://schemas.microsoft.com/office/powerpoint/2010/main" val="10918275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308847" y="986637"/>
            <a:ext cx="5937623" cy="2653375"/>
          </a:xfrm>
          <a:prstGeom prst="rect">
            <a:avLst/>
          </a:prstGeom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689792089"/>
              </p:ext>
            </p:extLst>
          </p:nvPr>
        </p:nvGraphicFramePr>
        <p:xfrm>
          <a:off x="3881718" y="2134031"/>
          <a:ext cx="842682" cy="772119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80894"/>
                <a:gridCol w="280894"/>
                <a:gridCol w="280894"/>
              </a:tblGrid>
              <a:tr h="257373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</a:tr>
              <a:tr h="257373"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</a:tr>
              <a:tr h="257373"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/>
                    </a:p>
                  </a:txBody>
                  <a:tcPr marL="71628" marR="71628" marT="35814" marB="35814"/>
                </a:tc>
                <a:tc>
                  <a:txBody>
                    <a:bodyPr/>
                    <a:lstStyle/>
                    <a:p>
                      <a:endParaRPr lang="en-US" sz="1000" dirty="0"/>
                    </a:p>
                  </a:txBody>
                  <a:tcPr marL="71628" marR="71628" marT="35814" marB="35814"/>
                </a:tc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6" name="Rectangle 5"/>
              <p:cNvSpPr/>
              <p:nvPr/>
            </p:nvSpPr>
            <p:spPr>
              <a:xfrm>
                <a:off x="3810304" y="3005982"/>
                <a:ext cx="914096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𝑘</m:t>
                      </m:r>
                      <m:r>
                        <a:rPr lang="en-US" i="1">
                          <a:solidFill>
                            <a:srgbClr val="000000"/>
                          </a:solidFill>
                          <a:latin typeface="Cambria Math" charset="0"/>
                        </a:rPr>
                        <m:t>(</m:t>
                      </m:r>
                      <m:r>
                        <a:rPr lang="en-US" i="1">
                          <a:solidFill>
                            <a:srgbClr val="000000"/>
                          </a:solidFill>
                          <a:latin typeface="Cambria Math" charset="0"/>
                        </a:rPr>
                        <m:t>𝑥</m:t>
                      </m:r>
                      <m:r>
                        <a:rPr lang="en-US" i="1">
                          <a:solidFill>
                            <a:srgbClr val="000000"/>
                          </a:solidFill>
                          <a:latin typeface="Cambria Math" charset="0"/>
                        </a:rPr>
                        <m:t>, </m:t>
                      </m:r>
                      <m:r>
                        <a:rPr lang="en-US" i="1">
                          <a:solidFill>
                            <a:srgbClr val="000000"/>
                          </a:solidFill>
                          <a:latin typeface="Cambria Math" charset="0"/>
                        </a:rPr>
                        <m:t>𝑦</m:t>
                      </m:r>
                      <m:r>
                        <a:rPr lang="en-US" i="1">
                          <a:solidFill>
                            <a:srgbClr val="000000"/>
                          </a:solidFill>
                          <a:latin typeface="Cambria Math" charset="0"/>
                        </a:rPr>
                        <m:t>)</m:t>
                      </m:r>
                    </m:oMath>
                  </m:oMathPara>
                </a14:m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810304" y="3005982"/>
                <a:ext cx="914096" cy="369332"/>
              </a:xfrm>
              <a:prstGeom prst="rect">
                <a:avLst/>
              </a:prstGeom>
              <a:blipFill rotWithShape="0">
                <a:blip r:embed="rId3"/>
                <a:stretch>
                  <a:fillRect b="-13115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7" name="Rectangle 6"/>
              <p:cNvSpPr/>
              <p:nvPr/>
            </p:nvSpPr>
            <p:spPr>
              <a:xfrm>
                <a:off x="2422523" y="3785775"/>
                <a:ext cx="4200252" cy="764505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𝑔</m:t>
                      </m:r>
                      <m:d>
                        <m:dPr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dPr>
                        <m:e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𝑥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, </m:t>
                          </m:r>
                          <m:r>
                            <a:rPr lang="en-US" i="1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𝑦</m:t>
                          </m:r>
                        </m:e>
                      </m:d>
                      <m:r>
                        <a:rPr lang="en-US" b="0" i="1" smtClean="0">
                          <a:solidFill>
                            <a:srgbClr val="000000"/>
                          </a:solidFill>
                          <a:latin typeface="Cambria Math" charset="0"/>
                        </a:rPr>
                        <m:t>=</m:t>
                      </m:r>
                      <m:nary>
                        <m:naryPr>
                          <m:chr m:val="∑"/>
                          <m:supHide m:val="on"/>
                          <m:ctrlP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</m:ctrlPr>
                        </m:naryPr>
                        <m:sub>
                          <m:r>
                            <a:rPr lang="en-US" b="0" i="1" smtClean="0">
                              <a:solidFill>
                                <a:srgbClr val="000000"/>
                              </a:solidFill>
                              <a:latin typeface="Cambria Math" charset="0"/>
                            </a:rPr>
                            <m:t>𝑣</m:t>
                          </m:r>
                        </m:sub>
                        <m:sup/>
                        <m:e>
                          <m:nary>
                            <m:naryPr>
                              <m:chr m:val="∑"/>
                              <m:supHide m:val="on"/>
                              <m:ctrlP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</m:ctrlPr>
                            </m:naryPr>
                            <m:sub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</m:t>
                              </m:r>
                            </m:sub>
                            <m:sup/>
                            <m:e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𝑘</m:t>
                              </m:r>
                              <m:d>
                                <m:dPr>
                                  <m:ctrlP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</m:ctrlPr>
                                </m:dPr>
                                <m:e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𝑢</m:t>
                                  </m:r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,</m:t>
                                  </m:r>
                                  <m:r>
                                    <a:rPr lang="en-US" i="1">
                                      <a:solidFill>
                                        <a:srgbClr val="000000"/>
                                      </a:solidFill>
                                      <a:latin typeface="Cambria Math" charset="0"/>
                                    </a:rPr>
                                    <m:t>𝑣</m:t>
                                  </m:r>
                                </m:e>
                              </m:d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𝑓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(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𝑥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 −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𝑢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, </m:t>
                              </m:r>
                              <m:r>
                                <a:rPr lang="en-US" b="0" i="1" smtClean="0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𝑦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−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𝑣</m:t>
                              </m:r>
                              <m:r>
                                <a:rPr lang="en-US" i="1">
                                  <a:solidFill>
                                    <a:srgbClr val="000000"/>
                                  </a:solidFill>
                                  <a:latin typeface="Cambria Math" charset="0"/>
                                </a:rPr>
                                <m:t>)</m:t>
                              </m:r>
                              <m:r>
                                <m:rPr>
                                  <m:nor/>
                                </m:rPr>
                                <a:rPr lang="en-US" dirty="0">
                                  <a:solidFill>
                                    <a:srgbClr val="000000"/>
                                  </a:solidFill>
                                </a:rPr>
                                <m:t> </m:t>
                              </m:r>
                            </m:e>
                          </m:nary>
                        </m:e>
                      </m:nary>
                    </m:oMath>
                  </m:oMathPara>
                </a14:m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7" name="Rectangle 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422523" y="3785775"/>
                <a:ext cx="4200252" cy="764505"/>
              </a:xfrm>
              <a:prstGeom prst="rect">
                <a:avLst/>
              </a:prstGeom>
              <a:blipFill rotWithShape="0">
                <a:blip r:embed="rId4"/>
                <a:stretch>
                  <a:fillRect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43407225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493198"/>
            <a:ext cx="9144000" cy="3634383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1380564" y="4265644"/>
            <a:ext cx="666974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>
                <a:hlinkClick r:id="rId3"/>
              </a:rPr>
              <a:t>http://</a:t>
            </a:r>
            <a:r>
              <a:rPr lang="en-US" dirty="0" err="1">
                <a:hlinkClick r:id="rId3"/>
              </a:rPr>
              <a:t>www.cs.virginia.edu</a:t>
            </a:r>
            <a:r>
              <a:rPr lang="en-US" dirty="0">
                <a:hlinkClick r:id="rId3"/>
              </a:rPr>
              <a:t>/~</a:t>
            </a:r>
            <a:r>
              <a:rPr lang="en-US" dirty="0" err="1">
                <a:hlinkClick r:id="rId3"/>
              </a:rPr>
              <a:t>vicente</a:t>
            </a:r>
            <a:r>
              <a:rPr lang="en-US" dirty="0">
                <a:hlinkClick r:id="rId3"/>
              </a:rPr>
              <a:t>/recognition/</a:t>
            </a:r>
            <a:r>
              <a:rPr lang="en-US" dirty="0" err="1">
                <a:hlinkClick r:id="rId3"/>
              </a:rPr>
              <a:t>animation.gif</a:t>
            </a:r>
            <a:endParaRPr lang="en-US" dirty="0"/>
          </a:p>
        </p:txBody>
      </p:sp>
      <p:sp>
        <p:nvSpPr>
          <p:cNvPr id="4" name="TextBox 3"/>
          <p:cNvSpPr txBox="1"/>
          <p:nvPr/>
        </p:nvSpPr>
        <p:spPr>
          <a:xfrm>
            <a:off x="2895600" y="355135"/>
            <a:ext cx="1382749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kumimoji="0" lang="en-US" sz="1800" b="0" i="0" u="none" strike="noStrike" cap="none" spc="0" normalizeH="0" baseline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(filter, kernel)</a:t>
            </a:r>
            <a:endParaRPr kumimoji="0" lang="en-US" sz="1800" b="0" i="0" u="none" strike="noStrike" cap="none" spc="0" normalizeH="0" baseline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658549783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e.g. mean filter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374" y="1705451"/>
            <a:ext cx="4007225" cy="1790728"/>
          </a:xfrm>
          <a:prstGeom prst="rect">
            <a:avLst/>
          </a:prstGeom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60374161"/>
              </p:ext>
            </p:extLst>
          </p:nvPr>
        </p:nvGraphicFramePr>
        <p:xfrm>
          <a:off x="2224740" y="2517538"/>
          <a:ext cx="647430" cy="593217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15810"/>
                <a:gridCol w="215810"/>
                <a:gridCol w="215810"/>
              </a:tblGrid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6" name="Rectangle 5"/>
              <p:cNvSpPr/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sz="1400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sz="1400" dirty="0" smtClean="0">
                    <a:solidFill>
                      <a:srgbClr val="000000"/>
                    </a:solidFill>
                  </a:rPr>
                  <a:t> </a:t>
                </a:r>
                <a:endParaRPr lang="en-US" sz="1400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  <a:blipFill rotWithShape="0">
                <a:blip r:embed="rId3"/>
                <a:stretch>
                  <a:fillRect b="-98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Rectangle 7"/>
              <p:cNvSpPr/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dirty="0" smtClean="0">
                    <a:solidFill>
                      <a:srgbClr val="000000"/>
                    </a:solidFill>
                  </a:rPr>
                  <a:t> =  </a:t>
                </a:r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  <a:blipFill rotWithShape="0">
                <a:blip r:embed="rId4"/>
                <a:stretch>
                  <a:fillRect t="-8197" r="-3763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039755820"/>
              </p:ext>
            </p:extLst>
          </p:nvPr>
        </p:nvGraphicFramePr>
        <p:xfrm>
          <a:off x="6457015" y="1856457"/>
          <a:ext cx="1862232" cy="1706301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620744"/>
                <a:gridCol w="620744"/>
                <a:gridCol w="620744"/>
              </a:tblGrid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51340351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e.g. mean filter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374" y="1705451"/>
            <a:ext cx="4007225" cy="1790728"/>
          </a:xfrm>
          <a:prstGeom prst="rect">
            <a:avLst/>
          </a:prstGeom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60374161"/>
              </p:ext>
            </p:extLst>
          </p:nvPr>
        </p:nvGraphicFramePr>
        <p:xfrm>
          <a:off x="2224740" y="2517538"/>
          <a:ext cx="647430" cy="593217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15810"/>
                <a:gridCol w="215810"/>
                <a:gridCol w="215810"/>
              </a:tblGrid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6" name="Rectangle 5"/>
              <p:cNvSpPr/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sz="1400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sz="1400" dirty="0" smtClean="0">
                    <a:solidFill>
                      <a:srgbClr val="000000"/>
                    </a:solidFill>
                  </a:rPr>
                  <a:t> </a:t>
                </a:r>
                <a:endParaRPr lang="en-US" sz="1400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  <a:blipFill rotWithShape="0">
                <a:blip r:embed="rId3"/>
                <a:stretch>
                  <a:fillRect b="-98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Rectangle 7"/>
              <p:cNvSpPr/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dirty="0" smtClean="0">
                    <a:solidFill>
                      <a:srgbClr val="000000"/>
                    </a:solidFill>
                  </a:rPr>
                  <a:t> =  </a:t>
                </a:r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  <a:blipFill rotWithShape="0">
                <a:blip r:embed="rId4"/>
                <a:stretch>
                  <a:fillRect t="-8197" r="-3763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27918355"/>
              </p:ext>
            </p:extLst>
          </p:nvPr>
        </p:nvGraphicFramePr>
        <p:xfrm>
          <a:off x="6457015" y="1856457"/>
          <a:ext cx="1862232" cy="1706301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620744"/>
                <a:gridCol w="620744"/>
                <a:gridCol w="620744"/>
              </a:tblGrid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1/9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3996392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e.g. Mean Filter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 rotWithShape="1">
          <a:blip r:embed="rId2"/>
          <a:srcRect r="64226"/>
          <a:stretch/>
        </p:blipFill>
        <p:spPr>
          <a:xfrm>
            <a:off x="624542" y="1247215"/>
            <a:ext cx="2782046" cy="313503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 rotWithShape="1">
          <a:blip r:embed="rId3"/>
          <a:srcRect r="57021" b="6909"/>
          <a:stretch/>
        </p:blipFill>
        <p:spPr>
          <a:xfrm>
            <a:off x="4704768" y="1347323"/>
            <a:ext cx="2726973" cy="2934820"/>
          </a:xfrm>
          <a:prstGeom prst="rect">
            <a:avLst/>
          </a:prstGeom>
        </p:spPr>
      </p:pic>
      <p:cxnSp>
        <p:nvCxnSpPr>
          <p:cNvPr id="7" name="Straight Arrow Connector 6"/>
          <p:cNvCxnSpPr/>
          <p:nvPr/>
        </p:nvCxnSpPr>
        <p:spPr>
          <a:xfrm flipV="1">
            <a:off x="4027486" y="2805208"/>
            <a:ext cx="519113" cy="9525"/>
          </a:xfrm>
          <a:prstGeom prst="straightConnector1">
            <a:avLst/>
          </a:prstGeom>
          <a:ln w="47625" cap="flat" cmpd="sng" algn="ctr">
            <a:solidFill>
              <a:srgbClr val="0000FF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26686528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e.g. </a:t>
            </a:r>
            <a:r>
              <a:rPr lang="en-US" sz="3200" dirty="0" err="1" smtClean="0">
                <a:solidFill>
                  <a:srgbClr val="215380"/>
                </a:solidFill>
              </a:rPr>
              <a:t>gaussian</a:t>
            </a:r>
            <a:r>
              <a:rPr lang="en-US" sz="3200" dirty="0" smtClean="0">
                <a:solidFill>
                  <a:srgbClr val="215380"/>
                </a:solidFill>
              </a:rPr>
              <a:t> filter (</a:t>
            </a:r>
            <a:r>
              <a:rPr lang="en-US" sz="3200" dirty="0" err="1" smtClean="0">
                <a:solidFill>
                  <a:srgbClr val="215380"/>
                </a:solidFill>
              </a:rPr>
              <a:t>gaussian</a:t>
            </a:r>
            <a:r>
              <a:rPr lang="en-US" sz="3200" dirty="0" smtClean="0">
                <a:solidFill>
                  <a:srgbClr val="215380"/>
                </a:solidFill>
              </a:rPr>
              <a:t> blur)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374" y="1705451"/>
            <a:ext cx="4007225" cy="1790728"/>
          </a:xfrm>
          <a:prstGeom prst="rect">
            <a:avLst/>
          </a:prstGeom>
        </p:spPr>
      </p:pic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60374161"/>
              </p:ext>
            </p:extLst>
          </p:nvPr>
        </p:nvGraphicFramePr>
        <p:xfrm>
          <a:off x="2224740" y="2517538"/>
          <a:ext cx="647430" cy="593217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15810"/>
                <a:gridCol w="215810"/>
                <a:gridCol w="215810"/>
              </a:tblGrid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6" name="Rectangle 5"/>
              <p:cNvSpPr/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sz="1400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sz="1400" dirty="0" smtClean="0">
                    <a:solidFill>
                      <a:srgbClr val="000000"/>
                    </a:solidFill>
                  </a:rPr>
                  <a:t> </a:t>
                </a:r>
                <a:endParaRPr lang="en-US" sz="1400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  <a:blipFill rotWithShape="0">
                <a:blip r:embed="rId3"/>
                <a:stretch>
                  <a:fillRect b="-98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Rectangle 7"/>
              <p:cNvSpPr/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dirty="0" smtClean="0">
                    <a:solidFill>
                      <a:srgbClr val="000000"/>
                    </a:solidFill>
                  </a:rPr>
                  <a:t> =  </a:t>
                </a:r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  <a:blipFill rotWithShape="0">
                <a:blip r:embed="rId4"/>
                <a:stretch>
                  <a:fillRect t="-8197" r="-3763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20646978"/>
              </p:ext>
            </p:extLst>
          </p:nvPr>
        </p:nvGraphicFramePr>
        <p:xfrm>
          <a:off x="6457015" y="1856457"/>
          <a:ext cx="1862232" cy="1706301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620744"/>
                <a:gridCol w="620744"/>
                <a:gridCol w="620744"/>
              </a:tblGrid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1/16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1/8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1/16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>
                        <a:lumMod val="75000"/>
                      </a:schemeClr>
                    </a:solidFill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1/8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1/4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1/8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1/16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accent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1/8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tx2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1/16</a:t>
                      </a:r>
                      <a:endParaRPr lang="en-US" sz="1600" dirty="0"/>
                    </a:p>
                  </a:txBody>
                  <a:tcPr marT="79145" marB="79145" anchor="ctr" anchorCtr="1">
                    <a:solidFill>
                      <a:schemeClr val="accent2"/>
                    </a:solidFill>
                  </a:tcPr>
                </a:tc>
              </a:tr>
            </a:tbl>
          </a:graphicData>
        </a:graphic>
      </p:graphicFrame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735843" y="3336197"/>
            <a:ext cx="1439682" cy="111741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70243410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e.g. </a:t>
            </a:r>
            <a:r>
              <a:rPr lang="en-US" sz="3200" dirty="0" err="1" smtClean="0">
                <a:solidFill>
                  <a:srgbClr val="215380"/>
                </a:solidFill>
              </a:rPr>
              <a:t>gaussian</a:t>
            </a:r>
            <a:r>
              <a:rPr lang="en-US" sz="3200" dirty="0" smtClean="0">
                <a:solidFill>
                  <a:srgbClr val="215380"/>
                </a:solidFill>
              </a:rPr>
              <a:t> filter (</a:t>
            </a:r>
            <a:r>
              <a:rPr lang="en-US" sz="3200" dirty="0" err="1" smtClean="0">
                <a:solidFill>
                  <a:srgbClr val="215380"/>
                </a:solidFill>
              </a:rPr>
              <a:t>gaussian</a:t>
            </a:r>
            <a:r>
              <a:rPr lang="en-US" sz="3200" dirty="0" smtClean="0">
                <a:solidFill>
                  <a:srgbClr val="215380"/>
                </a:solidFill>
              </a:rPr>
              <a:t> blur)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2"/>
          <a:srcRect b="9770"/>
          <a:stretch/>
        </p:blipFill>
        <p:spPr>
          <a:xfrm>
            <a:off x="1318933" y="1898650"/>
            <a:ext cx="6057900" cy="23147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1922063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filtering: Convolution operator</a:t>
            </a:r>
            <a:br>
              <a:rPr lang="en-US" sz="3200" dirty="0" smtClean="0">
                <a:solidFill>
                  <a:srgbClr val="215380"/>
                </a:solidFill>
              </a:rPr>
            </a:br>
            <a:r>
              <a:rPr lang="en-US" sz="3200" dirty="0" smtClean="0">
                <a:solidFill>
                  <a:srgbClr val="215380"/>
                </a:solidFill>
              </a:rPr>
              <a:t>e.g. </a:t>
            </a:r>
            <a:r>
              <a:rPr lang="en-US" sz="3200" dirty="0" err="1" smtClean="0">
                <a:solidFill>
                  <a:srgbClr val="215380"/>
                </a:solidFill>
              </a:rPr>
              <a:t>sobel</a:t>
            </a:r>
            <a:r>
              <a:rPr lang="en-US" sz="3200" dirty="0" smtClean="0">
                <a:solidFill>
                  <a:srgbClr val="215380"/>
                </a:solidFill>
              </a:rPr>
              <a:t> operator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034988" y="4578341"/>
            <a:ext cx="7845611" cy="2154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800" smtClean="0"/>
              <a:t>Image Credit: http</a:t>
            </a:r>
            <a:r>
              <a:rPr lang="en-US" sz="800" dirty="0"/>
              <a:t>://what-when-</a:t>
            </a:r>
            <a:r>
              <a:rPr lang="en-US" sz="800" dirty="0" err="1"/>
              <a:t>how.com</a:t>
            </a:r>
            <a:r>
              <a:rPr lang="en-US" sz="800" dirty="0"/>
              <a:t>/introduction-to-video-and-image-processing/neighborhood-processing-introduction-to-video-and-image-processing-part-1/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9374" y="1705451"/>
            <a:ext cx="4007225" cy="1790728"/>
          </a:xfrm>
          <a:prstGeom prst="rect">
            <a:avLst/>
          </a:prstGeom>
        </p:spPr>
      </p:pic>
      <p:graphicFrame>
        <p:nvGraphicFramePr>
          <p:cNvPr id="3" name="Table 2"/>
          <p:cNvGraphicFramePr>
            <a:graphicFrameLocks noGrp="1"/>
          </p:cNvGraphicFramePr>
          <p:nvPr/>
        </p:nvGraphicFramePr>
        <p:xfrm>
          <a:off x="2224740" y="2517538"/>
          <a:ext cx="647430" cy="593217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15810"/>
                <a:gridCol w="215810"/>
                <a:gridCol w="215810"/>
              </a:tblGrid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</a:tr>
              <a:tr h="197739">
                <a:tc>
                  <a:txBody>
                    <a:bodyPr/>
                    <a:lstStyle/>
                    <a:p>
                      <a:endParaRPr lang="en-US" sz="80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  <a:tc>
                  <a:txBody>
                    <a:bodyPr/>
                    <a:lstStyle/>
                    <a:p>
                      <a:endParaRPr lang="en-US" sz="800" dirty="0"/>
                    </a:p>
                  </a:txBody>
                  <a:tcPr marL="55031" marR="55031" marT="27516" marB="27516"/>
                </a:tc>
              </a:tr>
            </a:tbl>
          </a:graphicData>
        </a:graphic>
      </p:graphicFrame>
      <mc:AlternateContent xmlns:mc="http://schemas.openxmlformats.org/markup-compatibility/2006">
        <mc:Choice xmlns:a14="http://schemas.microsoft.com/office/drawing/2010/main" Requires="a14">
          <p:sp>
            <p:nvSpPr>
              <p:cNvPr id="6" name="Rectangle 5"/>
              <p:cNvSpPr/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sz="1400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sz="1400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sz="1400" dirty="0" smtClean="0">
                    <a:solidFill>
                      <a:srgbClr val="000000"/>
                    </a:solidFill>
                  </a:rPr>
                  <a:t> </a:t>
                </a:r>
                <a:endParaRPr lang="en-US" sz="1400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6" name="Rectangle 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168300" y="3182309"/>
                <a:ext cx="749372" cy="307777"/>
              </a:xfrm>
              <a:prstGeom prst="rect">
                <a:avLst/>
              </a:prstGeom>
              <a:blipFill rotWithShape="0">
                <a:blip r:embed="rId3"/>
                <a:stretch>
                  <a:fillRect b="-980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>
        <mc:Choice xmlns:a14="http://schemas.microsoft.com/office/drawing/2010/main" Requires="a14">
          <p:sp>
            <p:nvSpPr>
              <p:cNvPr id="8" name="Rectangle 7"/>
              <p:cNvSpPr/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:pPr algn="l" rtl="0" latinLnBrk="1" hangingPunct="0"/>
                <a14:m>
                  <m:oMath xmlns:m="http://schemas.openxmlformats.org/officeDocument/2006/math">
                    <m:r>
                      <a:rPr lang="en-US" b="0" i="1" smtClean="0">
                        <a:solidFill>
                          <a:srgbClr val="000000"/>
                        </a:solidFill>
                        <a:latin typeface="Cambria Math" charset="0"/>
                      </a:rPr>
                      <m:t>𝑘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(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𝑥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, 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𝑦</m:t>
                    </m:r>
                    <m:r>
                      <a:rPr lang="en-US" i="1">
                        <a:solidFill>
                          <a:srgbClr val="000000"/>
                        </a:solidFill>
                        <a:latin typeface="Cambria Math" charset="0"/>
                      </a:rPr>
                      <m:t>)</m:t>
                    </m:r>
                  </m:oMath>
                </a14:m>
                <a:r>
                  <a:rPr lang="en-US" dirty="0" smtClean="0">
                    <a:solidFill>
                      <a:srgbClr val="000000"/>
                    </a:solidFill>
                  </a:rPr>
                  <a:t> =  </a:t>
                </a:r>
                <a:endParaRPr lang="en-US" dirty="0">
                  <a:solidFill>
                    <a:srgbClr val="000000"/>
                  </a:solidFill>
                </a:endParaRPr>
              </a:p>
            </p:txBody>
          </p:sp>
        </mc:Choice>
        <mc:Fallback>
          <p:sp>
            <p:nvSpPr>
              <p:cNvPr id="8" name="Rectangle 7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27916" y="2609216"/>
                <a:ext cx="1135311" cy="369332"/>
              </a:xfrm>
              <a:prstGeom prst="rect">
                <a:avLst/>
              </a:prstGeom>
              <a:blipFill rotWithShape="0">
                <a:blip r:embed="rId4"/>
                <a:stretch>
                  <a:fillRect t="-8197" r="-3763" b="-2459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graphicFrame>
        <p:nvGraphicFramePr>
          <p:cNvPr id="9" name="Table 8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837446174"/>
              </p:ext>
            </p:extLst>
          </p:nvPr>
        </p:nvGraphicFramePr>
        <p:xfrm>
          <a:off x="6457015" y="1856457"/>
          <a:ext cx="1862232" cy="1706301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620744"/>
                <a:gridCol w="620744"/>
                <a:gridCol w="620744"/>
              </a:tblGrid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0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-1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2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0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-2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</a:tr>
              <a:tr h="56876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1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0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-1</a:t>
                      </a:r>
                      <a:endParaRPr lang="en-US" sz="1600" dirty="0"/>
                    </a:p>
                  </a:txBody>
                  <a:tcPr marT="79145" marB="79145" anchor="ctr" anchorCtr="1">
                    <a:noFill/>
                  </a:tcPr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1151060104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14699" y="367552"/>
            <a:ext cx="2417799" cy="413945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002398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667000" y="1339850"/>
            <a:ext cx="3810000" cy="2463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7817848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Color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3" name="Picture 3" descr="2046794090_5b3c0c9cc1_o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257300" y="1638300"/>
            <a:ext cx="3048000" cy="2247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6" name="Straight Arrow Connector 5"/>
          <p:cNvCxnSpPr/>
          <p:nvPr/>
        </p:nvCxnSpPr>
        <p:spPr>
          <a:xfrm flipV="1">
            <a:off x="4343400" y="2566988"/>
            <a:ext cx="519113" cy="9525"/>
          </a:xfrm>
          <a:prstGeom prst="straightConnector1">
            <a:avLst/>
          </a:prstGeom>
          <a:ln w="47625" cap="flat" cmpd="sng" algn="ctr">
            <a:solidFill>
              <a:srgbClr val="0000FF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7" name="Picture 11" descr="colorgrid.jp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857750" y="1638300"/>
            <a:ext cx="3048000" cy="2247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TextBox 13"/>
          <p:cNvSpPr txBox="1">
            <a:spLocks noChangeArrowheads="1"/>
          </p:cNvSpPr>
          <p:nvPr/>
        </p:nvSpPr>
        <p:spPr bwMode="auto">
          <a:xfrm>
            <a:off x="1200150" y="3829050"/>
            <a:ext cx="1229824" cy="253916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>
            <a:prstTxWarp prst="textNoShape">
              <a:avLst/>
            </a:prstTxWarp>
            <a:spAutoFit/>
          </a:bodyPr>
          <a:lstStyle/>
          <a:p>
            <a:r>
              <a:rPr lang="en-US" sz="1050">
                <a:latin typeface="Calibri" charset="0"/>
              </a:rPr>
              <a:t>Photo by: </a:t>
            </a:r>
            <a:r>
              <a:rPr lang="en-US" sz="1050">
                <a:latin typeface="Calibri" charset="0"/>
                <a:hlinkClick r:id="rId5"/>
              </a:rPr>
              <a:t>marielito</a:t>
            </a:r>
            <a:endParaRPr lang="en-US" sz="1050">
              <a:latin typeface="Calibri" charset="0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260956" y="4529738"/>
            <a:ext cx="1775484" cy="307775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400" dirty="0">
                <a:solidFill>
                  <a:srgbClr val="000000"/>
                </a:solidFill>
              </a:rPr>
              <a:t>s</a:t>
            </a:r>
            <a:r>
              <a:rPr kumimoji="0" lang="en-US" sz="1400" b="0" i="0" u="none" strike="noStrike" cap="none" spc="0" normalizeH="0" baseline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lide </a:t>
            </a:r>
            <a:r>
              <a:rPr kumimoji="0" lang="en-US" sz="14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by Tamara L. Berg</a:t>
            </a:r>
            <a:endParaRPr kumimoji="0" lang="en-US" sz="14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89837272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Color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" name="Picture 9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34274" y="840874"/>
            <a:ext cx="6405310" cy="3243081"/>
          </a:xfrm>
          <a:prstGeom prst="rect">
            <a:avLst/>
          </a:prstGeom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966295" y="4218126"/>
            <a:ext cx="3112169" cy="56584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012767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Color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31645" y="1455741"/>
            <a:ext cx="8305800" cy="1752600"/>
          </a:xfrm>
          <a:prstGeom prst="rect">
            <a:avLst/>
          </a:prstGeom>
        </p:spPr>
      </p:pic>
      <p:sp>
        <p:nvSpPr>
          <p:cNvPr id="12" name="TextBox 11"/>
          <p:cNvSpPr txBox="1"/>
          <p:nvPr/>
        </p:nvSpPr>
        <p:spPr>
          <a:xfrm>
            <a:off x="1091989" y="3557404"/>
            <a:ext cx="6696454" cy="830995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2400" dirty="0" smtClean="0">
                <a:solidFill>
                  <a:srgbClr val="000000"/>
                </a:solidFill>
              </a:rPr>
              <a:t>However, t</a:t>
            </a:r>
            <a:r>
              <a:rPr kumimoji="0" lang="en-US" sz="24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hese </a:t>
            </a:r>
            <a:r>
              <a:rPr kumimoji="0" lang="en-US" sz="2400" b="0" i="0" u="none" strike="noStrike" cap="none" spc="0" normalizeH="0" baseline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are all images of people but the</a:t>
            </a: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 </a:t>
            </a: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/>
            </a:r>
            <a:b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</a:b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colors </a:t>
            </a:r>
            <a:r>
              <a:rPr kumimoji="0" lang="en-US" sz="2400" b="0" i="0" u="none" strike="noStrike" cap="none" spc="0" normalizeH="0" dirty="0" smtClean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rPr>
              <a:t>in each image are very different.</a:t>
            </a:r>
            <a:endParaRPr kumimoji="0" lang="en-US" sz="24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1603241819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</a:t>
            </a:r>
            <a:r>
              <a:rPr lang="en-US" sz="3200" dirty="0" err="1" smtClean="0">
                <a:solidFill>
                  <a:srgbClr val="215380"/>
                </a:solidFill>
              </a:rPr>
              <a:t>HoG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28347" y="982096"/>
            <a:ext cx="6296832" cy="3387405"/>
          </a:xfrm>
          <a:prstGeom prst="rect">
            <a:avLst/>
          </a:prstGeom>
        </p:spPr>
      </p:pic>
      <p:sp>
        <p:nvSpPr>
          <p:cNvPr id="8" name="TextBox 7"/>
          <p:cNvSpPr txBox="1"/>
          <p:nvPr/>
        </p:nvSpPr>
        <p:spPr>
          <a:xfrm>
            <a:off x="6865750" y="4510723"/>
            <a:ext cx="2192265" cy="307775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non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sz="1400" dirty="0" err="1" smtClean="0">
                <a:solidFill>
                  <a:srgbClr val="000000"/>
                </a:solidFill>
              </a:rPr>
              <a:t>Scikit</a:t>
            </a:r>
            <a:r>
              <a:rPr lang="en-US" sz="1400" dirty="0" smtClean="0">
                <a:solidFill>
                  <a:srgbClr val="000000"/>
                </a:solidFill>
              </a:rPr>
              <a:t>-image implementation</a:t>
            </a:r>
            <a:endParaRPr kumimoji="0" lang="en-US" sz="14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14932" y="4103809"/>
            <a:ext cx="7864812" cy="369330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pPr marL="0" marR="0" indent="0" algn="l" defTabSz="457200" rtl="0" fontAlgn="auto" latinLnBrk="1" hangingPunct="0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</a:pPr>
            <a:r>
              <a:rPr lang="en-US" dirty="0" smtClean="0">
                <a:solidFill>
                  <a:srgbClr val="000000"/>
                </a:solidFill>
              </a:rPr>
              <a:t>Paper by </a:t>
            </a:r>
            <a:r>
              <a:rPr lang="en-US" dirty="0" err="1" smtClean="0">
                <a:solidFill>
                  <a:srgbClr val="000000"/>
                </a:solidFill>
              </a:rPr>
              <a:t>Navneet</a:t>
            </a:r>
            <a:r>
              <a:rPr lang="en-US" dirty="0" smtClean="0">
                <a:solidFill>
                  <a:srgbClr val="000000"/>
                </a:solidFill>
              </a:rPr>
              <a:t> </a:t>
            </a:r>
            <a:r>
              <a:rPr lang="en-US" dirty="0" err="1" smtClean="0">
                <a:solidFill>
                  <a:srgbClr val="000000"/>
                </a:solidFill>
              </a:rPr>
              <a:t>Dalal</a:t>
            </a:r>
            <a:r>
              <a:rPr lang="en-US" dirty="0" smtClean="0">
                <a:solidFill>
                  <a:srgbClr val="000000"/>
                </a:solidFill>
              </a:rPr>
              <a:t> &amp; Bill </a:t>
            </a:r>
            <a:r>
              <a:rPr lang="en-US" dirty="0" err="1" smtClean="0">
                <a:solidFill>
                  <a:srgbClr val="000000"/>
                </a:solidFill>
              </a:rPr>
              <a:t>Triggs</a:t>
            </a:r>
            <a:r>
              <a:rPr lang="en-US" dirty="0" smtClean="0">
                <a:solidFill>
                  <a:srgbClr val="000000"/>
                </a:solidFill>
              </a:rPr>
              <a:t> presented at CVPR 2005 for detecting people. </a:t>
            </a:r>
            <a:endParaRPr kumimoji="0" lang="en-US" sz="1800" b="0" i="0" u="none" strike="noStrike" cap="none" spc="0" normalizeH="0" baseline="0" dirty="0">
              <a:ln>
                <a:noFill/>
              </a:ln>
              <a:solidFill>
                <a:srgbClr val="000000"/>
              </a:solidFill>
              <a:effectLst/>
              <a:uFillTx/>
              <a:latin typeface="Calibri"/>
              <a:ea typeface="Calibri"/>
              <a:cs typeface="Calibri"/>
              <a:sym typeface="Calibri"/>
            </a:endParaRPr>
          </a:p>
        </p:txBody>
      </p:sp>
    </p:spTree>
    <p:extLst>
      <p:ext uri="{BB962C8B-B14F-4D97-AF65-F5344CB8AC3E}">
        <p14:creationId xmlns:p14="http://schemas.microsoft.com/office/powerpoint/2010/main" val="42334365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</a:t>
            </a:r>
            <a:r>
              <a:rPr lang="en-US" sz="3200" dirty="0" err="1" smtClean="0">
                <a:solidFill>
                  <a:srgbClr val="215380"/>
                </a:solidFill>
              </a:rPr>
              <a:t>HoG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" name="TextBox 8"/>
          <p:cNvSpPr txBox="1"/>
          <p:nvPr/>
        </p:nvSpPr>
        <p:spPr>
          <a:xfrm>
            <a:off x="614193" y="4284194"/>
            <a:ext cx="7864812" cy="523218"/>
          </a:xfrm>
          <a:prstGeom prst="rect">
            <a:avLst/>
          </a:prstGeom>
          <a:noFill/>
          <a:ln w="12700" cap="flat">
            <a:noFill/>
            <a:miter lim="400000"/>
          </a:ln>
          <a:effectLst/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none"/>
        </p:style>
        <p:txBody>
          <a:bodyPr rot="0" spcFirstLastPara="1" vertOverflow="overflow" horzOverflow="overflow" vert="horz" wrap="square" lIns="45719" tIns="45719" rIns="45719" bIns="45719" numCol="1" spcCol="38100" rtlCol="0" anchor="t">
            <a:spAutoFit/>
          </a:bodyPr>
          <a:lstStyle/>
          <a:p>
            <a:r>
              <a:rPr lang="en-US" sz="1400" dirty="0" smtClean="0">
                <a:solidFill>
                  <a:srgbClr val="000000"/>
                </a:solidFill>
              </a:rPr>
              <a:t>Paper by </a:t>
            </a:r>
            <a:r>
              <a:rPr lang="en-US" sz="1400" dirty="0" err="1" smtClean="0">
                <a:solidFill>
                  <a:srgbClr val="000000"/>
                </a:solidFill>
              </a:rPr>
              <a:t>Navneet</a:t>
            </a:r>
            <a:r>
              <a:rPr lang="en-US" sz="1400" dirty="0" smtClean="0">
                <a:solidFill>
                  <a:srgbClr val="000000"/>
                </a:solidFill>
              </a:rPr>
              <a:t> </a:t>
            </a:r>
            <a:r>
              <a:rPr lang="en-US" sz="1400" dirty="0" err="1" smtClean="0">
                <a:solidFill>
                  <a:srgbClr val="000000"/>
                </a:solidFill>
              </a:rPr>
              <a:t>Dalal</a:t>
            </a:r>
            <a:r>
              <a:rPr lang="en-US" sz="1400" dirty="0" smtClean="0">
                <a:solidFill>
                  <a:srgbClr val="000000"/>
                </a:solidFill>
              </a:rPr>
              <a:t> &amp; Bill </a:t>
            </a:r>
            <a:r>
              <a:rPr lang="en-US" sz="1400" dirty="0" err="1" smtClean="0">
                <a:solidFill>
                  <a:srgbClr val="000000"/>
                </a:solidFill>
              </a:rPr>
              <a:t>Triggs</a:t>
            </a:r>
            <a:r>
              <a:rPr lang="en-US" sz="1400" dirty="0" smtClean="0">
                <a:solidFill>
                  <a:srgbClr val="000000"/>
                </a:solidFill>
              </a:rPr>
              <a:t> presented at CVPR 2005 for detecting people</a:t>
            </a:r>
            <a:r>
              <a:rPr lang="en-US" sz="1400" dirty="0" smtClean="0">
                <a:solidFill>
                  <a:srgbClr val="000000"/>
                </a:solidFill>
              </a:rPr>
              <a:t>.</a:t>
            </a:r>
            <a:br>
              <a:rPr lang="en-US" sz="1400" dirty="0" smtClean="0">
                <a:solidFill>
                  <a:srgbClr val="000000"/>
                </a:solidFill>
              </a:rPr>
            </a:br>
            <a:r>
              <a:rPr lang="en-US" sz="1400" dirty="0" smtClean="0">
                <a:solidFill>
                  <a:srgbClr val="000000"/>
                </a:solidFill>
              </a:rPr>
              <a:t>Figure </a:t>
            </a:r>
            <a:r>
              <a:rPr lang="en-US" sz="1400" dirty="0">
                <a:solidFill>
                  <a:srgbClr val="000000"/>
                </a:solidFill>
              </a:rPr>
              <a:t>from </a:t>
            </a:r>
            <a:r>
              <a:rPr lang="en-US" sz="1400" dirty="0" err="1">
                <a:solidFill>
                  <a:srgbClr val="000000"/>
                </a:solidFill>
              </a:rPr>
              <a:t>Zhuolin</a:t>
            </a:r>
            <a:r>
              <a:rPr lang="en-US" sz="1400" dirty="0">
                <a:solidFill>
                  <a:srgbClr val="000000"/>
                </a:solidFill>
              </a:rPr>
              <a:t> Jiang,  </a:t>
            </a:r>
            <a:r>
              <a:rPr lang="en-US" sz="1400" dirty="0" err="1">
                <a:solidFill>
                  <a:srgbClr val="000000"/>
                </a:solidFill>
              </a:rPr>
              <a:t>Zhe</a:t>
            </a:r>
            <a:r>
              <a:rPr lang="en-US" sz="1400" dirty="0">
                <a:solidFill>
                  <a:srgbClr val="000000"/>
                </a:solidFill>
              </a:rPr>
              <a:t> Lin,  Larry S. </a:t>
            </a:r>
            <a:r>
              <a:rPr lang="en-US" sz="1400" dirty="0" smtClean="0">
                <a:solidFill>
                  <a:srgbClr val="000000"/>
                </a:solidFill>
              </a:rPr>
              <a:t>Davis, ICCV 2009 for human action recognition.</a:t>
            </a:r>
            <a:endParaRPr lang="en-US" sz="1400" dirty="0">
              <a:solidFill>
                <a:srgbClr val="000000"/>
              </a:solidFill>
            </a:endParaRPr>
          </a:p>
        </p:txBody>
      </p:sp>
      <p:pic>
        <p:nvPicPr>
          <p:cNvPr id="6" name="Picture 5"/>
          <p:cNvPicPr>
            <a:picLocks noChangeAspect="1"/>
          </p:cNvPicPr>
          <p:nvPr/>
        </p:nvPicPr>
        <p:blipFill rotWithShape="1">
          <a:blip r:embed="rId3"/>
          <a:srcRect l="52036" b="53898"/>
          <a:stretch/>
        </p:blipFill>
        <p:spPr>
          <a:xfrm>
            <a:off x="975598" y="774915"/>
            <a:ext cx="2819753" cy="3051462"/>
          </a:xfrm>
          <a:prstGeom prst="rect">
            <a:avLst/>
          </a:prstGeom>
        </p:spPr>
      </p:pic>
      <p:pic>
        <p:nvPicPr>
          <p:cNvPr id="10" name="Picture 9"/>
          <p:cNvPicPr>
            <a:picLocks noChangeAspect="1"/>
          </p:cNvPicPr>
          <p:nvPr/>
        </p:nvPicPr>
        <p:blipFill rotWithShape="1">
          <a:blip r:embed="rId3"/>
          <a:srcRect l="52036" t="51425" b="5486"/>
          <a:stretch/>
        </p:blipFill>
        <p:spPr>
          <a:xfrm>
            <a:off x="4821750" y="976393"/>
            <a:ext cx="2803416" cy="2835496"/>
          </a:xfrm>
          <a:prstGeom prst="rect">
            <a:avLst/>
          </a:prstGeom>
        </p:spPr>
      </p:pic>
      <p:cxnSp>
        <p:nvCxnSpPr>
          <p:cNvPr id="11" name="Straight Arrow Connector 10"/>
          <p:cNvCxnSpPr/>
          <p:nvPr/>
        </p:nvCxnSpPr>
        <p:spPr>
          <a:xfrm flipV="1">
            <a:off x="4027486" y="2458054"/>
            <a:ext cx="519113" cy="9525"/>
          </a:xfrm>
          <a:prstGeom prst="straightConnector1">
            <a:avLst/>
          </a:prstGeom>
          <a:ln w="47625" cap="flat" cmpd="sng" algn="ctr">
            <a:solidFill>
              <a:srgbClr val="0000FF"/>
            </a:solidFill>
            <a:prstDash val="solid"/>
            <a:round/>
            <a:headEnd type="none" w="med" len="med"/>
            <a:tailEnd type="arrow" w="med" len="med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grpSp>
        <p:nvGrpSpPr>
          <p:cNvPr id="14" name="Group 13"/>
          <p:cNvGrpSpPr/>
          <p:nvPr/>
        </p:nvGrpSpPr>
        <p:grpSpPr>
          <a:xfrm>
            <a:off x="3200400" y="1094911"/>
            <a:ext cx="2631779" cy="3100796"/>
            <a:chOff x="3200400" y="1094911"/>
            <a:chExt cx="2631779" cy="3100796"/>
          </a:xfrm>
        </p:grpSpPr>
        <p:sp>
          <p:nvSpPr>
            <p:cNvPr id="12" name="TextBox 11"/>
            <p:cNvSpPr txBox="1"/>
            <p:nvPr/>
          </p:nvSpPr>
          <p:spPr>
            <a:xfrm>
              <a:off x="3200400" y="3826377"/>
              <a:ext cx="2142572" cy="369330"/>
            </a:xfrm>
            <a:prstGeom prst="rect">
              <a:avLst/>
            </a:prstGeom>
            <a:noFill/>
            <a:ln w="12700" cap="flat">
              <a:noFill/>
              <a:miter lim="400000"/>
            </a:ln>
            <a:effectLst/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none" lIns="45719" tIns="45719" rIns="45719" bIns="45719" numCol="1" spcCol="38100" rtlCol="0" anchor="t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r>
                <a:rPr kumimoji="0" lang="en-US" sz="1800" b="0" i="0" u="none" strike="noStrike" cap="none" spc="0" normalizeH="0" baseline="0" dirty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+ </a:t>
              </a:r>
              <a:r>
                <a:rPr kumimoji="0" lang="en-US" sz="1800" b="0" i="0" u="none" strike="noStrike" cap="none" spc="0" normalizeH="0" baseline="0" smtClean="0">
                  <a:ln>
                    <a:noFill/>
                  </a:ln>
                  <a:solidFill>
                    <a:srgbClr val="000000"/>
                  </a:solidFill>
                  <a:effectLst/>
                  <a:uFillTx/>
                  <a:latin typeface="Calibri"/>
                  <a:ea typeface="Calibri"/>
                  <a:cs typeface="Calibri"/>
                  <a:sym typeface="Calibri"/>
                </a:rPr>
                <a:t>Block Normalization</a:t>
              </a: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  <p:sp>
          <p:nvSpPr>
            <p:cNvPr id="13" name="Rectangle 12"/>
            <p:cNvSpPr/>
            <p:nvPr/>
          </p:nvSpPr>
          <p:spPr>
            <a:xfrm>
              <a:off x="4853764" y="1094911"/>
              <a:ext cx="978415" cy="978415"/>
            </a:xfrm>
            <a:prstGeom prst="rect">
              <a:avLst/>
            </a:prstGeom>
            <a:noFill/>
            <a:ln w="38100" cap="flat">
              <a:solidFill>
                <a:srgbClr val="FF0000"/>
              </a:solidFill>
              <a:prstDash val="solid"/>
              <a:bevel/>
            </a:ln>
            <a:effectLst>
              <a:outerShdw blurRad="38100" dist="23000" dir="5400000" rotWithShape="0">
                <a:srgbClr val="000000">
                  <a:alpha val="35000"/>
                </a:srgbClr>
              </a:outerShdw>
            </a:effectLst>
          </p:spPr>
          <p:style>
            <a:lnRef idx="0">
              <a:scrgbClr r="0" g="0" b="0"/>
            </a:lnRef>
            <a:fillRef idx="0">
              <a:scrgbClr r="0" g="0" b="0"/>
            </a:fillRef>
            <a:effectRef idx="0">
              <a:scrgbClr r="0" g="0" b="0"/>
            </a:effectRef>
            <a:fontRef idx="none"/>
          </p:style>
          <p:txBody>
            <a:bodyPr rot="0" spcFirstLastPara="1" vertOverflow="overflow" horzOverflow="overflow" vert="horz" wrap="square" lIns="45719" tIns="45719" rIns="45719" bIns="45719" numCol="1" spcCol="38100" rtlCol="0" anchor="ctr">
              <a:spAutoFit/>
            </a:bodyPr>
            <a:lstStyle/>
            <a:p>
              <a:pPr marL="0" marR="0" indent="0" algn="l" defTabSz="457200" rtl="0" fontAlgn="auto" latinLnBrk="1" hangingPunct="0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</a:pPr>
              <a:endParaRPr kumimoji="0" lang="en-US" sz="1800" b="0" i="0" u="none" strike="noStrike" cap="none" spc="0" normalizeH="0" baseline="0">
                <a:ln>
                  <a:noFill/>
                </a:ln>
                <a:solidFill>
                  <a:srgbClr val="000000"/>
                </a:solidFill>
                <a:effectLst/>
                <a:uFillTx/>
                <a:latin typeface="Calibri"/>
                <a:ea typeface="Calibri"/>
                <a:cs typeface="Calibri"/>
                <a:sym typeface="Calibri"/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89629068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GIST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7" name="Group 9"/>
          <p:cNvGrpSpPr>
            <a:grpSpLocks/>
          </p:cNvGrpSpPr>
          <p:nvPr/>
        </p:nvGrpSpPr>
        <p:grpSpPr bwMode="auto">
          <a:xfrm>
            <a:off x="1833282" y="1051065"/>
            <a:ext cx="5122577" cy="2732041"/>
            <a:chOff x="912" y="1776"/>
            <a:chExt cx="4074" cy="2229"/>
          </a:xfrm>
        </p:grpSpPr>
        <p:pic>
          <p:nvPicPr>
            <p:cNvPr id="8" name="Picture 4" descr="gist"/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912" y="1776"/>
              <a:ext cx="2880" cy="2229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9" name="Picture 7"/>
            <p:cNvPicPr>
              <a:picLocks noChangeAspect="1" noChangeArrowheads="1"/>
            </p:cNvPicPr>
            <p:nvPr/>
          </p:nvPicPr>
          <p:blipFill>
            <a:blip r:embed="rId4"/>
            <a:srcRect r="49162"/>
            <a:stretch>
              <a:fillRect/>
            </a:stretch>
          </p:blipFill>
          <p:spPr bwMode="auto">
            <a:xfrm>
              <a:off x="3840" y="1776"/>
              <a:ext cx="1146" cy="109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pic>
          <p:nvPicPr>
            <p:cNvPr id="12" name="Picture 8"/>
            <p:cNvPicPr>
              <a:picLocks noChangeAspect="1" noChangeArrowheads="1"/>
            </p:cNvPicPr>
            <p:nvPr/>
          </p:nvPicPr>
          <p:blipFill>
            <a:blip r:embed="rId4"/>
            <a:srcRect l="49162"/>
            <a:stretch>
              <a:fillRect/>
            </a:stretch>
          </p:blipFill>
          <p:spPr bwMode="auto">
            <a:xfrm>
              <a:off x="3792" y="2880"/>
              <a:ext cx="1146" cy="1093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</p:grpSp>
      <p:sp>
        <p:nvSpPr>
          <p:cNvPr id="3" name="Rectangle 2"/>
          <p:cNvSpPr/>
          <p:nvPr/>
        </p:nvSpPr>
        <p:spPr>
          <a:xfrm>
            <a:off x="2381583" y="4098557"/>
            <a:ext cx="4330032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defTabSz="914400">
              <a:spcBef>
                <a:spcPct val="20000"/>
              </a:spcBef>
            </a:pPr>
            <a:r>
              <a:rPr lang="en-US" dirty="0">
                <a:latin typeface="Calibri" charset="0"/>
              </a:rPr>
              <a:t>The “gist” of a scene: Oliva &amp; </a:t>
            </a:r>
            <a:r>
              <a:rPr lang="en-US" dirty="0" err="1">
                <a:latin typeface="Calibri" charset="0"/>
              </a:rPr>
              <a:t>Torralba</a:t>
            </a:r>
            <a:r>
              <a:rPr lang="en-US" dirty="0">
                <a:latin typeface="Calibri" charset="0"/>
              </a:rPr>
              <a:t>, 2001</a:t>
            </a:r>
            <a:endParaRPr lang="en-US" dirty="0">
              <a:latin typeface="Calibri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2274401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GIST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567238" y="2566988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pSp>
        <p:nvGrpSpPr>
          <p:cNvPr id="6" name="Group 5"/>
          <p:cNvGrpSpPr/>
          <p:nvPr/>
        </p:nvGrpSpPr>
        <p:grpSpPr>
          <a:xfrm>
            <a:off x="1167670" y="1029132"/>
            <a:ext cx="6426250" cy="3684125"/>
            <a:chOff x="295205" y="840873"/>
            <a:chExt cx="9037053" cy="5180881"/>
          </a:xfrm>
        </p:grpSpPr>
        <p:pic>
          <p:nvPicPr>
            <p:cNvPr id="10" name="Picture 10" descr="0681_steer_frame"/>
            <p:cNvPicPr>
              <a:picLocks noChangeAspect="1" noChangeArrowheads="1"/>
            </p:cNvPicPr>
            <p:nvPr/>
          </p:nvPicPr>
          <p:blipFill>
            <a:blip r:embed="rId3"/>
            <a:srcRect/>
            <a:stretch>
              <a:fillRect/>
            </a:stretch>
          </p:blipFill>
          <p:spPr bwMode="auto">
            <a:xfrm>
              <a:off x="4407833" y="840874"/>
              <a:ext cx="4924425" cy="3852862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</p:pic>
        <p:sp>
          <p:nvSpPr>
            <p:cNvPr id="11" name="TextBox 6"/>
            <p:cNvSpPr txBox="1">
              <a:spLocks noChangeArrowheads="1"/>
            </p:cNvSpPr>
            <p:nvPr/>
          </p:nvSpPr>
          <p:spPr bwMode="auto">
            <a:xfrm>
              <a:off x="645458" y="5112837"/>
              <a:ext cx="8458201" cy="908917"/>
            </a:xfrm>
            <a:prstGeom prst="rect">
              <a:avLst/>
            </a:prstGeom>
            <a:noFill/>
            <a:ln w="9525">
              <a:noFill/>
              <a:miter lim="800000"/>
              <a:headEnd/>
              <a:tailEnd/>
            </a:ln>
          </p:spPr>
          <p:txBody>
            <a:bodyPr>
              <a:prstTxWarp prst="textNoShape">
                <a:avLst/>
              </a:prstTxWarp>
              <a:spAutoFit/>
            </a:bodyPr>
            <a:lstStyle/>
            <a:p>
              <a:r>
                <a:rPr lang="en-US" dirty="0" smtClean="0">
                  <a:latin typeface="Calibri" charset="0"/>
                </a:rPr>
                <a:t>Oriented edge </a:t>
              </a:r>
              <a:r>
                <a:rPr lang="en-US" dirty="0">
                  <a:latin typeface="Calibri" charset="0"/>
                </a:rPr>
                <a:t>response at multiple scales (5 spatial scales, </a:t>
              </a:r>
              <a:r>
                <a:rPr lang="en-US" dirty="0" smtClean="0">
                  <a:latin typeface="Calibri" charset="0"/>
                </a:rPr>
                <a:t>6 edge </a:t>
              </a:r>
              <a:r>
                <a:rPr lang="en-US" dirty="0">
                  <a:latin typeface="Calibri" charset="0"/>
                </a:rPr>
                <a:t>orientations)</a:t>
              </a:r>
            </a:p>
          </p:txBody>
        </p:sp>
        <p:pic>
          <p:nvPicPr>
            <p:cNvPr id="13" name="Picture 12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295205" y="840873"/>
              <a:ext cx="3590764" cy="3175751"/>
            </a:xfrm>
            <a:prstGeom prst="rect">
              <a:avLst/>
            </a:prstGeom>
          </p:spPr>
        </p:pic>
      </p:grpSp>
      <p:sp>
        <p:nvSpPr>
          <p:cNvPr id="14" name="Text Box 10"/>
          <p:cNvSpPr txBox="1">
            <a:spLocks noChangeArrowheads="1"/>
          </p:cNvSpPr>
          <p:nvPr/>
        </p:nvSpPr>
        <p:spPr bwMode="auto">
          <a:xfrm>
            <a:off x="7871012" y="4325692"/>
            <a:ext cx="1781983" cy="1956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200" dirty="0">
                <a:solidFill>
                  <a:srgbClr val="0066FF"/>
                </a:solidFill>
                <a:latin typeface="Calibri" charset="0"/>
              </a:rPr>
              <a:t>Hays and </a:t>
            </a:r>
            <a:r>
              <a:rPr lang="en-US" sz="1200" dirty="0" err="1">
                <a:solidFill>
                  <a:srgbClr val="0066FF"/>
                </a:solidFill>
                <a:latin typeface="Calibri" charset="0"/>
              </a:rPr>
              <a:t>Efros</a:t>
            </a:r>
            <a:r>
              <a:rPr lang="en-US" sz="1200" dirty="0">
                <a:solidFill>
                  <a:srgbClr val="0066FF"/>
                </a:solidFill>
                <a:latin typeface="Calibri" charset="0"/>
              </a:rPr>
              <a:t>, SIGGRAPH 2007</a:t>
            </a:r>
          </a:p>
        </p:txBody>
      </p:sp>
    </p:spTree>
    <p:extLst>
      <p:ext uri="{BB962C8B-B14F-4D97-AF65-F5344CB8AC3E}">
        <p14:creationId xmlns:p14="http://schemas.microsoft.com/office/powerpoint/2010/main" val="509053260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hape 28"/>
          <p:cNvSpPr/>
          <p:nvPr/>
        </p:nvSpPr>
        <p:spPr>
          <a:xfrm>
            <a:off x="-50801" y="256674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Image Features: GIST</a:t>
            </a:r>
            <a:endParaRPr sz="3200" dirty="0">
              <a:solidFill>
                <a:srgbClr val="215380"/>
              </a:solidFill>
            </a:endParaRPr>
          </a:p>
        </p:txBody>
      </p:sp>
      <p:pic>
        <p:nvPicPr>
          <p:cNvPr id="4" name="Picture 4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25190" y="2752275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5" descr="avecolor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325190" y="2752275"/>
            <a:ext cx="9525" cy="9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" name="Picture 7" descr="0681_gist_photoshopped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121532" y="1029553"/>
            <a:ext cx="3507432" cy="274420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2" name="Text Box 5"/>
          <p:cNvSpPr txBox="1">
            <a:spLocks noChangeArrowheads="1"/>
          </p:cNvSpPr>
          <p:nvPr/>
        </p:nvSpPr>
        <p:spPr bwMode="auto">
          <a:xfrm>
            <a:off x="654628" y="4101108"/>
            <a:ext cx="7341124" cy="30777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prstTxWarp prst="textNoShape">
              <a:avLst/>
            </a:prstTxWarp>
            <a:spAutoFit/>
          </a:bodyPr>
          <a:lstStyle/>
          <a:p>
            <a:r>
              <a:rPr lang="en-US" sz="1400" dirty="0">
                <a:latin typeface="Calibri" charset="0"/>
              </a:rPr>
              <a:t>	</a:t>
            </a:r>
            <a:r>
              <a:rPr lang="en-US" sz="1400" dirty="0">
                <a:latin typeface="Calibri" charset="0"/>
              </a:rPr>
              <a:t>A</a:t>
            </a:r>
            <a:r>
              <a:rPr lang="en-US" sz="1400" dirty="0" smtClean="0">
                <a:latin typeface="Calibri" charset="0"/>
              </a:rPr>
              <a:t>ggregated </a:t>
            </a:r>
            <a:r>
              <a:rPr lang="en-US" sz="1400" dirty="0">
                <a:latin typeface="Calibri" charset="0"/>
              </a:rPr>
              <a:t>edge responses over 4x4 </a:t>
            </a:r>
            <a:r>
              <a:rPr lang="en-US" sz="1400" dirty="0" smtClean="0">
                <a:latin typeface="Calibri" charset="0"/>
              </a:rPr>
              <a:t>windows</a:t>
            </a:r>
            <a:endParaRPr lang="en-US" sz="1400" dirty="0">
              <a:latin typeface="Calibri" charset="0"/>
            </a:endParaRPr>
          </a:p>
        </p:txBody>
      </p:sp>
      <p:sp>
        <p:nvSpPr>
          <p:cNvPr id="14" name="Text Box 10"/>
          <p:cNvSpPr txBox="1">
            <a:spLocks noChangeArrowheads="1"/>
          </p:cNvSpPr>
          <p:nvPr/>
        </p:nvSpPr>
        <p:spPr bwMode="auto">
          <a:xfrm>
            <a:off x="7871012" y="4325692"/>
            <a:ext cx="1781983" cy="19561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prstTxWarp prst="textNoShape">
              <a:avLst/>
            </a:prstTxWarp>
            <a:spAutoFit/>
          </a:bodyPr>
          <a:lstStyle/>
          <a:p>
            <a:pPr>
              <a:spcBef>
                <a:spcPct val="50000"/>
              </a:spcBef>
            </a:pPr>
            <a:r>
              <a:rPr lang="en-US" sz="1200" dirty="0">
                <a:solidFill>
                  <a:srgbClr val="0066FF"/>
                </a:solidFill>
                <a:latin typeface="Calibri" charset="0"/>
              </a:rPr>
              <a:t>Hays and </a:t>
            </a:r>
            <a:r>
              <a:rPr lang="en-US" sz="1200" dirty="0" err="1">
                <a:solidFill>
                  <a:srgbClr val="0066FF"/>
                </a:solidFill>
                <a:latin typeface="Calibri" charset="0"/>
              </a:rPr>
              <a:t>Efros</a:t>
            </a:r>
            <a:r>
              <a:rPr lang="en-US" sz="1200" dirty="0">
                <a:solidFill>
                  <a:srgbClr val="0066FF"/>
                </a:solidFill>
                <a:latin typeface="Calibri" charset="0"/>
              </a:rPr>
              <a:t>, SIGGRAPH 2007</a:t>
            </a:r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192305" y="1026161"/>
            <a:ext cx="2557529" cy="2261935"/>
          </a:xfrm>
          <a:prstGeom prst="rect">
            <a:avLst/>
          </a:prstGeom>
        </p:spPr>
      </p:pic>
      <p:cxnSp>
        <p:nvCxnSpPr>
          <p:cNvPr id="16" name="Straight Connector 15"/>
          <p:cNvCxnSpPr/>
          <p:nvPr/>
        </p:nvCxnSpPr>
        <p:spPr>
          <a:xfrm>
            <a:off x="1841685" y="1029553"/>
            <a:ext cx="0" cy="225854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7" name="Straight Connector 16"/>
          <p:cNvCxnSpPr/>
          <p:nvPr/>
        </p:nvCxnSpPr>
        <p:spPr>
          <a:xfrm>
            <a:off x="2477735" y="1026161"/>
            <a:ext cx="0" cy="225854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8" name="Straight Connector 17"/>
          <p:cNvCxnSpPr/>
          <p:nvPr/>
        </p:nvCxnSpPr>
        <p:spPr>
          <a:xfrm>
            <a:off x="3113784" y="1029553"/>
            <a:ext cx="0" cy="225854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9" name="Straight Connector 18"/>
          <p:cNvCxnSpPr/>
          <p:nvPr/>
        </p:nvCxnSpPr>
        <p:spPr>
          <a:xfrm>
            <a:off x="1205636" y="1026161"/>
            <a:ext cx="0" cy="225854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0" name="Straight Connector 19"/>
          <p:cNvCxnSpPr/>
          <p:nvPr/>
        </p:nvCxnSpPr>
        <p:spPr>
          <a:xfrm>
            <a:off x="3749834" y="1029553"/>
            <a:ext cx="0" cy="225854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1" name="Straight Connector 20"/>
          <p:cNvCxnSpPr/>
          <p:nvPr/>
        </p:nvCxnSpPr>
        <p:spPr>
          <a:xfrm>
            <a:off x="1205636" y="1026161"/>
            <a:ext cx="2544198" cy="339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2" name="Straight Connector 21"/>
          <p:cNvCxnSpPr/>
          <p:nvPr/>
        </p:nvCxnSpPr>
        <p:spPr>
          <a:xfrm>
            <a:off x="1215158" y="1589948"/>
            <a:ext cx="2544198" cy="339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>
            <a:off x="1205636" y="2153736"/>
            <a:ext cx="2544198" cy="339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4" name="Straight Connector 23"/>
          <p:cNvCxnSpPr/>
          <p:nvPr/>
        </p:nvCxnSpPr>
        <p:spPr>
          <a:xfrm>
            <a:off x="1192305" y="2717523"/>
            <a:ext cx="2544198" cy="339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/>
        </p:nvCxnSpPr>
        <p:spPr>
          <a:xfrm>
            <a:off x="1192305" y="3281311"/>
            <a:ext cx="2544198" cy="3392"/>
          </a:xfrm>
          <a:prstGeom prst="line">
            <a:avLst/>
          </a:prstGeom>
          <a:ln>
            <a:solidFill>
              <a:srgbClr val="FF0000"/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146861667"/>
      </p:ext>
    </p:extLst>
  </p:cSld>
  <p:clrMapOvr>
    <a:masterClrMapping/>
  </p:clrMapOvr>
  <p:transition spd="med"/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" name="Shape 97"/>
          <p:cNvSpPr/>
          <p:nvPr/>
        </p:nvSpPr>
        <p:spPr>
          <a:xfrm>
            <a:off x="-25400" y="38100"/>
            <a:ext cx="9194801" cy="584200"/>
          </a:xfrm>
          <a:prstGeom prst="rect">
            <a:avLst/>
          </a:prstGeom>
          <a:ln w="12700">
            <a:miter lim="400000"/>
          </a:ln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 lIns="0" tIns="0" rIns="0" bIns="0"/>
          <a:lstStyle>
            <a:lvl1pPr algn="ctr">
              <a:defRPr sz="3200">
                <a:solidFill>
                  <a:srgbClr val="215380"/>
                </a:solidFill>
                <a:latin typeface="+mn-lt"/>
                <a:ea typeface="+mn-ea"/>
                <a:cs typeface="+mn-cs"/>
                <a:sym typeface="Helvetica"/>
              </a:defRPr>
            </a:lvl1pPr>
          </a:lstStyle>
          <a:p>
            <a:pPr lvl="0">
              <a:defRPr sz="1800">
                <a:solidFill>
                  <a:srgbClr val="000000"/>
                </a:solidFill>
              </a:defRPr>
            </a:pPr>
            <a:r>
              <a:rPr lang="en-US" sz="3200" dirty="0" smtClean="0">
                <a:solidFill>
                  <a:srgbClr val="215380"/>
                </a:solidFill>
              </a:rPr>
              <a:t>Questions?</a:t>
            </a:r>
            <a:endParaRPr sz="3200" dirty="0">
              <a:solidFill>
                <a:srgbClr val="215380"/>
              </a:solidFill>
            </a:endParaRPr>
          </a:p>
        </p:txBody>
      </p:sp>
      <p:sp>
        <p:nvSpPr>
          <p:cNvPr id="98" name="Shape 98"/>
          <p:cNvSpPr>
            <a:spLocks noGrp="1"/>
          </p:cNvSpPr>
          <p:nvPr>
            <p:ph type="sldNum" sz="quarter" idx="4294967295"/>
          </p:nvPr>
        </p:nvSpPr>
        <p:spPr>
          <a:xfrm>
            <a:off x="6912391" y="4853676"/>
            <a:ext cx="2133601" cy="281941"/>
          </a:xfrm>
          <a:prstGeom prst="rect">
            <a:avLst/>
          </a:prstGeom>
          <a:extLst>
            <a:ext uri="{C572A759-6A51-4108-AA02-DFA0A04FC94B}">
              <ma14:wrappingTextBoxFlag xmlns:ma14="http://schemas.microsoft.com/office/mac/drawingml/2011/main" val="1"/>
            </a:ext>
          </a:extLst>
        </p:spPr>
        <p:txBody>
          <a:bodyPr/>
          <a:lstStyle/>
          <a:p>
            <a:pPr lvl="0">
              <a:defRPr sz="1800">
                <a:solidFill>
                  <a:srgbClr val="000000"/>
                </a:solidFill>
              </a:defRPr>
            </a:pPr>
            <a:fld id="{86CB4B4D-7CA3-9044-876B-883B54F8677D}" type="slidenum">
              <a:rPr sz="1300">
                <a:solidFill>
                  <a:srgbClr val="FFFFFF"/>
                </a:solidFill>
              </a:rPr>
              <a:t>39</a:t>
            </a:fld>
            <a:endParaRPr sz="1300">
              <a:solidFill>
                <a:srgbClr val="FFFFFF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34860174"/>
      </p:ext>
    </p:extLst>
  </p:cSld>
  <p:clrMapOvr>
    <a:masterClrMapping/>
  </p:clrMapOvr>
  <p:transition spd="med"/>
  <p:timing>
    <p:tnLst>
      <p:par>
        <p:cTn id="1" dur="indefinite" restart="never" fill="hold" nodeType="tmRoot"/>
      </p:par>
    </p:tnLst>
  </p:timing>
</p:sld>
</file>

<file path=ppt/theme/theme1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ppt/theme/theme2.xml><?xml version="1.0" encoding="utf-8"?>
<a:theme xmlns:a="http://schemas.openxmlformats.org/drawingml/2006/main" name="Default">
  <a:themeElements>
    <a:clrScheme name="Default">
      <a:dk1>
        <a:srgbClr val="000000"/>
      </a:dk1>
      <a:lt1>
        <a:srgbClr val="FFFFFF"/>
      </a:lt1>
      <a:dk2>
        <a:srgbClr val="A7A7A7"/>
      </a:dk2>
      <a:lt2>
        <a:srgbClr val="535353"/>
      </a:lt2>
      <a:accent1>
        <a:srgbClr val="404040"/>
      </a:accent1>
      <a:accent2>
        <a:srgbClr val="808080"/>
      </a:accent2>
      <a:accent3>
        <a:srgbClr val="BFBFBF"/>
      </a:accent3>
      <a:accent4>
        <a:srgbClr val="8F8F8F"/>
      </a:accent4>
      <a:accent5>
        <a:srgbClr val="6E6E6E"/>
      </a:accent5>
      <a:accent6>
        <a:srgbClr val="4D4D4D"/>
      </a:accent6>
      <a:hlink>
        <a:srgbClr val="0000FF"/>
      </a:hlink>
      <a:folHlink>
        <a:srgbClr val="FF00FF"/>
      </a:folHlink>
    </a:clrScheme>
    <a:fontScheme name="Default">
      <a:majorFont>
        <a:latin typeface="Helvetica Neue"/>
        <a:ea typeface="Helvetica Neue"/>
        <a:cs typeface="Helvetica Neue"/>
      </a:majorFont>
      <a:minorFont>
        <a:latin typeface="Helvetica"/>
        <a:ea typeface="Helvetica"/>
        <a:cs typeface="Helvetica"/>
      </a:minorFont>
    </a:fontScheme>
    <a:fmtScheme name="Default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29999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4999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38100" dist="20000" dir="5400000" rotWithShape="0">
              <a:srgbClr val="000000">
                <a:alpha val="38000"/>
              </a:srgbClr>
            </a:outerShdw>
          </a:effectLst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>
        <a:solidFill>
          <a:srgbClr val="FFFFFF"/>
        </a:solidFill>
        <a:ln w="25400" cap="flat">
          <a:solidFill>
            <a:srgbClr val="404040"/>
          </a:solidFill>
          <a:prstDash val="solid"/>
          <a:bevel/>
        </a:ln>
        <a:effectLst>
          <a:outerShdw blurRad="38100" dist="23000" dir="5400000" rotWithShape="0">
            <a:srgbClr val="000000">
              <a:alpha val="35000"/>
            </a:srgbClr>
          </a:outerShdw>
        </a:effectLst>
      </a:spPr>
      <a:bodyPr rot="0" spcFirstLastPara="1" vertOverflow="overflow" horzOverflow="overflow" vert="horz" wrap="square" lIns="45719" tIns="45719" rIns="45719" bIns="45719" numCol="1" spcCol="38100" rtlCol="0" anchor="ctr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spDef>
    <a:lnDef>
      <a:spPr>
        <a:noFill/>
        <a:ln w="25400" cap="flat">
          <a:solidFill>
            <a:srgbClr val="404040"/>
          </a:solidFill>
          <a:prstDash val="solid"/>
          <a:bevel/>
        </a:ln>
        <a:effectLst>
          <a:outerShdw blurRad="38100" dist="20000" dir="5400000" rotWithShape="0">
            <a:srgbClr val="000000">
              <a:alpha val="38000"/>
            </a:srgbClr>
          </a:outerShdw>
        </a:effectLst>
      </a:spPr>
      <a:bodyPr rot="0" spcFirstLastPara="1" vertOverflow="overflow" horzOverflow="overflow" vert="horz" wrap="square" lIns="91439" tIns="45719" rIns="91439" bIns="45719" numCol="1" spcCol="38100" rtlCol="0" anchor="t">
        <a:noAutofit/>
      </a:bodyPr>
      <a:lstStyle>
        <a:def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lnDef>
    <a:txDef>
      <a:spPr>
        <a:noFill/>
        <a:ln w="12700" cap="flat">
          <a:noFill/>
          <a:miter lim="400000"/>
        </a:ln>
        <a:effectLst/>
      </a:spPr>
      <a:bodyPr rot="0" spcFirstLastPara="1" vertOverflow="overflow" horzOverflow="overflow" vert="horz" wrap="square" lIns="45719" tIns="45719" rIns="45719" bIns="45719" numCol="1" spcCol="38100" rtlCol="0" anchor="t">
        <a:spAutoFit/>
      </a:bodyPr>
      <a:lstStyle>
        <a:defPPr marL="0" marR="0" indent="0" algn="l" defTabSz="4572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  <a:latin typeface="Calibri"/>
            <a:ea typeface="Calibri"/>
            <a:cs typeface="Calibri"/>
            <a:sym typeface="Calibri"/>
          </a:defRPr>
        </a:defPPr>
        <a:lvl1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1pPr>
        <a:lvl2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2pPr>
        <a:lvl3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3pPr>
        <a:lvl4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4pPr>
        <a:lvl5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5pPr>
        <a:lvl6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6pPr>
        <a:lvl7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7pPr>
        <a:lvl8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8pPr>
        <a:lvl9pPr marL="0" marR="0" indent="0" algn="l" defTabSz="914400" rtl="0" fontAlgn="auto" latinLnBrk="1" hangingPunct="0">
          <a:lnSpc>
            <a:spcPct val="100000"/>
          </a:lnSpc>
          <a:spcBef>
            <a:spcPts val="0"/>
          </a:spcBef>
          <a:spcAft>
            <a:spcPts val="0"/>
          </a:spcAft>
          <a:buClrTx/>
          <a:buSzTx/>
          <a:buFontTx/>
          <a:buNone/>
          <a:tabLst/>
          <a:defRPr kumimoji="0" sz="1800" b="0" i="0" u="none" strike="noStrike" cap="none" spc="0" normalizeH="0" baseline="0">
            <a:ln>
              <a:noFill/>
            </a:ln>
            <a:solidFill>
              <a:srgbClr val="000000"/>
            </a:solidFill>
            <a:effectLst/>
            <a:uFillTx/>
          </a:defRPr>
        </a:lvl9pPr>
      </a:lstStyle>
      <a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none"/>
      </a:style>
    </a:tx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1658</TotalTime>
  <Words>741</Words>
  <Application>Microsoft Macintosh PowerPoint</Application>
  <PresentationFormat>On-screen Show (16:9)</PresentationFormat>
  <Paragraphs>151</Paragraphs>
  <Slides>39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39</vt:i4>
      </vt:variant>
    </vt:vector>
  </HeadingPairs>
  <TitlesOfParts>
    <vt:vector size="47" baseType="lpstr">
      <vt:lpstr>Calibri</vt:lpstr>
      <vt:lpstr>Cambria Math</vt:lpstr>
      <vt:lpstr>Helvetica Neue</vt:lpstr>
      <vt:lpstr>ＭＳ Ｐゴシック</vt:lpstr>
      <vt:lpstr>Arial</vt:lpstr>
      <vt:lpstr>Helvetica</vt:lpstr>
      <vt:lpstr>Times New Roman</vt:lpstr>
      <vt:lpstr>Default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15.0029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cp:lastModifiedBy>Microsoft Office User</cp:lastModifiedBy>
  <cp:revision>93</cp:revision>
  <dcterms:modified xsi:type="dcterms:W3CDTF">2017-01-24T19:06:00Z</dcterms:modified>
</cp:coreProperties>
</file>