
<file path=[Content_Types].xml><?xml version="1.0" encoding="utf-8"?>
<Types xmlns="http://schemas.openxmlformats.org/package/2006/content-types">
  <Default Extension="xml" ContentType="application/xml"/>
  <Default Extension="png" ContentType="image/png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8"/>
  </p:notesMasterIdLst>
  <p:sldIdLst>
    <p:sldId id="256" r:id="rId2"/>
    <p:sldId id="257" r:id="rId3"/>
    <p:sldId id="288" r:id="rId4"/>
    <p:sldId id="290" r:id="rId5"/>
    <p:sldId id="291" r:id="rId6"/>
    <p:sldId id="292" r:id="rId7"/>
    <p:sldId id="293" r:id="rId8"/>
    <p:sldId id="294" r:id="rId9"/>
    <p:sldId id="295" r:id="rId10"/>
    <p:sldId id="296" r:id="rId11"/>
    <p:sldId id="297" r:id="rId12"/>
    <p:sldId id="298" r:id="rId13"/>
    <p:sldId id="299" r:id="rId14"/>
    <p:sldId id="301" r:id="rId15"/>
    <p:sldId id="302" r:id="rId16"/>
    <p:sldId id="303" r:id="rId17"/>
    <p:sldId id="304" r:id="rId18"/>
    <p:sldId id="305" r:id="rId19"/>
    <p:sldId id="300" r:id="rId20"/>
    <p:sldId id="306" r:id="rId21"/>
    <p:sldId id="307" r:id="rId22"/>
    <p:sldId id="308" r:id="rId23"/>
    <p:sldId id="309" r:id="rId24"/>
    <p:sldId id="310" r:id="rId25"/>
    <p:sldId id="311" r:id="rId26"/>
    <p:sldId id="285" r:id="rId27"/>
  </p:sldIdLst>
  <p:sldSz cx="9144000" cy="5143500" type="screen16x9"/>
  <p:notesSz cx="6858000" cy="9144000"/>
  <p:defaultTextStyle>
    <a:lvl1pPr defTabSz="457200">
      <a:defRPr>
        <a:latin typeface="Calibri"/>
        <a:ea typeface="Calibri"/>
        <a:cs typeface="Calibri"/>
        <a:sym typeface="Calibri"/>
      </a:defRPr>
    </a:lvl1pPr>
    <a:lvl2pPr indent="457200" defTabSz="457200">
      <a:defRPr>
        <a:latin typeface="Calibri"/>
        <a:ea typeface="Calibri"/>
        <a:cs typeface="Calibri"/>
        <a:sym typeface="Calibri"/>
      </a:defRPr>
    </a:lvl2pPr>
    <a:lvl3pPr indent="914400" defTabSz="457200">
      <a:defRPr>
        <a:latin typeface="Calibri"/>
        <a:ea typeface="Calibri"/>
        <a:cs typeface="Calibri"/>
        <a:sym typeface="Calibri"/>
      </a:defRPr>
    </a:lvl3pPr>
    <a:lvl4pPr indent="1371600" defTabSz="457200">
      <a:defRPr>
        <a:latin typeface="Calibri"/>
        <a:ea typeface="Calibri"/>
        <a:cs typeface="Calibri"/>
        <a:sym typeface="Calibri"/>
      </a:defRPr>
    </a:lvl4pPr>
    <a:lvl5pPr indent="1828800" defTabSz="457200">
      <a:defRPr>
        <a:latin typeface="Calibri"/>
        <a:ea typeface="Calibri"/>
        <a:cs typeface="Calibri"/>
        <a:sym typeface="Calibri"/>
      </a:defRPr>
    </a:lvl5pPr>
    <a:lvl6pPr indent="2286000" defTabSz="457200">
      <a:defRPr>
        <a:latin typeface="Calibri"/>
        <a:ea typeface="Calibri"/>
        <a:cs typeface="Calibri"/>
        <a:sym typeface="Calibri"/>
      </a:defRPr>
    </a:lvl6pPr>
    <a:lvl7pPr indent="2743200" defTabSz="457200">
      <a:defRPr>
        <a:latin typeface="Calibri"/>
        <a:ea typeface="Calibri"/>
        <a:cs typeface="Calibri"/>
        <a:sym typeface="Calibri"/>
      </a:defRPr>
    </a:lvl7pPr>
    <a:lvl8pPr indent="3200400" defTabSz="457200">
      <a:defRPr>
        <a:latin typeface="Calibri"/>
        <a:ea typeface="Calibri"/>
        <a:cs typeface="Calibri"/>
        <a:sym typeface="Calibri"/>
      </a:defRPr>
    </a:lvl8pPr>
    <a:lvl9pPr indent="3657600" defTabSz="457200">
      <a:defRPr>
        <a:latin typeface="Calibri"/>
        <a:ea typeface="Calibri"/>
        <a:cs typeface="Calibri"/>
        <a:sym typeface="Calibri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rosoft Office User" initials="Office" lastIdx="1" clrIdx="0">
    <p:extLst/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00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DCDCD"/>
          </a:solidFill>
        </a:fill>
      </a:tcStyle>
    </a:wholeTbl>
    <a:band2H>
      <a:tcTxStyle/>
      <a:tcStyle>
        <a:tcBdr/>
        <a:fill>
          <a:solidFill>
            <a:srgbClr val="E8E8E8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Row>
  </a:tblStyle>
  <a:tblStyle styleId="{C7B018BB-80A7-4F77-B60F-C8B233D01FF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E8E8E8"/>
          </a:solidFill>
        </a:fill>
      </a:tcStyle>
    </a:wholeTbl>
    <a:band2H>
      <a:tcTxStyle/>
      <a:tcStyle>
        <a:tcBdr/>
        <a:fill>
          <a:solidFill>
            <a:srgbClr val="F4F4F4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Row>
  </a:tblStyle>
  <a:tblStyle styleId="{EEE7283C-3CF3-47DC-8721-378D4A62B22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Row>
  </a:tblStyle>
  <a:tblStyle styleId="{CF821DB8-F4EB-4A41-A1BA-3FCAFE7338EE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Row>
  </a:tblStyle>
  <a:tblStyle styleId="{33BA23B1-9221-436E-865A-0063620EA4FD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Row>
  </a:tblStyle>
  <a:tblStyle styleId="{2708684C-4D16-4618-839F-0558EEFCDFE6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3668"/>
    <p:restoredTop sz="94737"/>
  </p:normalViewPr>
  <p:slideViewPr>
    <p:cSldViewPr snapToGrid="0" snapToObjects="1">
      <p:cViewPr varScale="1">
        <p:scale>
          <a:sx n="174" d="100"/>
          <a:sy n="174" d="100"/>
        </p:scale>
        <p:origin x="192" y="50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notesMaster" Target="notesMasters/notesMaster1.xml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presProps" Target="presProps.xml"/><Relationship Id="rId31" Type="http://schemas.openxmlformats.org/officeDocument/2006/relationships/viewProps" Target="viewProps.xml"/><Relationship Id="rId32" Type="http://schemas.openxmlformats.org/officeDocument/2006/relationships/theme" Target="theme/theme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  <p:sp>
        <p:nvSpPr>
          <p:cNvPr id="22" name="Shape 22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</p:spTree>
    <p:extLst>
      <p:ext uri="{BB962C8B-B14F-4D97-AF65-F5344CB8AC3E}">
        <p14:creationId xmlns:p14="http://schemas.microsoft.com/office/powerpoint/2010/main" val="763845586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1pPr>
    <a:lvl2pPr indent="228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2pPr>
    <a:lvl3pPr indent="457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3pPr>
    <a:lvl4pPr indent="685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4pPr>
    <a:lvl5pPr indent="9144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5pPr>
    <a:lvl6pPr indent="11430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6pPr>
    <a:lvl7pPr indent="1371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7pPr>
    <a:lvl8pPr indent="1600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8pPr>
    <a:lvl9pPr indent="1828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asted-image.png"/>
          <p:cNvPicPr/>
          <p:nvPr/>
        </p:nvPicPr>
        <p:blipFill>
          <a:blip r:embed="rId2">
            <a:alphaModFix amt="10839"/>
            <a:extLst/>
          </a:blip>
          <a:srcRect l="11804" t="22310" b="2478"/>
          <a:stretch>
            <a:fillRect/>
          </a:stretch>
        </p:blipFill>
        <p:spPr>
          <a:xfrm>
            <a:off x="-69850" y="-6276"/>
            <a:ext cx="4680310" cy="3991254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Shape 8"/>
          <p:cNvSpPr/>
          <p:nvPr/>
        </p:nvSpPr>
        <p:spPr>
          <a:xfrm>
            <a:off x="260350" y="1973579"/>
            <a:ext cx="8623300" cy="274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4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600" dirty="0">
                <a:solidFill>
                  <a:srgbClr val="215380"/>
                </a:solidFill>
              </a:rPr>
              <a:t>CS6501: </a:t>
            </a:r>
            <a:r>
              <a:rPr lang="en-US" sz="3600" dirty="0" smtClean="0">
                <a:solidFill>
                  <a:srgbClr val="215380"/>
                </a:solidFill>
              </a:rPr>
              <a:t>Vision</a:t>
            </a:r>
            <a:r>
              <a:rPr lang="en-US" sz="3600" baseline="0" dirty="0" smtClean="0">
                <a:solidFill>
                  <a:srgbClr val="215380"/>
                </a:solidFill>
              </a:rPr>
              <a:t> and Language</a:t>
            </a:r>
            <a:endParaRPr sz="3600" dirty="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>
            <a:lvl1pPr>
              <a:defRPr b="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solidFill>
                  <a:schemeClr val="tx1"/>
                </a:solidFill>
              </a:defRPr>
            </a:lvl1pPr>
            <a:lvl2pPr algn="l">
              <a:defRPr sz="2000" b="0">
                <a:solidFill>
                  <a:schemeClr val="tx1"/>
                </a:solidFill>
              </a:defRPr>
            </a:lvl2pPr>
            <a:lvl3pPr algn="l">
              <a:defRPr sz="2000" b="0">
                <a:solidFill>
                  <a:schemeClr val="tx1"/>
                </a:solidFill>
              </a:defRPr>
            </a:lvl3pPr>
            <a:lvl4pPr algn="l">
              <a:defRPr sz="2000" b="0">
                <a:solidFill>
                  <a:schemeClr val="tx1"/>
                </a:solidFill>
              </a:defRPr>
            </a:lvl4pPr>
            <a:lvl5pPr algn="l">
              <a:defRPr sz="2000" b="0"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/>
          <p:nvPr/>
        </p:nvSpPr>
        <p:spPr>
          <a:xfrm>
            <a:off x="0" y="4855209"/>
            <a:ext cx="9144001" cy="294641"/>
          </a:xfrm>
          <a:prstGeom prst="rect">
            <a:avLst/>
          </a:prstGeom>
          <a:solidFill>
            <a:srgbClr val="215381"/>
          </a:solidFill>
          <a:ln w="12700">
            <a:miter lim="400000"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txBody>
          <a:bodyPr lIns="0" tIns="0" rIns="0" bIns="0" anchor="ctr"/>
          <a:lstStyle/>
          <a:p>
            <a:pPr lvl="0"/>
            <a:endParaRPr/>
          </a:p>
        </p:txBody>
      </p:sp>
      <p:sp>
        <p:nvSpPr>
          <p:cNvPr id="5" name="Shape 5"/>
          <p:cNvSpPr/>
          <p:nvPr/>
        </p:nvSpPr>
        <p:spPr>
          <a:xfrm>
            <a:off x="101722" y="4848859"/>
            <a:ext cx="1982915" cy="20005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0" tIns="0" rIns="0" bIns="0">
            <a:spAutoFit/>
          </a:bodyPr>
          <a:lstStyle>
            <a:lvl1pPr>
              <a:defRPr sz="1300">
                <a:solidFill>
                  <a:srgbClr val="FFFFFF"/>
                </a:solidFill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1300" dirty="0">
                <a:solidFill>
                  <a:srgbClr val="FFFFFF"/>
                </a:solidFill>
              </a:rPr>
              <a:t>CS6501: </a:t>
            </a:r>
            <a:r>
              <a:rPr lang="en-US" sz="1300" dirty="0" smtClean="0">
                <a:solidFill>
                  <a:srgbClr val="FFFFFF"/>
                </a:solidFill>
              </a:rPr>
              <a:t>Vision and Language</a:t>
            </a:r>
            <a:endParaRPr sz="1300" dirty="0">
              <a:solidFill>
                <a:srgbClr val="FFFFFF"/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transition spd="med"/>
  <p:timing>
    <p:tnLst>
      <p:par>
        <p:cTn id="1" dur="indefinite" restart="never" nodeType="tmRoot"/>
      </p:par>
    </p:tnLst>
  </p:timing>
  <p:txStyles>
    <p:titleStyle>
      <a:lvl1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1pPr>
      <a:lvl2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2pPr>
      <a:lvl3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3pPr>
      <a:lvl4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4pPr>
      <a:lvl5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5pPr>
      <a:lvl6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6pPr>
      <a:lvl7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7pPr>
      <a:lvl8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8pPr>
      <a:lvl9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9pPr>
    </p:titleStyle>
    <p:bodyStyle>
      <a:lvl1pPr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1pPr>
      <a:lvl2pPr indent="457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2pPr>
      <a:lvl3pPr indent="914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3pPr>
      <a:lvl4pPr indent="1371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4pPr>
      <a:lvl5pPr indent="18288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5pPr>
      <a:lvl6pPr indent="22860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6pPr>
      <a:lvl7pPr indent="2743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7pPr>
      <a:lvl8pPr indent="3200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8pPr>
      <a:lvl9pPr indent="3657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9pPr>
    </p:bodyStyle>
    <p:otherStyle>
      <a:lvl1pPr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1pPr>
      <a:lvl2pPr indent="457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2pPr>
      <a:lvl3pPr indent="914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3pPr>
      <a:lvl4pPr indent="1371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4pPr>
      <a:lvl5pPr indent="18288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5pPr>
      <a:lvl6pPr indent="22860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6pPr>
      <a:lvl7pPr indent="2743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7pPr>
      <a:lvl8pPr indent="3200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8pPr>
      <a:lvl9pPr indent="3657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mailto:vicente@cs.virginia.edu" TargetMode="External"/><Relationship Id="rId3" Type="http://schemas.openxmlformats.org/officeDocument/2006/relationships/hyperlink" Target="http://www.cs.virginia.edu/~vicente/vislang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6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20" Type="http://schemas.openxmlformats.org/officeDocument/2006/relationships/image" Target="../media/image25.png"/><Relationship Id="rId21" Type="http://schemas.openxmlformats.org/officeDocument/2006/relationships/image" Target="../media/image26.png"/><Relationship Id="rId22" Type="http://schemas.openxmlformats.org/officeDocument/2006/relationships/image" Target="../media/image27.png"/><Relationship Id="rId23" Type="http://schemas.openxmlformats.org/officeDocument/2006/relationships/image" Target="../media/image28.png"/><Relationship Id="rId24" Type="http://schemas.openxmlformats.org/officeDocument/2006/relationships/image" Target="../media/image29.png"/><Relationship Id="rId25" Type="http://schemas.openxmlformats.org/officeDocument/2006/relationships/image" Target="../media/image30.png"/><Relationship Id="rId26" Type="http://schemas.openxmlformats.org/officeDocument/2006/relationships/image" Target="../media/image31.png"/><Relationship Id="rId27" Type="http://schemas.openxmlformats.org/officeDocument/2006/relationships/image" Target="../media/image32.png"/><Relationship Id="rId28" Type="http://schemas.openxmlformats.org/officeDocument/2006/relationships/image" Target="../media/image33.png"/><Relationship Id="rId29" Type="http://schemas.openxmlformats.org/officeDocument/2006/relationships/image" Target="../media/image3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Relationship Id="rId4" Type="http://schemas.openxmlformats.org/officeDocument/2006/relationships/image" Target="../media/image9.png"/><Relationship Id="rId5" Type="http://schemas.openxmlformats.org/officeDocument/2006/relationships/image" Target="../media/image10.png"/><Relationship Id="rId30" Type="http://schemas.openxmlformats.org/officeDocument/2006/relationships/image" Target="../media/image35.png"/><Relationship Id="rId31" Type="http://schemas.openxmlformats.org/officeDocument/2006/relationships/image" Target="../media/image36.png"/><Relationship Id="rId32" Type="http://schemas.openxmlformats.org/officeDocument/2006/relationships/image" Target="../media/image37.png"/><Relationship Id="rId9" Type="http://schemas.openxmlformats.org/officeDocument/2006/relationships/image" Target="../media/image14.png"/><Relationship Id="rId6" Type="http://schemas.openxmlformats.org/officeDocument/2006/relationships/image" Target="../media/image11.png"/><Relationship Id="rId7" Type="http://schemas.openxmlformats.org/officeDocument/2006/relationships/image" Target="../media/image12.png"/><Relationship Id="rId8" Type="http://schemas.openxmlformats.org/officeDocument/2006/relationships/image" Target="../media/image13.png"/><Relationship Id="rId33" Type="http://schemas.openxmlformats.org/officeDocument/2006/relationships/image" Target="../media/image38.png"/><Relationship Id="rId34" Type="http://schemas.openxmlformats.org/officeDocument/2006/relationships/image" Target="../media/image39.png"/><Relationship Id="rId35" Type="http://schemas.openxmlformats.org/officeDocument/2006/relationships/image" Target="../media/image40.png"/><Relationship Id="rId36" Type="http://schemas.openxmlformats.org/officeDocument/2006/relationships/image" Target="../media/image41.png"/><Relationship Id="rId10" Type="http://schemas.openxmlformats.org/officeDocument/2006/relationships/image" Target="../media/image15.png"/><Relationship Id="rId11" Type="http://schemas.openxmlformats.org/officeDocument/2006/relationships/image" Target="../media/image16.png"/><Relationship Id="rId12" Type="http://schemas.openxmlformats.org/officeDocument/2006/relationships/image" Target="../media/image17.png"/><Relationship Id="rId13" Type="http://schemas.openxmlformats.org/officeDocument/2006/relationships/image" Target="../media/image18.png"/><Relationship Id="rId14" Type="http://schemas.openxmlformats.org/officeDocument/2006/relationships/image" Target="../media/image19.png"/><Relationship Id="rId15" Type="http://schemas.openxmlformats.org/officeDocument/2006/relationships/image" Target="../media/image20.png"/><Relationship Id="rId16" Type="http://schemas.openxmlformats.org/officeDocument/2006/relationships/image" Target="../media/image21.png"/><Relationship Id="rId17" Type="http://schemas.openxmlformats.org/officeDocument/2006/relationships/image" Target="../media/image22.png"/><Relationship Id="rId18" Type="http://schemas.openxmlformats.org/officeDocument/2006/relationships/image" Target="../media/image23.png"/><Relationship Id="rId19" Type="http://schemas.openxmlformats.org/officeDocument/2006/relationships/image" Target="../media/image24.png"/></Relationships>
</file>

<file path=ppt/slides/_rels/slide6.xml.rels><?xml version="1.0" encoding="UTF-8" standalone="yes"?>
<Relationships xmlns="http://schemas.openxmlformats.org/package/2006/relationships"><Relationship Id="rId20" Type="http://schemas.openxmlformats.org/officeDocument/2006/relationships/image" Target="../media/image25.png"/><Relationship Id="rId21" Type="http://schemas.openxmlformats.org/officeDocument/2006/relationships/image" Target="../media/image46.png"/><Relationship Id="rId22" Type="http://schemas.openxmlformats.org/officeDocument/2006/relationships/image" Target="../media/image47.png"/><Relationship Id="rId23" Type="http://schemas.openxmlformats.org/officeDocument/2006/relationships/image" Target="../media/image28.png"/><Relationship Id="rId24" Type="http://schemas.openxmlformats.org/officeDocument/2006/relationships/image" Target="../media/image29.png"/><Relationship Id="rId25" Type="http://schemas.openxmlformats.org/officeDocument/2006/relationships/image" Target="../media/image30.png"/><Relationship Id="rId26" Type="http://schemas.openxmlformats.org/officeDocument/2006/relationships/image" Target="../media/image31.png"/><Relationship Id="rId27" Type="http://schemas.openxmlformats.org/officeDocument/2006/relationships/image" Target="../media/image32.png"/><Relationship Id="rId28" Type="http://schemas.openxmlformats.org/officeDocument/2006/relationships/image" Target="../media/image48.png"/><Relationship Id="rId29" Type="http://schemas.openxmlformats.org/officeDocument/2006/relationships/image" Target="../media/image4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Relationship Id="rId4" Type="http://schemas.openxmlformats.org/officeDocument/2006/relationships/image" Target="../media/image9.png"/><Relationship Id="rId5" Type="http://schemas.openxmlformats.org/officeDocument/2006/relationships/image" Target="../media/image10.png"/><Relationship Id="rId30" Type="http://schemas.openxmlformats.org/officeDocument/2006/relationships/image" Target="../media/image35.png"/><Relationship Id="rId31" Type="http://schemas.openxmlformats.org/officeDocument/2006/relationships/image" Target="../media/image36.png"/><Relationship Id="rId32" Type="http://schemas.openxmlformats.org/officeDocument/2006/relationships/image" Target="../media/image37.png"/><Relationship Id="rId9" Type="http://schemas.openxmlformats.org/officeDocument/2006/relationships/image" Target="../media/image14.png"/><Relationship Id="rId6" Type="http://schemas.openxmlformats.org/officeDocument/2006/relationships/image" Target="../media/image11.png"/><Relationship Id="rId7" Type="http://schemas.openxmlformats.org/officeDocument/2006/relationships/image" Target="../media/image42.png"/><Relationship Id="rId8" Type="http://schemas.openxmlformats.org/officeDocument/2006/relationships/image" Target="../media/image43.png"/><Relationship Id="rId33" Type="http://schemas.openxmlformats.org/officeDocument/2006/relationships/image" Target="../media/image38.png"/><Relationship Id="rId34" Type="http://schemas.openxmlformats.org/officeDocument/2006/relationships/image" Target="../media/image39.png"/><Relationship Id="rId35" Type="http://schemas.openxmlformats.org/officeDocument/2006/relationships/image" Target="../media/image50.png"/><Relationship Id="rId36" Type="http://schemas.openxmlformats.org/officeDocument/2006/relationships/image" Target="../media/image51.png"/><Relationship Id="rId10" Type="http://schemas.openxmlformats.org/officeDocument/2006/relationships/image" Target="../media/image15.png"/><Relationship Id="rId11" Type="http://schemas.openxmlformats.org/officeDocument/2006/relationships/image" Target="../media/image16.png"/><Relationship Id="rId12" Type="http://schemas.openxmlformats.org/officeDocument/2006/relationships/image" Target="../media/image17.png"/><Relationship Id="rId13" Type="http://schemas.openxmlformats.org/officeDocument/2006/relationships/image" Target="../media/image18.png"/><Relationship Id="rId14" Type="http://schemas.openxmlformats.org/officeDocument/2006/relationships/image" Target="../media/image44.png"/><Relationship Id="rId15" Type="http://schemas.openxmlformats.org/officeDocument/2006/relationships/image" Target="../media/image45.png"/><Relationship Id="rId16" Type="http://schemas.openxmlformats.org/officeDocument/2006/relationships/image" Target="../media/image21.png"/><Relationship Id="rId17" Type="http://schemas.openxmlformats.org/officeDocument/2006/relationships/image" Target="../media/image22.png"/><Relationship Id="rId18" Type="http://schemas.openxmlformats.org/officeDocument/2006/relationships/image" Target="../media/image23.png"/><Relationship Id="rId19" Type="http://schemas.openxmlformats.org/officeDocument/2006/relationships/image" Target="../media/image24.png"/></Relationships>
</file>

<file path=ppt/slides/_rels/slide7.xml.rels><?xml version="1.0" encoding="UTF-8" standalone="yes"?>
<Relationships xmlns="http://schemas.openxmlformats.org/package/2006/relationships"><Relationship Id="rId20" Type="http://schemas.openxmlformats.org/officeDocument/2006/relationships/image" Target="../media/image25.png"/><Relationship Id="rId21" Type="http://schemas.openxmlformats.org/officeDocument/2006/relationships/image" Target="../media/image46.png"/><Relationship Id="rId22" Type="http://schemas.openxmlformats.org/officeDocument/2006/relationships/image" Target="../media/image47.png"/><Relationship Id="rId23" Type="http://schemas.openxmlformats.org/officeDocument/2006/relationships/image" Target="../media/image28.png"/><Relationship Id="rId24" Type="http://schemas.openxmlformats.org/officeDocument/2006/relationships/image" Target="../media/image29.png"/><Relationship Id="rId25" Type="http://schemas.openxmlformats.org/officeDocument/2006/relationships/image" Target="../media/image30.png"/><Relationship Id="rId26" Type="http://schemas.openxmlformats.org/officeDocument/2006/relationships/image" Target="../media/image31.png"/><Relationship Id="rId27" Type="http://schemas.openxmlformats.org/officeDocument/2006/relationships/image" Target="../media/image32.png"/><Relationship Id="rId28" Type="http://schemas.openxmlformats.org/officeDocument/2006/relationships/image" Target="../media/image48.png"/><Relationship Id="rId29" Type="http://schemas.openxmlformats.org/officeDocument/2006/relationships/image" Target="../media/image4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Relationship Id="rId4" Type="http://schemas.openxmlformats.org/officeDocument/2006/relationships/image" Target="../media/image9.png"/><Relationship Id="rId5" Type="http://schemas.openxmlformats.org/officeDocument/2006/relationships/image" Target="../media/image10.png"/><Relationship Id="rId30" Type="http://schemas.openxmlformats.org/officeDocument/2006/relationships/image" Target="../media/image35.png"/><Relationship Id="rId31" Type="http://schemas.openxmlformats.org/officeDocument/2006/relationships/image" Target="../media/image36.png"/><Relationship Id="rId32" Type="http://schemas.openxmlformats.org/officeDocument/2006/relationships/image" Target="../media/image37.png"/><Relationship Id="rId9" Type="http://schemas.openxmlformats.org/officeDocument/2006/relationships/image" Target="../media/image14.png"/><Relationship Id="rId6" Type="http://schemas.openxmlformats.org/officeDocument/2006/relationships/image" Target="../media/image11.png"/><Relationship Id="rId7" Type="http://schemas.openxmlformats.org/officeDocument/2006/relationships/image" Target="../media/image42.png"/><Relationship Id="rId8" Type="http://schemas.openxmlformats.org/officeDocument/2006/relationships/image" Target="../media/image43.png"/><Relationship Id="rId33" Type="http://schemas.openxmlformats.org/officeDocument/2006/relationships/image" Target="../media/image38.png"/><Relationship Id="rId34" Type="http://schemas.openxmlformats.org/officeDocument/2006/relationships/image" Target="../media/image39.png"/><Relationship Id="rId35" Type="http://schemas.openxmlformats.org/officeDocument/2006/relationships/image" Target="../media/image50.png"/><Relationship Id="rId36" Type="http://schemas.openxmlformats.org/officeDocument/2006/relationships/image" Target="../media/image51.png"/><Relationship Id="rId10" Type="http://schemas.openxmlformats.org/officeDocument/2006/relationships/image" Target="../media/image15.png"/><Relationship Id="rId11" Type="http://schemas.openxmlformats.org/officeDocument/2006/relationships/image" Target="../media/image16.png"/><Relationship Id="rId12" Type="http://schemas.openxmlformats.org/officeDocument/2006/relationships/image" Target="../media/image17.png"/><Relationship Id="rId13" Type="http://schemas.openxmlformats.org/officeDocument/2006/relationships/image" Target="../media/image18.png"/><Relationship Id="rId14" Type="http://schemas.openxmlformats.org/officeDocument/2006/relationships/image" Target="../media/image44.png"/><Relationship Id="rId15" Type="http://schemas.openxmlformats.org/officeDocument/2006/relationships/image" Target="../media/image45.png"/><Relationship Id="rId16" Type="http://schemas.openxmlformats.org/officeDocument/2006/relationships/image" Target="../media/image21.png"/><Relationship Id="rId17" Type="http://schemas.openxmlformats.org/officeDocument/2006/relationships/image" Target="../media/image22.png"/><Relationship Id="rId18" Type="http://schemas.openxmlformats.org/officeDocument/2006/relationships/image" Target="../media/image23.png"/><Relationship Id="rId19" Type="http://schemas.openxmlformats.org/officeDocument/2006/relationships/image" Target="../media/image2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6" Type="http://schemas.openxmlformats.org/officeDocument/2006/relationships/image" Target="../media/image5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4" Type="http://schemas.openxmlformats.org/officeDocument/2006/relationships/image" Target="../media/image4.png"/><Relationship Id="rId5" Type="http://schemas.openxmlformats.org/officeDocument/2006/relationships/image" Target="../media/image5.png"/><Relationship Id="rId6" Type="http://schemas.openxmlformats.org/officeDocument/2006/relationships/image" Target="../media/image5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4" Type="http://schemas.openxmlformats.org/officeDocument/2006/relationships/image" Target="../media/image5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4" Type="http://schemas.openxmlformats.org/officeDocument/2006/relationships/image" Target="../media/image5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4" Type="http://schemas.openxmlformats.org/officeDocument/2006/relationships/image" Target="../media/image62.png"/><Relationship Id="rId5" Type="http://schemas.openxmlformats.org/officeDocument/2006/relationships/image" Target="../media/image6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0.png"/></Relationships>
</file>

<file path=ppt/slides/_rels/slide13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70.png"/><Relationship Id="rId12" Type="http://schemas.openxmlformats.org/officeDocument/2006/relationships/image" Target="../media/image64.png"/><Relationship Id="rId13" Type="http://schemas.openxmlformats.org/officeDocument/2006/relationships/image" Target="../media/image65.png"/><Relationship Id="rId14" Type="http://schemas.openxmlformats.org/officeDocument/2006/relationships/image" Target="../media/image66.png"/><Relationship Id="rId15" Type="http://schemas.openxmlformats.org/officeDocument/2006/relationships/image" Target="../media/image6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0.png"/><Relationship Id="rId3" Type="http://schemas.openxmlformats.org/officeDocument/2006/relationships/image" Target="../media/image200.png"/><Relationship Id="rId7" Type="http://schemas.openxmlformats.org/officeDocument/2006/relationships/image" Target="../media/image230.png"/><Relationship Id="rId8" Type="http://schemas.openxmlformats.org/officeDocument/2006/relationships/image" Target="../media/image240.png"/><Relationship Id="rId9" Type="http://schemas.openxmlformats.org/officeDocument/2006/relationships/image" Target="../media/image250.png"/><Relationship Id="rId10" Type="http://schemas.openxmlformats.org/officeDocument/2006/relationships/image" Target="../media/image260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4" Type="http://schemas.openxmlformats.org/officeDocument/2006/relationships/image" Target="../media/image6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4" Type="http://schemas.openxmlformats.org/officeDocument/2006/relationships/image" Target="../media/image7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0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3.png"/><Relationship Id="rId3" Type="http://schemas.openxmlformats.org/officeDocument/2006/relationships/image" Target="../media/image7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0.png"/><Relationship Id="rId4" Type="http://schemas.openxmlformats.org/officeDocument/2006/relationships/image" Target="../media/image510.png"/><Relationship Id="rId5" Type="http://schemas.openxmlformats.org/officeDocument/2006/relationships/image" Target="../media/image520.png"/><Relationship Id="rId6" Type="http://schemas.openxmlformats.org/officeDocument/2006/relationships/image" Target="../media/image530.png"/><Relationship Id="rId7" Type="http://schemas.openxmlformats.org/officeDocument/2006/relationships/image" Target="../media/image540.png"/><Relationship Id="rId8" Type="http://schemas.openxmlformats.org/officeDocument/2006/relationships/image" Target="../media/image55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5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4" Type="http://schemas.openxmlformats.org/officeDocument/2006/relationships/image" Target="../media/image76.png"/><Relationship Id="rId5" Type="http://schemas.openxmlformats.org/officeDocument/2006/relationships/image" Target="../media/image77.png"/><Relationship Id="rId6" Type="http://schemas.openxmlformats.org/officeDocument/2006/relationships/image" Target="../media/image59.png"/><Relationship Id="rId7" Type="http://schemas.openxmlformats.org/officeDocument/2006/relationships/image" Target="../media/image60.png"/><Relationship Id="rId8" Type="http://schemas.openxmlformats.org/officeDocument/2006/relationships/image" Target="../media/image78.png"/><Relationship Id="rId9" Type="http://schemas.openxmlformats.org/officeDocument/2006/relationships/image" Target="../media/image79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6.png"/><Relationship Id="rId3" Type="http://schemas.openxmlformats.org/officeDocument/2006/relationships/image" Target="../media/image80.tiff"/></Relationships>
</file>

<file path=ppt/slides/_rels/slide20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70.png"/><Relationship Id="rId12" Type="http://schemas.openxmlformats.org/officeDocument/2006/relationships/image" Target="../media/image780.png"/><Relationship Id="rId13" Type="http://schemas.openxmlformats.org/officeDocument/2006/relationships/image" Target="../media/image280.png"/><Relationship Id="rId14" Type="http://schemas.openxmlformats.org/officeDocument/2006/relationships/image" Target="../media/image29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0.png"/><Relationship Id="rId3" Type="http://schemas.openxmlformats.org/officeDocument/2006/relationships/image" Target="../media/image200.png"/><Relationship Id="rId4" Type="http://schemas.openxmlformats.org/officeDocument/2006/relationships/image" Target="../media/image210.png"/><Relationship Id="rId5" Type="http://schemas.openxmlformats.org/officeDocument/2006/relationships/image" Target="../media/image220.png"/><Relationship Id="rId6" Type="http://schemas.openxmlformats.org/officeDocument/2006/relationships/image" Target="../media/image770.png"/><Relationship Id="rId7" Type="http://schemas.openxmlformats.org/officeDocument/2006/relationships/image" Target="../media/image230.png"/><Relationship Id="rId8" Type="http://schemas.openxmlformats.org/officeDocument/2006/relationships/image" Target="../media/image240.png"/><Relationship Id="rId9" Type="http://schemas.openxmlformats.org/officeDocument/2006/relationships/image" Target="../media/image250.png"/><Relationship Id="rId10" Type="http://schemas.openxmlformats.org/officeDocument/2006/relationships/image" Target="../media/image260.png"/></Relationships>
</file>

<file path=ppt/slides/_rels/slide21.xml.rels><?xml version="1.0" encoding="UTF-8" standalone="yes"?>
<Relationships xmlns="http://schemas.openxmlformats.org/package/2006/relationships"><Relationship Id="rId11" Type="http://schemas.openxmlformats.org/officeDocument/2006/relationships/image" Target="../media/image270.png"/><Relationship Id="rId12" Type="http://schemas.openxmlformats.org/officeDocument/2006/relationships/image" Target="../media/image64.png"/><Relationship Id="rId13" Type="http://schemas.openxmlformats.org/officeDocument/2006/relationships/image" Target="../media/image280.png"/><Relationship Id="rId14" Type="http://schemas.openxmlformats.org/officeDocument/2006/relationships/image" Target="../media/image290.png"/><Relationship Id="rId15" Type="http://schemas.openxmlformats.org/officeDocument/2006/relationships/image" Target="../media/image300.png"/><Relationship Id="rId16" Type="http://schemas.openxmlformats.org/officeDocument/2006/relationships/image" Target="../media/image310.png"/><Relationship Id="rId17" Type="http://schemas.openxmlformats.org/officeDocument/2006/relationships/image" Target="../media/image320.png"/><Relationship Id="rId18" Type="http://schemas.openxmlformats.org/officeDocument/2006/relationships/image" Target="../media/image330.png"/><Relationship Id="rId19" Type="http://schemas.openxmlformats.org/officeDocument/2006/relationships/image" Target="../media/image34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0.png"/><Relationship Id="rId3" Type="http://schemas.openxmlformats.org/officeDocument/2006/relationships/image" Target="../media/image200.png"/><Relationship Id="rId4" Type="http://schemas.openxmlformats.org/officeDocument/2006/relationships/image" Target="../media/image210.png"/><Relationship Id="rId5" Type="http://schemas.openxmlformats.org/officeDocument/2006/relationships/image" Target="../media/image220.png"/><Relationship Id="rId6" Type="http://schemas.openxmlformats.org/officeDocument/2006/relationships/image" Target="../media/image770.png"/><Relationship Id="rId7" Type="http://schemas.openxmlformats.org/officeDocument/2006/relationships/image" Target="../media/image230.png"/><Relationship Id="rId8" Type="http://schemas.openxmlformats.org/officeDocument/2006/relationships/image" Target="../media/image240.png"/><Relationship Id="rId9" Type="http://schemas.openxmlformats.org/officeDocument/2006/relationships/image" Target="../media/image250.png"/><Relationship Id="rId10" Type="http://schemas.openxmlformats.org/officeDocument/2006/relationships/image" Target="../media/image260.png"/></Relationships>
</file>

<file path=ppt/slides/_rels/slide22.xml.rels><?xml version="1.0" encoding="UTF-8" standalone="yes"?>
<Relationships xmlns="http://schemas.openxmlformats.org/package/2006/relationships"><Relationship Id="rId9" Type="http://schemas.openxmlformats.org/officeDocument/2006/relationships/image" Target="../media/image250.png"/><Relationship Id="rId20" Type="http://schemas.openxmlformats.org/officeDocument/2006/relationships/image" Target="../media/image400.png"/><Relationship Id="rId21" Type="http://schemas.openxmlformats.org/officeDocument/2006/relationships/image" Target="../media/image790.png"/><Relationship Id="rId10" Type="http://schemas.openxmlformats.org/officeDocument/2006/relationships/image" Target="../media/image260.png"/><Relationship Id="rId11" Type="http://schemas.openxmlformats.org/officeDocument/2006/relationships/image" Target="../media/image270.png"/><Relationship Id="rId12" Type="http://schemas.openxmlformats.org/officeDocument/2006/relationships/image" Target="../media/image780.png"/><Relationship Id="rId13" Type="http://schemas.openxmlformats.org/officeDocument/2006/relationships/image" Target="../media/image280.png"/><Relationship Id="rId14" Type="http://schemas.openxmlformats.org/officeDocument/2006/relationships/image" Target="../media/image290.png"/><Relationship Id="rId15" Type="http://schemas.openxmlformats.org/officeDocument/2006/relationships/image" Target="../media/image350.png"/><Relationship Id="rId16" Type="http://schemas.openxmlformats.org/officeDocument/2006/relationships/image" Target="../media/image360.png"/><Relationship Id="rId17" Type="http://schemas.openxmlformats.org/officeDocument/2006/relationships/image" Target="../media/image370.png"/><Relationship Id="rId18" Type="http://schemas.openxmlformats.org/officeDocument/2006/relationships/image" Target="../media/image380.png"/><Relationship Id="rId19" Type="http://schemas.openxmlformats.org/officeDocument/2006/relationships/image" Target="../media/image39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0.png"/><Relationship Id="rId3" Type="http://schemas.openxmlformats.org/officeDocument/2006/relationships/image" Target="../media/image200.png"/><Relationship Id="rId4" Type="http://schemas.openxmlformats.org/officeDocument/2006/relationships/image" Target="../media/image210.png"/><Relationship Id="rId5" Type="http://schemas.openxmlformats.org/officeDocument/2006/relationships/image" Target="../media/image220.png"/><Relationship Id="rId6" Type="http://schemas.openxmlformats.org/officeDocument/2006/relationships/image" Target="../media/image770.png"/><Relationship Id="rId7" Type="http://schemas.openxmlformats.org/officeDocument/2006/relationships/image" Target="../media/image230.png"/><Relationship Id="rId8" Type="http://schemas.openxmlformats.org/officeDocument/2006/relationships/image" Target="../media/image240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1.png"/><Relationship Id="rId3" Type="http://schemas.openxmlformats.org/officeDocument/2006/relationships/image" Target="../media/image82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3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github.com/nlintz/TensorFlow-Tutorials/blob/master/03_net.ipynb" TargetMode="Externa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/>
          <p:nvPr/>
        </p:nvSpPr>
        <p:spPr>
          <a:xfrm>
            <a:off x="2719261" y="2592070"/>
            <a:ext cx="3705501" cy="75405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9" rIns="45719">
            <a:spAutoFit/>
          </a:bodyPr>
          <a:lstStyle>
            <a:lvl1pPr algn="ctr">
              <a:defRPr sz="43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4300" dirty="0" smtClean="0">
                <a:solidFill>
                  <a:srgbClr val="215380"/>
                </a:solidFill>
              </a:rPr>
              <a:t>Deep Learning</a:t>
            </a:r>
            <a:endParaRPr sz="4300" dirty="0">
              <a:solidFill>
                <a:srgbClr val="215380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125579" y="2237874"/>
            <a:ext cx="92396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84200" y="1354159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Instructor: Vicente Ordonez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Email: </a:t>
            </a:r>
            <a:r>
              <a:rPr sz="2400" u="sng" dirty="0" smtClean="0">
                <a:solidFill>
                  <a:srgbClr val="0000FF"/>
                </a:solidFill>
                <a:uFill>
                  <a:solidFill>
                    <a:srgbClr val="0000FF"/>
                  </a:solidFill>
                </a:uFill>
                <a:latin typeface="+mn-lt"/>
                <a:ea typeface="+mn-ea"/>
                <a:cs typeface="+mn-cs"/>
                <a:sym typeface="Helvetica"/>
                <a:hlinkClick r:id="rId2"/>
              </a:rPr>
              <a:t>vicente@virginia.edu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Website: </a:t>
            </a:r>
            <a:r>
              <a:rPr lang="en-US" sz="2400" u="sng" dirty="0" smtClean="0">
                <a:solidFill>
                  <a:srgbClr val="0000FF"/>
                </a:solidFill>
                <a:uFill>
                  <a:solidFill>
                    <a:srgbClr val="0000FF"/>
                  </a:solidFill>
                </a:uFill>
                <a:latin typeface="+mn-lt"/>
                <a:ea typeface="+mn-ea"/>
                <a:cs typeface="+mn-cs"/>
                <a:sym typeface="Helvetica"/>
                <a:hlinkClick r:id="rId3"/>
              </a:rPr>
              <a:t>http://www.cs.virginia.edu/~vicente/vislang</a:t>
            </a:r>
            <a:endParaRPr lang="en-US" sz="2400" u="sng" dirty="0">
              <a:solidFill>
                <a:srgbClr val="0000FF"/>
              </a:solidFill>
              <a:uFill>
                <a:solidFill>
                  <a:srgbClr val="0000FF"/>
                </a:solidFill>
              </a:uFill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Location</a:t>
            </a: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: </a:t>
            </a:r>
            <a:r>
              <a:rPr lang="en-US" sz="2400" b="1" dirty="0" smtClean="0">
                <a:latin typeface="+mn-lt"/>
                <a:ea typeface="+mn-ea"/>
                <a:cs typeface="+mn-cs"/>
                <a:sym typeface="Helvetica"/>
              </a:rPr>
              <a:t>Thornton Hall E316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  <a:p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Times: </a:t>
            </a:r>
            <a:r>
              <a:rPr lang="en-US" sz="2400" b="1" dirty="0" smtClean="0">
                <a:latin typeface="+mn-lt"/>
                <a:ea typeface="+mn-ea"/>
                <a:cs typeface="+mn-cs"/>
                <a:sym typeface="Helvetica"/>
              </a:rPr>
              <a:t>Tuesday - </a:t>
            </a:r>
            <a:r>
              <a:rPr lang="en-US" sz="2400" b="1" dirty="0">
                <a:latin typeface="+mn-lt"/>
                <a:ea typeface="+mn-ea"/>
                <a:cs typeface="+mn-cs"/>
                <a:sym typeface="Helvetica"/>
              </a:rPr>
              <a:t>Thursday</a:t>
            </a:r>
            <a:r>
              <a:rPr sz="2400" b="1" dirty="0">
                <a:latin typeface="+mn-lt"/>
                <a:ea typeface="+mn-ea"/>
                <a:cs typeface="+mn-cs"/>
                <a:sym typeface="Helvetica"/>
              </a:rPr>
              <a:t> </a:t>
            </a:r>
            <a:r>
              <a:rPr lang="mr-IN" sz="2400" b="1" dirty="0">
                <a:latin typeface="+mn-lt"/>
                <a:ea typeface="+mn-ea"/>
                <a:cs typeface="+mn-cs"/>
              </a:rPr>
              <a:t>12:30PM - 1:45PM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Faculty </a:t>
            </a: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Office hour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s</a:t>
            </a: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: 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Tuesdays 3 - 4pm (Rice 310)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Discuss in Piazza:</a:t>
            </a: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 smtClean="0"/>
              <a:t>http://</a:t>
            </a:r>
            <a:r>
              <a:rPr lang="en-US" sz="2400" dirty="0" err="1" smtClean="0"/>
              <a:t>piazza.com</a:t>
            </a:r>
            <a:r>
              <a:rPr lang="en-US" sz="2400" dirty="0" smtClean="0"/>
              <a:t>/</a:t>
            </a:r>
            <a:r>
              <a:rPr lang="en-US" sz="2400" dirty="0" err="1" smtClean="0"/>
              <a:t>virginia</a:t>
            </a:r>
            <a:r>
              <a:rPr lang="en-US" sz="2400" dirty="0" smtClean="0"/>
              <a:t>/spring2017/cs6501004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25400" y="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200" dirty="0">
                <a:solidFill>
                  <a:srgbClr val="215380"/>
                </a:solidFill>
              </a:rPr>
              <a:t>About the Course</a:t>
            </a:r>
          </a:p>
        </p:txBody>
      </p:sp>
      <p:sp>
        <p:nvSpPr>
          <p:cNvPr id="4" name="Rectangle 3"/>
          <p:cNvSpPr/>
          <p:nvPr/>
        </p:nvSpPr>
        <p:spPr>
          <a:xfrm>
            <a:off x="2373202" y="598557"/>
            <a:ext cx="453918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2800" dirty="0">
                <a:solidFill>
                  <a:srgbClr val="215380"/>
                </a:solidFill>
              </a:rPr>
              <a:t>CS6501: </a:t>
            </a:r>
            <a:r>
              <a:rPr lang="en-US" sz="2800" dirty="0" smtClean="0">
                <a:solidFill>
                  <a:srgbClr val="215380"/>
                </a:solidFill>
              </a:rPr>
              <a:t>Vision </a:t>
            </a:r>
            <a:r>
              <a:rPr lang="en-US" sz="2800" smtClean="0">
                <a:solidFill>
                  <a:srgbClr val="215380"/>
                </a:solidFill>
              </a:rPr>
              <a:t>and Language</a:t>
            </a:r>
            <a:endParaRPr lang="en-US" sz="280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Quick review into Machine Learning.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Linear Regression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Neural Networks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Backpropagation</a:t>
            </a:r>
            <a:endParaRPr lang="en-US"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Today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483595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𝑎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𝑇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+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blipFill rotWithShape="0">
                <a:blip r:embed="rId2"/>
                <a:stretch>
                  <a:fillRect l="-1594" t="-4000" r="-3586" b="-1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/>
              <p:cNvSpPr txBox="1"/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𝑎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nary>
                        <m:naryPr>
                          <m:chr m:val="∑"/>
                          <m:supHide m:val="on"/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naryPr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𝑖</m:t>
                          </m:r>
                        </m:sub>
                        <m:sup/>
                        <m:e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𝑤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𝑗𝑖</m:t>
                              </m:r>
                            </m:sub>
                          </m:sSub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𝑥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𝑖</m:t>
                              </m:r>
                            </m:sub>
                          </m:s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+</m:t>
                          </m:r>
                        </m:e>
                      </m:nary>
                      <m:sSub>
                        <m:sSub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𝑏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32" name="TextBox 3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𝐷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={(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𝑥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</m:t>
                      </m:r>
                      <m:sSup>
                        <m:sSup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𝑦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)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}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blipFill rotWithShape="0">
                <a:blip r:embed="rId4"/>
                <a:stretch>
                  <a:fillRect l="-2469" r="-4321" b="-33333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𝑏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argmin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𝐿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𝑊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blipFill rotWithShape="0">
                <a:blip r:embed="rId5"/>
                <a:stretch>
                  <a:fillRect l="-1754" t="-143137" r="-2851" b="-17451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3529757" y="2891509"/>
                <a:ext cx="3124510" cy="9700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𝑙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𝑎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𝑑</m:t>
                                  </m:r>
                                </m:e>
                              </m:d>
                            </m:sup>
                          </m:s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(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)</m:t>
                              </m:r>
                            </m:sup>
                          </m:s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29757" y="2891509"/>
                <a:ext cx="3124510" cy="970074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0" name="Group 39"/>
          <p:cNvGrpSpPr/>
          <p:nvPr/>
        </p:nvGrpSpPr>
        <p:grpSpPr>
          <a:xfrm>
            <a:off x="2771789" y="851121"/>
            <a:ext cx="5046872" cy="1818928"/>
            <a:chOff x="2771789" y="851121"/>
            <a:chExt cx="5046872" cy="1818928"/>
          </a:xfrm>
        </p:grpSpPr>
        <p:sp>
          <p:nvSpPr>
            <p:cNvPr id="37" name="Rectangle 36"/>
            <p:cNvSpPr/>
            <p:nvPr/>
          </p:nvSpPr>
          <p:spPr>
            <a:xfrm>
              <a:off x="2771789" y="851121"/>
              <a:ext cx="3574147" cy="1818928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8" name="TextBox 37"/>
            <p:cNvSpPr txBox="1"/>
            <p:nvPr/>
          </p:nvSpPr>
          <p:spPr>
            <a:xfrm>
              <a:off x="6708423" y="1232522"/>
              <a:ext cx="1110238" cy="923328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Prediction,</a:t>
              </a: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US" dirty="0" smtClean="0">
                  <a:solidFill>
                    <a:srgbClr val="FF0000"/>
                  </a:solidFill>
                </a:rPr>
                <a:t>Inference,</a:t>
              </a: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Testing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43" name="Group 42"/>
          <p:cNvGrpSpPr/>
          <p:nvPr/>
        </p:nvGrpSpPr>
        <p:grpSpPr>
          <a:xfrm>
            <a:off x="878631" y="2754496"/>
            <a:ext cx="7808169" cy="1954663"/>
            <a:chOff x="878631" y="2754496"/>
            <a:chExt cx="7808169" cy="1954663"/>
          </a:xfrm>
        </p:grpSpPr>
        <p:sp>
          <p:nvSpPr>
            <p:cNvPr id="41" name="Rectangle 40"/>
            <p:cNvSpPr/>
            <p:nvPr/>
          </p:nvSpPr>
          <p:spPr>
            <a:xfrm>
              <a:off x="878631" y="2754496"/>
              <a:ext cx="6235402" cy="1954663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2" name="TextBox 41"/>
            <p:cNvSpPr txBox="1"/>
            <p:nvPr/>
          </p:nvSpPr>
          <p:spPr>
            <a:xfrm>
              <a:off x="7369775" y="2854665"/>
              <a:ext cx="1317025" cy="175432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Training,</a:t>
              </a:r>
              <a:endParaRPr lang="en-US" dirty="0">
                <a:solidFill>
                  <a:srgbClr val="FF0000"/>
                </a:solidFill>
              </a:endParaRP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Learning,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Parameter 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estimation</a:t>
              </a: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US" dirty="0" smtClean="0">
                  <a:solidFill>
                    <a:srgbClr val="FF0000"/>
                  </a:solidFill>
                </a:rPr>
                <a:t>Objective </a:t>
              </a:r>
              <a:br>
                <a:rPr lang="en-US" dirty="0" smtClean="0">
                  <a:solidFill>
                    <a:srgbClr val="FF0000"/>
                  </a:solidFill>
                </a:rPr>
              </a:br>
              <a:r>
                <a:rPr lang="en-US" dirty="0" smtClean="0">
                  <a:solidFill>
                    <a:srgbClr val="FF0000"/>
                  </a:solidFill>
                </a:rPr>
                <a:t>minimization</a:t>
              </a:r>
              <a:endPara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95579186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3" grpId="0"/>
      <p:bldP spid="34" grpId="0"/>
      <p:bldP spid="3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</a:t>
            </a:r>
            <a:endParaRPr lang="en-US" dirty="0"/>
          </a:p>
        </p:txBody>
      </p:sp>
      <p:sp>
        <p:nvSpPr>
          <p:cNvPr id="21" name="TextBox 20"/>
          <p:cNvSpPr txBox="1"/>
          <p:nvPr/>
        </p:nvSpPr>
        <p:spPr>
          <a:xfrm>
            <a:off x="2917368" y="880022"/>
            <a:ext cx="3115594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Example</a:t>
            </a:r>
            <a:r>
              <a:rPr lang="en-US" smtClean="0">
                <a:solidFill>
                  <a:srgbClr val="000000"/>
                </a:solidFill>
              </a:rPr>
              <a:t>: Hollywood movie data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1729051" y="1792085"/>
            <a:ext cx="80246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production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2688054" y="1792084"/>
            <a:ext cx="89383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promotional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738427" y="1792084"/>
            <a:ext cx="736738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genre of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the movie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4631706" y="1792084"/>
            <a:ext cx="723914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box office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first week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6423074" y="1790672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USA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7534365" y="1815537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international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5512161" y="1787862"/>
            <a:ext cx="75437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book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sales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  <a:blipFill rotWithShape="0">
                <a:blip r:embed="rId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/>
              <p:cNvSpPr/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Rectangle 1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  <a:blipFill rotWithShape="0">
                <a:blip r:embed="rId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/>
              <p:cNvSpPr/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5" name="Rectangle 1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  <a:blipFill rotWithShape="0">
                <a:blip r:embed="rId4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/>
              <p:cNvSpPr/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6" name="Rectangle 1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  <a:blipFill rotWithShape="0">
                <a:blip r:embed="rId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Rectangle 16"/>
              <p:cNvSpPr/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7" name="Rectangle 1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  <a:blipFill rotWithShape="0">
                <a:blip r:embed="rId6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/>
              <p:cNvSpPr/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6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8" name="Rectangle 1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  <a:blipFill rotWithShape="0">
                <a:blip r:embed="rId7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 18"/>
              <p:cNvSpPr/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7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9" name="Rectangle 1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  <a:blipFill rotWithShape="0">
                <a:blip r:embed="rId8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Rectangle 19"/>
              <p:cNvSpPr/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0" name="Rectangle 1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  <a:blipFill rotWithShape="0">
                <a:blip r:embed="rId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/>
              <p:cNvSpPr/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8" name="Rectangle 2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  <a:blipFill rotWithShape="0">
                <a:blip r:embed="rId10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Rectangle 29"/>
              <p:cNvSpPr/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Rectangle 2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  <a:blipFill rotWithShape="0">
                <a:blip r:embed="rId1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Rectangle 30"/>
              <p:cNvSpPr/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Rectangle 3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  <a:blipFill rotWithShape="0">
                <a:blip r:embed="rId12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Rectangle 31"/>
              <p:cNvSpPr/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2" name="Rectangle 3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  <a:blipFill rotWithShape="0">
                <a:blip r:embed="rId13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Rectangle 32"/>
              <p:cNvSpPr/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6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3" name="Rectangle 3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  <a:blipFill rotWithShape="0">
                <a:blip r:embed="rId1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Rectangle 33"/>
              <p:cNvSpPr/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7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4" name="Rectangle 3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  <a:blipFill rotWithShape="0">
                <a:blip r:embed="rId15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5" name="Rectangle 34"/>
              <p:cNvSpPr/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5" name="Rectangle 3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  <a:blipFill rotWithShape="0">
                <a:blip r:embed="rId1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  <a:blipFill rotWithShape="0">
                <a:blip r:embed="rId17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Rectangle 36"/>
              <p:cNvSpPr/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Rectangle 3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  <a:blipFill rotWithShape="0">
                <a:blip r:embed="rId1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/>
              <p:cNvSpPr/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  <a:blipFill rotWithShape="0">
                <a:blip r:embed="rId1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Rectangle 38"/>
              <p:cNvSpPr/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9" name="Rectangle 3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  <a:blipFill rotWithShape="0">
                <a:blip r:embed="rId20"/>
                <a:stretch>
                  <a:fillRect b="-555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0" name="Rectangle 39"/>
              <p:cNvSpPr/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6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0" name="Rectangle 3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  <a:blipFill rotWithShape="0">
                <a:blip r:embed="rId2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Rectangle 40"/>
              <p:cNvSpPr/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7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1" name="Rectangle 4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  <a:blipFill rotWithShape="0">
                <a:blip r:embed="rId22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Rectangle 41"/>
              <p:cNvSpPr/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2" name="Rectangle 4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  <a:blipFill rotWithShape="0">
                <a:blip r:embed="rId23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Rectangle 42"/>
              <p:cNvSpPr/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3" name="Rectangle 4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  <a:blipFill rotWithShape="0">
                <a:blip r:embed="rId2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4" name="Rectangle 43"/>
              <p:cNvSpPr/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4" name="Rectangle 4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  <a:blipFill rotWithShape="0">
                <a:blip r:embed="rId25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5" name="Rectangle 44"/>
              <p:cNvSpPr/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5" name="Rectangle 4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  <a:blipFill rotWithShape="0">
                <a:blip r:embed="rId2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6" name="Rectangle 45"/>
              <p:cNvSpPr/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6" name="Rectangle 4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  <a:blipFill rotWithShape="0">
                <a:blip r:embed="rId27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7" name="Rectangle 46"/>
              <p:cNvSpPr/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6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7" name="Rectangle 4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  <a:blipFill rotWithShape="0">
                <a:blip r:embed="rId2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8" name="Rectangle 47"/>
              <p:cNvSpPr/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7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8" name="Rectangle 4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  <a:blipFill rotWithShape="0">
                <a:blip r:embed="rId29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6" name="Rectangle 55"/>
              <p:cNvSpPr/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6" name="Rectangle 5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  <a:blipFill rotWithShape="0">
                <a:blip r:embed="rId30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7" name="Rectangle 56"/>
              <p:cNvSpPr/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7" name="Rectangle 5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  <a:blipFill rotWithShape="0">
                <a:blip r:embed="rId31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8" name="Rectangle 57"/>
              <p:cNvSpPr/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8" name="Rectangle 5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  <a:blipFill rotWithShape="0">
                <a:blip r:embed="rId3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  <a:blipFill rotWithShape="0">
                <a:blip r:embed="rId3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0" name="Rectangle 59"/>
              <p:cNvSpPr/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0" name="Rectangle 5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  <a:blipFill rotWithShape="0">
                <a:blip r:embed="rId34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1" name="Rectangle 60"/>
              <p:cNvSpPr/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6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1" name="Rectangle 6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  <a:blipFill rotWithShape="0">
                <a:blip r:embed="rId3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2" name="Rectangle 61"/>
              <p:cNvSpPr/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7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2" name="Rectangle 6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  <a:blipFill rotWithShape="0">
                <a:blip r:embed="rId36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5" name="Group 4"/>
          <p:cNvGrpSpPr/>
          <p:nvPr/>
        </p:nvGrpSpPr>
        <p:grpSpPr>
          <a:xfrm>
            <a:off x="1618488" y="1308810"/>
            <a:ext cx="4705710" cy="3446070"/>
            <a:chOff x="1618488" y="1308810"/>
            <a:chExt cx="4705710" cy="3446070"/>
          </a:xfrm>
        </p:grpSpPr>
        <p:sp>
          <p:nvSpPr>
            <p:cNvPr id="11" name="Rectangle 10"/>
            <p:cNvSpPr/>
            <p:nvPr/>
          </p:nvSpPr>
          <p:spPr>
            <a:xfrm>
              <a:off x="1618488" y="1665881"/>
              <a:ext cx="4705710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3" name="TextBox 62"/>
            <p:cNvSpPr txBox="1"/>
            <p:nvPr/>
          </p:nvSpPr>
          <p:spPr>
            <a:xfrm>
              <a:off x="3040580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input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 variables x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6423074" y="1308810"/>
            <a:ext cx="2263726" cy="3455326"/>
            <a:chOff x="6423074" y="1308810"/>
            <a:chExt cx="2263726" cy="3455326"/>
          </a:xfrm>
        </p:grpSpPr>
        <p:sp>
          <p:nvSpPr>
            <p:cNvPr id="64" name="Rectangle 63"/>
            <p:cNvSpPr/>
            <p:nvPr/>
          </p:nvSpPr>
          <p:spPr>
            <a:xfrm>
              <a:off x="6423074" y="1675137"/>
              <a:ext cx="2112886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5" name="TextBox 64"/>
            <p:cNvSpPr txBox="1"/>
            <p:nvPr/>
          </p:nvSpPr>
          <p:spPr>
            <a:xfrm>
              <a:off x="6554369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output 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variables y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79286478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</a:t>
            </a:r>
            <a:endParaRPr lang="en-US" dirty="0"/>
          </a:p>
        </p:txBody>
      </p:sp>
      <p:sp>
        <p:nvSpPr>
          <p:cNvPr id="21" name="TextBox 20"/>
          <p:cNvSpPr txBox="1"/>
          <p:nvPr/>
        </p:nvSpPr>
        <p:spPr>
          <a:xfrm>
            <a:off x="2917368" y="880022"/>
            <a:ext cx="3115594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Example</a:t>
            </a:r>
            <a:r>
              <a:rPr lang="en-US" smtClean="0">
                <a:solidFill>
                  <a:srgbClr val="000000"/>
                </a:solidFill>
              </a:rPr>
              <a:t>: Hollywood movie data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1729051" y="1792085"/>
            <a:ext cx="80246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production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2688054" y="1792084"/>
            <a:ext cx="89383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promotional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738427" y="1792084"/>
            <a:ext cx="736738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genre of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the movie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4631706" y="1792084"/>
            <a:ext cx="723914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box office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first week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6423074" y="1790672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USA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7534365" y="1815537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international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5512161" y="1787862"/>
            <a:ext cx="75437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book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sales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  <a:blipFill rotWithShape="0">
                <a:blip r:embed="rId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/>
              <p:cNvSpPr/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Rectangle 1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  <a:blipFill rotWithShape="0">
                <a:blip r:embed="rId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/>
              <p:cNvSpPr/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5" name="Rectangle 1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  <a:blipFill rotWithShape="0">
                <a:blip r:embed="rId4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/>
              <p:cNvSpPr/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6" name="Rectangle 1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  <a:blipFill rotWithShape="0">
                <a:blip r:embed="rId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Rectangle 16"/>
              <p:cNvSpPr/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7" name="Rectangle 1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  <a:blipFill rotWithShape="0">
                <a:blip r:embed="rId6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/>
              <p:cNvSpPr/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8" name="Rectangle 1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  <a:blipFill rotWithShape="0">
                <a:blip r:embed="rId7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 18"/>
              <p:cNvSpPr/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9" name="Rectangle 1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  <a:blipFill rotWithShape="0">
                <a:blip r:embed="rId8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Rectangle 19"/>
              <p:cNvSpPr/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0" name="Rectangle 1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  <a:blipFill rotWithShape="0">
                <a:blip r:embed="rId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/>
              <p:cNvSpPr/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8" name="Rectangle 2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  <a:blipFill rotWithShape="0">
                <a:blip r:embed="rId10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Rectangle 29"/>
              <p:cNvSpPr/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Rectangle 2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  <a:blipFill rotWithShape="0">
                <a:blip r:embed="rId1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Rectangle 30"/>
              <p:cNvSpPr/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Rectangle 3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  <a:blipFill rotWithShape="0">
                <a:blip r:embed="rId12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Rectangle 31"/>
              <p:cNvSpPr/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2" name="Rectangle 3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  <a:blipFill rotWithShape="0">
                <a:blip r:embed="rId13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Rectangle 32"/>
              <p:cNvSpPr/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3" name="Rectangle 3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  <a:blipFill rotWithShape="0">
                <a:blip r:embed="rId1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Rectangle 33"/>
              <p:cNvSpPr/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4" name="Rectangle 3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  <a:blipFill rotWithShape="0">
                <a:blip r:embed="rId15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5" name="Rectangle 34"/>
              <p:cNvSpPr/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5" name="Rectangle 3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  <a:blipFill rotWithShape="0">
                <a:blip r:embed="rId1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  <a:blipFill rotWithShape="0">
                <a:blip r:embed="rId17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Rectangle 36"/>
              <p:cNvSpPr/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Rectangle 3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  <a:blipFill rotWithShape="0">
                <a:blip r:embed="rId1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/>
              <p:cNvSpPr/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  <a:blipFill rotWithShape="0">
                <a:blip r:embed="rId1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Rectangle 38"/>
              <p:cNvSpPr/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9" name="Rectangle 3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  <a:blipFill rotWithShape="0">
                <a:blip r:embed="rId20"/>
                <a:stretch>
                  <a:fillRect b="-555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0" name="Rectangle 39"/>
              <p:cNvSpPr/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0" name="Rectangle 3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  <a:blipFill rotWithShape="0">
                <a:blip r:embed="rId2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Rectangle 40"/>
              <p:cNvSpPr/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1" name="Rectangle 4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  <a:blipFill rotWithShape="0">
                <a:blip r:embed="rId22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Rectangle 41"/>
              <p:cNvSpPr/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2" name="Rectangle 4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  <a:blipFill rotWithShape="0">
                <a:blip r:embed="rId23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Rectangle 42"/>
              <p:cNvSpPr/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3" name="Rectangle 4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  <a:blipFill rotWithShape="0">
                <a:blip r:embed="rId2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4" name="Rectangle 43"/>
              <p:cNvSpPr/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4" name="Rectangle 4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  <a:blipFill rotWithShape="0">
                <a:blip r:embed="rId25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5" name="Rectangle 44"/>
              <p:cNvSpPr/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5" name="Rectangle 4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  <a:blipFill rotWithShape="0">
                <a:blip r:embed="rId2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6" name="Rectangle 45"/>
              <p:cNvSpPr/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6" name="Rectangle 4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  <a:blipFill rotWithShape="0">
                <a:blip r:embed="rId27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7" name="Rectangle 46"/>
              <p:cNvSpPr/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7" name="Rectangle 4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  <a:blipFill rotWithShape="0">
                <a:blip r:embed="rId2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8" name="Rectangle 47"/>
              <p:cNvSpPr/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8" name="Rectangle 4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  <a:blipFill rotWithShape="0">
                <a:blip r:embed="rId2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6" name="Rectangle 55"/>
              <p:cNvSpPr/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6" name="Rectangle 5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  <a:blipFill rotWithShape="0">
                <a:blip r:embed="rId30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7" name="Rectangle 56"/>
              <p:cNvSpPr/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7" name="Rectangle 5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  <a:blipFill rotWithShape="0">
                <a:blip r:embed="rId31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8" name="Rectangle 57"/>
              <p:cNvSpPr/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8" name="Rectangle 5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  <a:blipFill rotWithShape="0">
                <a:blip r:embed="rId3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  <a:blipFill rotWithShape="0">
                <a:blip r:embed="rId3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0" name="Rectangle 59"/>
              <p:cNvSpPr/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0" name="Rectangle 5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  <a:blipFill rotWithShape="0">
                <a:blip r:embed="rId34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1" name="Rectangle 60"/>
              <p:cNvSpPr/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1" name="Rectangle 6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  <a:blipFill rotWithShape="0">
                <a:blip r:embed="rId3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2" name="Rectangle 61"/>
              <p:cNvSpPr/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2" name="Rectangle 6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  <a:blipFill rotWithShape="0">
                <a:blip r:embed="rId36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5" name="Group 4"/>
          <p:cNvGrpSpPr/>
          <p:nvPr/>
        </p:nvGrpSpPr>
        <p:grpSpPr>
          <a:xfrm>
            <a:off x="1618488" y="1308810"/>
            <a:ext cx="4705710" cy="3446070"/>
            <a:chOff x="1618488" y="1308810"/>
            <a:chExt cx="4705710" cy="3446070"/>
          </a:xfrm>
        </p:grpSpPr>
        <p:sp>
          <p:nvSpPr>
            <p:cNvPr id="11" name="Rectangle 10"/>
            <p:cNvSpPr/>
            <p:nvPr/>
          </p:nvSpPr>
          <p:spPr>
            <a:xfrm>
              <a:off x="1618488" y="1665881"/>
              <a:ext cx="4705710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3" name="TextBox 62"/>
            <p:cNvSpPr txBox="1"/>
            <p:nvPr/>
          </p:nvSpPr>
          <p:spPr>
            <a:xfrm>
              <a:off x="3040580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input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 variables x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6423074" y="1308810"/>
            <a:ext cx="2263726" cy="3455326"/>
            <a:chOff x="6423074" y="1308810"/>
            <a:chExt cx="2263726" cy="3455326"/>
          </a:xfrm>
        </p:grpSpPr>
        <p:sp>
          <p:nvSpPr>
            <p:cNvPr id="64" name="Rectangle 63"/>
            <p:cNvSpPr/>
            <p:nvPr/>
          </p:nvSpPr>
          <p:spPr>
            <a:xfrm>
              <a:off x="6423074" y="1675137"/>
              <a:ext cx="2112886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5" name="TextBox 64"/>
            <p:cNvSpPr txBox="1"/>
            <p:nvPr/>
          </p:nvSpPr>
          <p:spPr>
            <a:xfrm>
              <a:off x="6554369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output 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variables y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50090872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</a:t>
            </a:r>
            <a:endParaRPr lang="en-US" dirty="0"/>
          </a:p>
        </p:txBody>
      </p:sp>
      <p:sp>
        <p:nvSpPr>
          <p:cNvPr id="21" name="TextBox 20"/>
          <p:cNvSpPr txBox="1"/>
          <p:nvPr/>
        </p:nvSpPr>
        <p:spPr>
          <a:xfrm>
            <a:off x="2917368" y="880022"/>
            <a:ext cx="3115594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Example</a:t>
            </a:r>
            <a:r>
              <a:rPr lang="en-US" smtClean="0">
                <a:solidFill>
                  <a:srgbClr val="000000"/>
                </a:solidFill>
              </a:rPr>
              <a:t>: Hollywood movie data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1729051" y="1792085"/>
            <a:ext cx="80246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production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2688054" y="1792084"/>
            <a:ext cx="89383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promotional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costs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738427" y="1792084"/>
            <a:ext cx="736738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genre of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the movie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4631706" y="1792084"/>
            <a:ext cx="723914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box office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first week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6423074" y="1790672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USA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7534365" y="1815537"/>
            <a:ext cx="954747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revenue</a:t>
            </a:r>
            <a:br>
              <a:rPr lang="en-US" sz="1200" b="1" dirty="0" smtClean="0">
                <a:solidFill>
                  <a:srgbClr val="000000"/>
                </a:solidFill>
              </a:rPr>
            </a:br>
            <a:r>
              <a:rPr lang="en-US" sz="1200" b="1" dirty="0" smtClean="0">
                <a:solidFill>
                  <a:srgbClr val="000000"/>
                </a:solidFill>
              </a:rPr>
              <a:t>international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5512161" y="1787862"/>
            <a:ext cx="754372" cy="461663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200" b="1" dirty="0" smtClean="0">
                <a:solidFill>
                  <a:srgbClr val="000000"/>
                </a:solidFill>
              </a:rPr>
              <a:t>total book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200" b="1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sym typeface="Calibri"/>
              </a:rPr>
              <a:t>sales</a:t>
            </a:r>
            <a:endParaRPr kumimoji="0" lang="en-US" sz="12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277200"/>
                <a:ext cx="622030" cy="438262"/>
              </a:xfrm>
              <a:prstGeom prst="rect">
                <a:avLst/>
              </a:prstGeom>
              <a:blipFill rotWithShape="0">
                <a:blip r:embed="rId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/>
              <p:cNvSpPr/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Rectangle 1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277200"/>
                <a:ext cx="622030" cy="438262"/>
              </a:xfrm>
              <a:prstGeom prst="rect">
                <a:avLst/>
              </a:prstGeom>
              <a:blipFill rotWithShape="0">
                <a:blip r:embed="rId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Rectangle 14"/>
              <p:cNvSpPr/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5" name="Rectangle 1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277200"/>
                <a:ext cx="622030" cy="438262"/>
              </a:xfrm>
              <a:prstGeom prst="rect">
                <a:avLst/>
              </a:prstGeom>
              <a:blipFill rotWithShape="0">
                <a:blip r:embed="rId4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/>
              <p:cNvSpPr/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6" name="Rectangle 1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277200"/>
                <a:ext cx="622030" cy="438262"/>
              </a:xfrm>
              <a:prstGeom prst="rect">
                <a:avLst/>
              </a:prstGeom>
              <a:blipFill rotWithShape="0">
                <a:blip r:embed="rId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Rectangle 16"/>
              <p:cNvSpPr/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7" name="Rectangle 1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277200"/>
                <a:ext cx="622030" cy="438262"/>
              </a:xfrm>
              <a:prstGeom prst="rect">
                <a:avLst/>
              </a:prstGeom>
              <a:blipFill rotWithShape="0">
                <a:blip r:embed="rId6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/>
              <p:cNvSpPr/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8" name="Rectangle 1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277200"/>
                <a:ext cx="622030" cy="438262"/>
              </a:xfrm>
              <a:prstGeom prst="rect">
                <a:avLst/>
              </a:prstGeom>
              <a:blipFill rotWithShape="0">
                <a:blip r:embed="rId7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 18"/>
              <p:cNvSpPr/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(1)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9" name="Rectangle 1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277200"/>
                <a:ext cx="622030" cy="438262"/>
              </a:xfrm>
              <a:prstGeom prst="rect">
                <a:avLst/>
              </a:prstGeom>
              <a:blipFill rotWithShape="0">
                <a:blip r:embed="rId8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Rectangle 19"/>
              <p:cNvSpPr/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0" name="Rectangle 1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2742388"/>
                <a:ext cx="622029" cy="438518"/>
              </a:xfrm>
              <a:prstGeom prst="rect">
                <a:avLst/>
              </a:prstGeom>
              <a:blipFill rotWithShape="0">
                <a:blip r:embed="rId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/>
              <p:cNvSpPr/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8" name="Rectangle 2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2742388"/>
                <a:ext cx="622030" cy="438262"/>
              </a:xfrm>
              <a:prstGeom prst="rect">
                <a:avLst/>
              </a:prstGeom>
              <a:blipFill rotWithShape="0">
                <a:blip r:embed="rId10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Rectangle 29"/>
              <p:cNvSpPr/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Rectangle 2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2742388"/>
                <a:ext cx="622030" cy="438262"/>
              </a:xfrm>
              <a:prstGeom prst="rect">
                <a:avLst/>
              </a:prstGeom>
              <a:blipFill rotWithShape="0">
                <a:blip r:embed="rId1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Rectangle 30"/>
              <p:cNvSpPr/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Rectangle 3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2742388"/>
                <a:ext cx="622030" cy="438262"/>
              </a:xfrm>
              <a:prstGeom prst="rect">
                <a:avLst/>
              </a:prstGeom>
              <a:blipFill rotWithShape="0">
                <a:blip r:embed="rId12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Rectangle 31"/>
              <p:cNvSpPr/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2" name="Rectangle 3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2742388"/>
                <a:ext cx="622030" cy="438262"/>
              </a:xfrm>
              <a:prstGeom prst="rect">
                <a:avLst/>
              </a:prstGeom>
              <a:blipFill rotWithShape="0">
                <a:blip r:embed="rId13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Rectangle 32"/>
              <p:cNvSpPr/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3" name="Rectangle 3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2742388"/>
                <a:ext cx="622030" cy="438262"/>
              </a:xfrm>
              <a:prstGeom prst="rect">
                <a:avLst/>
              </a:prstGeom>
              <a:blipFill rotWithShape="0">
                <a:blip r:embed="rId1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Rectangle 33"/>
              <p:cNvSpPr/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(2)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4" name="Rectangle 3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2742388"/>
                <a:ext cx="622030" cy="438262"/>
              </a:xfrm>
              <a:prstGeom prst="rect">
                <a:avLst/>
              </a:prstGeom>
              <a:blipFill rotWithShape="0">
                <a:blip r:embed="rId15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5" name="Rectangle 34"/>
              <p:cNvSpPr/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5" name="Rectangle 3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219637"/>
                <a:ext cx="622030" cy="438518"/>
              </a:xfrm>
              <a:prstGeom prst="rect">
                <a:avLst/>
              </a:prstGeom>
              <a:blipFill rotWithShape="0">
                <a:blip r:embed="rId1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219637"/>
                <a:ext cx="622030" cy="438262"/>
              </a:xfrm>
              <a:prstGeom prst="rect">
                <a:avLst/>
              </a:prstGeom>
              <a:blipFill rotWithShape="0">
                <a:blip r:embed="rId17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7" name="Rectangle 36"/>
              <p:cNvSpPr/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7" name="Rectangle 3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219637"/>
                <a:ext cx="622030" cy="438262"/>
              </a:xfrm>
              <a:prstGeom prst="rect">
                <a:avLst/>
              </a:prstGeom>
              <a:blipFill rotWithShape="0">
                <a:blip r:embed="rId1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8" name="Rectangle 37"/>
              <p:cNvSpPr/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8" name="Rectangle 3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219637"/>
                <a:ext cx="622030" cy="438262"/>
              </a:xfrm>
              <a:prstGeom prst="rect">
                <a:avLst/>
              </a:prstGeom>
              <a:blipFill rotWithShape="0">
                <a:blip r:embed="rId1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9" name="Rectangle 38"/>
              <p:cNvSpPr/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9" name="Rectangle 3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219637"/>
                <a:ext cx="622030" cy="438262"/>
              </a:xfrm>
              <a:prstGeom prst="rect">
                <a:avLst/>
              </a:prstGeom>
              <a:blipFill rotWithShape="0">
                <a:blip r:embed="rId20"/>
                <a:stretch>
                  <a:fillRect b="-555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0" name="Rectangle 39"/>
              <p:cNvSpPr/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0" name="Rectangle 3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219637"/>
                <a:ext cx="622030" cy="438262"/>
              </a:xfrm>
              <a:prstGeom prst="rect">
                <a:avLst/>
              </a:prstGeom>
              <a:blipFill rotWithShape="0">
                <a:blip r:embed="rId21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1" name="Rectangle 40"/>
              <p:cNvSpPr/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(3)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1" name="Rectangle 4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219637"/>
                <a:ext cx="622030" cy="438262"/>
              </a:xfrm>
              <a:prstGeom prst="rect">
                <a:avLst/>
              </a:prstGeom>
              <a:blipFill rotWithShape="0">
                <a:blip r:embed="rId22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2" name="Rectangle 41"/>
              <p:cNvSpPr/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2" name="Rectangle 4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3699249"/>
                <a:ext cx="622030" cy="438262"/>
              </a:xfrm>
              <a:prstGeom prst="rect">
                <a:avLst/>
              </a:prstGeom>
              <a:blipFill rotWithShape="0">
                <a:blip r:embed="rId23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3" name="Rectangle 42"/>
              <p:cNvSpPr/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3" name="Rectangle 4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3699249"/>
                <a:ext cx="622030" cy="438262"/>
              </a:xfrm>
              <a:prstGeom prst="rect">
                <a:avLst/>
              </a:prstGeom>
              <a:blipFill rotWithShape="0">
                <a:blip r:embed="rId24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4" name="Rectangle 43"/>
              <p:cNvSpPr/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4" name="Rectangle 4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3699249"/>
                <a:ext cx="622030" cy="438262"/>
              </a:xfrm>
              <a:prstGeom prst="rect">
                <a:avLst/>
              </a:prstGeom>
              <a:blipFill rotWithShape="0">
                <a:blip r:embed="rId25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5" name="Rectangle 44"/>
              <p:cNvSpPr/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5" name="Rectangle 4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3699249"/>
                <a:ext cx="622030" cy="438262"/>
              </a:xfrm>
              <a:prstGeom prst="rect">
                <a:avLst/>
              </a:prstGeom>
              <a:blipFill rotWithShape="0">
                <a:blip r:embed="rId26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6" name="Rectangle 45"/>
              <p:cNvSpPr/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6" name="Rectangle 4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3699249"/>
                <a:ext cx="622030" cy="438262"/>
              </a:xfrm>
              <a:prstGeom prst="rect">
                <a:avLst/>
              </a:prstGeom>
              <a:blipFill rotWithShape="0">
                <a:blip r:embed="rId27"/>
                <a:stretch>
                  <a:fillRect b="-41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7" name="Rectangle 46"/>
              <p:cNvSpPr/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7" name="Rectangle 4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3699249"/>
                <a:ext cx="622030" cy="438262"/>
              </a:xfrm>
              <a:prstGeom prst="rect">
                <a:avLst/>
              </a:prstGeom>
              <a:blipFill rotWithShape="0">
                <a:blip r:embed="rId28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8" name="Rectangle 47"/>
              <p:cNvSpPr/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(4)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8" name="Rectangle 4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3699249"/>
                <a:ext cx="622030" cy="438262"/>
              </a:xfrm>
              <a:prstGeom prst="rect">
                <a:avLst/>
              </a:prstGeom>
              <a:blipFill rotWithShape="0">
                <a:blip r:embed="rId29"/>
                <a:stretch>
                  <a:fillRect b="-277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6" name="Rectangle 55"/>
              <p:cNvSpPr/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6" name="Rectangle 5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61439" y="4173123"/>
                <a:ext cx="622030" cy="438262"/>
              </a:xfrm>
              <a:prstGeom prst="rect">
                <a:avLst/>
              </a:prstGeom>
              <a:blipFill rotWithShape="0">
                <a:blip r:embed="rId30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7" name="Rectangle 56"/>
              <p:cNvSpPr/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7" name="Rectangle 5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1196" y="4173123"/>
                <a:ext cx="622030" cy="438262"/>
              </a:xfrm>
              <a:prstGeom prst="rect">
                <a:avLst/>
              </a:prstGeom>
              <a:blipFill rotWithShape="0">
                <a:blip r:embed="rId31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8" name="Rectangle 57"/>
              <p:cNvSpPr/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3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8" name="Rectangle 5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1682" y="4173123"/>
                <a:ext cx="622030" cy="438262"/>
              </a:xfrm>
              <a:prstGeom prst="rect">
                <a:avLst/>
              </a:prstGeom>
              <a:blipFill rotWithShape="0">
                <a:blip r:embed="rId32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4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21925" y="4173123"/>
                <a:ext cx="622030" cy="438262"/>
              </a:xfrm>
              <a:prstGeom prst="rect">
                <a:avLst/>
              </a:prstGeom>
              <a:blipFill rotWithShape="0">
                <a:blip r:embed="rId33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0" name="Rectangle 59"/>
              <p:cNvSpPr/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5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0" name="Rectangle 5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02168" y="4173123"/>
                <a:ext cx="622030" cy="438262"/>
              </a:xfrm>
              <a:prstGeom prst="rect">
                <a:avLst/>
              </a:prstGeom>
              <a:blipFill rotWithShape="0">
                <a:blip r:embed="rId34"/>
                <a:stretch>
                  <a:fillRect b="-563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1" name="Rectangle 60"/>
              <p:cNvSpPr/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1" name="Rectangle 6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682411" y="4173123"/>
                <a:ext cx="622030" cy="438262"/>
              </a:xfrm>
              <a:prstGeom prst="rect">
                <a:avLst/>
              </a:prstGeom>
              <a:blipFill rotWithShape="0">
                <a:blip r:embed="rId35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2" name="Rectangle 61"/>
              <p:cNvSpPr/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2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(5)</m:t>
                          </m:r>
                        </m:sup>
                      </m:sSub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62" name="Rectangle 6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62652" y="4173123"/>
                <a:ext cx="622030" cy="438262"/>
              </a:xfrm>
              <a:prstGeom prst="rect">
                <a:avLst/>
              </a:prstGeom>
              <a:blipFill rotWithShape="0">
                <a:blip r:embed="rId36"/>
                <a:stretch>
                  <a:fillRect b="-42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5" name="Group 4"/>
          <p:cNvGrpSpPr/>
          <p:nvPr/>
        </p:nvGrpSpPr>
        <p:grpSpPr>
          <a:xfrm>
            <a:off x="1618488" y="1308810"/>
            <a:ext cx="4705710" cy="3446070"/>
            <a:chOff x="1618488" y="1308810"/>
            <a:chExt cx="4705710" cy="3446070"/>
          </a:xfrm>
        </p:grpSpPr>
        <p:sp>
          <p:nvSpPr>
            <p:cNvPr id="11" name="Rectangle 10"/>
            <p:cNvSpPr/>
            <p:nvPr/>
          </p:nvSpPr>
          <p:spPr>
            <a:xfrm>
              <a:off x="1618488" y="1665881"/>
              <a:ext cx="4705710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3" name="TextBox 62"/>
            <p:cNvSpPr txBox="1"/>
            <p:nvPr/>
          </p:nvSpPr>
          <p:spPr>
            <a:xfrm>
              <a:off x="3040580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input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 variables x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6" name="Group 5"/>
          <p:cNvGrpSpPr/>
          <p:nvPr/>
        </p:nvGrpSpPr>
        <p:grpSpPr>
          <a:xfrm>
            <a:off x="6423074" y="1308810"/>
            <a:ext cx="2263726" cy="3455326"/>
            <a:chOff x="6423074" y="1308810"/>
            <a:chExt cx="2263726" cy="3455326"/>
          </a:xfrm>
        </p:grpSpPr>
        <p:sp>
          <p:nvSpPr>
            <p:cNvPr id="64" name="Rectangle 63"/>
            <p:cNvSpPr/>
            <p:nvPr/>
          </p:nvSpPr>
          <p:spPr>
            <a:xfrm>
              <a:off x="6423074" y="1675137"/>
              <a:ext cx="2112886" cy="3088999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5" name="TextBox 64"/>
            <p:cNvSpPr txBox="1"/>
            <p:nvPr/>
          </p:nvSpPr>
          <p:spPr>
            <a:xfrm>
              <a:off x="6554369" y="1308810"/>
              <a:ext cx="213243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output </a:t>
              </a:r>
              <a:r>
                <a:rPr kumimoji="0" lang="en-US" sz="1800" b="0" i="0" u="none" strike="noStrike" cap="none" spc="0" normalizeH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variables y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52" name="Rectangle 51"/>
          <p:cNvSpPr/>
          <p:nvPr/>
        </p:nvSpPr>
        <p:spPr>
          <a:xfrm>
            <a:off x="1453896" y="2231218"/>
            <a:ext cx="7232904" cy="1426681"/>
          </a:xfrm>
          <a:prstGeom prst="rect">
            <a:avLst/>
          </a:prstGeom>
          <a:noFill/>
          <a:ln w="25400" cap="flat">
            <a:solidFill>
              <a:srgbClr val="0070C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53" name="TextBox 52"/>
          <p:cNvSpPr txBox="1"/>
          <p:nvPr/>
        </p:nvSpPr>
        <p:spPr>
          <a:xfrm>
            <a:off x="403727" y="3814346"/>
            <a:ext cx="963483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test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70C0"/>
                </a:solidFill>
              </a:rPr>
              <a:t>data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70C0"/>
              </a:solidFill>
              <a:effectLst/>
              <a:uFillTx/>
              <a:sym typeface="Calibri"/>
            </a:endParaRPr>
          </a:p>
        </p:txBody>
      </p:sp>
      <p:sp>
        <p:nvSpPr>
          <p:cNvPr id="55" name="Rectangle 54"/>
          <p:cNvSpPr/>
          <p:nvPr/>
        </p:nvSpPr>
        <p:spPr>
          <a:xfrm>
            <a:off x="1453896" y="3717158"/>
            <a:ext cx="7232903" cy="914400"/>
          </a:xfrm>
          <a:prstGeom prst="rect">
            <a:avLst/>
          </a:prstGeom>
          <a:noFill/>
          <a:ln w="25400" cap="flat">
            <a:solidFill>
              <a:srgbClr val="0070C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6" name="TextBox 65"/>
          <p:cNvSpPr txBox="1"/>
          <p:nvPr/>
        </p:nvSpPr>
        <p:spPr>
          <a:xfrm>
            <a:off x="407018" y="2716451"/>
            <a:ext cx="963483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70C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training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70C0"/>
                </a:solidFill>
              </a:rPr>
              <a:t>data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70C0"/>
              </a:solidFill>
              <a:effectLst/>
              <a:uFillTx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1127424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 </a:t>
            </a:r>
            <a:r>
              <a:rPr lang="mr-IN" dirty="0" smtClean="0"/>
              <a:t>–</a:t>
            </a:r>
            <a:r>
              <a:rPr lang="en-US" dirty="0" smtClean="0"/>
              <a:t> Least Squares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𝑎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𝑇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+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blipFill rotWithShape="0">
                <a:blip r:embed="rId2"/>
                <a:stretch>
                  <a:fillRect l="-1594" t="-4000" r="-3586" b="-1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/>
              <p:cNvSpPr txBox="1"/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𝑎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nary>
                        <m:naryPr>
                          <m:chr m:val="∑"/>
                          <m:supHide m:val="on"/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naryPr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𝑖</m:t>
                          </m:r>
                        </m:sub>
                        <m:sup/>
                        <m:e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𝑤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𝑗𝑖</m:t>
                              </m:r>
                            </m:sub>
                          </m:sSub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𝑥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𝑖</m:t>
                              </m:r>
                            </m:sub>
                          </m:s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+</m:t>
                          </m:r>
                        </m:e>
                      </m:nary>
                      <m:sSub>
                        <m:sSub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𝑏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32" name="TextBox 3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𝐷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={(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𝑥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</m:t>
                      </m:r>
                      <m:sSup>
                        <m:sSup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𝑦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)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}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blipFill rotWithShape="0">
                <a:blip r:embed="rId4"/>
                <a:stretch>
                  <a:fillRect l="-2469" r="-4321" b="-33333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𝑏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argmin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𝐿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𝑊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blipFill rotWithShape="0">
                <a:blip r:embed="rId5"/>
                <a:stretch>
                  <a:fillRect l="-1754" t="-143137" r="-2851" b="-17451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3529757" y="2891509"/>
                <a:ext cx="3183179" cy="9700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𝑙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</m:t>
                          </m:r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𝑎</m:t>
                              </m:r>
                            </m:e>
                            <m:sup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𝑑</m:t>
                                  </m:r>
                                </m:e>
                              </m:d>
                            </m:sup>
                          </m:s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(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)</m:t>
                              </m:r>
                            </m:sup>
                          </m:s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29757" y="2891509"/>
                <a:ext cx="3183179" cy="970074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3" name="Group 42"/>
          <p:cNvGrpSpPr/>
          <p:nvPr/>
        </p:nvGrpSpPr>
        <p:grpSpPr>
          <a:xfrm>
            <a:off x="878631" y="2754496"/>
            <a:ext cx="7808169" cy="1954663"/>
            <a:chOff x="878631" y="2754496"/>
            <a:chExt cx="7808169" cy="1954663"/>
          </a:xfrm>
        </p:grpSpPr>
        <p:sp>
          <p:nvSpPr>
            <p:cNvPr id="41" name="Rectangle 40"/>
            <p:cNvSpPr/>
            <p:nvPr/>
          </p:nvSpPr>
          <p:spPr>
            <a:xfrm>
              <a:off x="878631" y="2754496"/>
              <a:ext cx="6235402" cy="1954663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2" name="TextBox 41"/>
            <p:cNvSpPr txBox="1"/>
            <p:nvPr/>
          </p:nvSpPr>
          <p:spPr>
            <a:xfrm>
              <a:off x="7369775" y="2854665"/>
              <a:ext cx="1317025" cy="175432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Training,</a:t>
              </a:r>
              <a:endParaRPr lang="en-US" dirty="0">
                <a:solidFill>
                  <a:srgbClr val="FF0000"/>
                </a:solidFill>
              </a:endParaRP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Learning,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Parameter 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estimation</a:t>
              </a: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US" dirty="0" smtClean="0">
                  <a:solidFill>
                    <a:srgbClr val="FF0000"/>
                  </a:solidFill>
                </a:rPr>
                <a:t>Objective </a:t>
              </a:r>
              <a:br>
                <a:rPr lang="en-US" dirty="0" smtClean="0">
                  <a:solidFill>
                    <a:srgbClr val="FF0000"/>
                  </a:solidFill>
                </a:rPr>
              </a:br>
              <a:r>
                <a:rPr lang="en-US" dirty="0" smtClean="0">
                  <a:solidFill>
                    <a:srgbClr val="FF0000"/>
                  </a:solidFill>
                </a:rPr>
                <a:t>minimization</a:t>
              </a:r>
              <a:endPara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4" name="Rectangle 13"/>
          <p:cNvSpPr/>
          <p:nvPr/>
        </p:nvSpPr>
        <p:spPr>
          <a:xfrm>
            <a:off x="3529756" y="2854665"/>
            <a:ext cx="3076720" cy="1190892"/>
          </a:xfrm>
          <a:prstGeom prst="rect">
            <a:avLst/>
          </a:prstGeom>
          <a:noFill/>
          <a:ln w="25400" cap="flat">
            <a:solidFill>
              <a:srgbClr val="FF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27801361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Linear Regression </a:t>
            </a:r>
            <a:r>
              <a:rPr lang="mr-IN" dirty="0" smtClean="0"/>
              <a:t>–</a:t>
            </a:r>
            <a:r>
              <a:rPr lang="en-US" dirty="0" smtClean="0"/>
              <a:t> Least Squares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/>
              <p:cNvSpPr txBox="1"/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𝑎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𝑇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+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0" name="TextBox 2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89395" y="2070453"/>
                <a:ext cx="1526765" cy="307777"/>
              </a:xfrm>
              <a:prstGeom prst="rect">
                <a:avLst/>
              </a:prstGeom>
              <a:blipFill rotWithShape="0">
                <a:blip r:embed="rId2"/>
                <a:stretch>
                  <a:fillRect l="-1594" t="-4000" r="-3586" b="-1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2" name="TextBox 31"/>
              <p:cNvSpPr txBox="1"/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kumimoji="0" lang="en-US" sz="200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𝑎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nary>
                        <m:naryPr>
                          <m:chr m:val="∑"/>
                          <m:supHide m:val="on"/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naryPr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𝑖</m:t>
                          </m:r>
                        </m:sub>
                        <m:sup/>
                        <m:e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𝑤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𝑗𝑖</m:t>
                              </m:r>
                            </m:sub>
                          </m:sSub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𝑥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𝑖</m:t>
                              </m:r>
                            </m:sub>
                          </m:s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+</m:t>
                          </m:r>
                        </m:e>
                      </m:nary>
                      <m:sSub>
                        <m:sSub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𝑏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32" name="TextBox 3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7818" y="947250"/>
                <a:ext cx="2049920" cy="74693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3" name="TextBox 32"/>
              <p:cNvSpPr txBox="1"/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𝐷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={(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𝑥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</m:t>
                      </m:r>
                      <m:sSup>
                        <m:sSup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𝑦</m:t>
                          </m:r>
                        </m:e>
                        <m:sup>
                          <m:d>
                            <m:d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dPr>
                            <m:e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</m:e>
                          </m:d>
                        </m:sup>
                      </m:sSup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)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}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3" name="TextBox 3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4742" y="3532519"/>
                <a:ext cx="1975604" cy="329064"/>
              </a:xfrm>
              <a:prstGeom prst="rect">
                <a:avLst/>
              </a:prstGeom>
              <a:blipFill rotWithShape="0">
                <a:blip r:embed="rId4"/>
                <a:stretch>
                  <a:fillRect l="-2469" r="-4321" b="-33333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/>
              <p:cNvSpPr txBox="1"/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𝑏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argmin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𝐿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𝑊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34" name="TextBox 3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25843" y="4237850"/>
                <a:ext cx="2780633" cy="307777"/>
              </a:xfrm>
              <a:prstGeom prst="rect">
                <a:avLst/>
              </a:prstGeom>
              <a:blipFill rotWithShape="0">
                <a:blip r:embed="rId5"/>
                <a:stretch>
                  <a:fillRect l="-1754" t="-143137" r="-2851" b="-17451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Rectangle 35"/>
              <p:cNvSpPr/>
              <p:nvPr/>
            </p:nvSpPr>
            <p:spPr>
              <a:xfrm>
                <a:off x="3529757" y="2891509"/>
                <a:ext cx="3398687" cy="9700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𝑎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36" name="Rectangle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29757" y="2891509"/>
                <a:ext cx="3398687" cy="970074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3" name="Group 42"/>
          <p:cNvGrpSpPr/>
          <p:nvPr/>
        </p:nvGrpSpPr>
        <p:grpSpPr>
          <a:xfrm>
            <a:off x="878631" y="2754496"/>
            <a:ext cx="7808169" cy="1954663"/>
            <a:chOff x="878631" y="2754496"/>
            <a:chExt cx="7808169" cy="1954663"/>
          </a:xfrm>
        </p:grpSpPr>
        <p:sp>
          <p:nvSpPr>
            <p:cNvPr id="41" name="Rectangle 40"/>
            <p:cNvSpPr/>
            <p:nvPr/>
          </p:nvSpPr>
          <p:spPr>
            <a:xfrm>
              <a:off x="878631" y="2754496"/>
              <a:ext cx="6235402" cy="1954663"/>
            </a:xfrm>
            <a:prstGeom prst="rect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2" name="TextBox 41"/>
            <p:cNvSpPr txBox="1"/>
            <p:nvPr/>
          </p:nvSpPr>
          <p:spPr>
            <a:xfrm>
              <a:off x="7369775" y="2854665"/>
              <a:ext cx="1317025" cy="175432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Training,</a:t>
              </a:r>
              <a:endParaRPr lang="en-US" dirty="0">
                <a:solidFill>
                  <a:srgbClr val="FF0000"/>
                </a:solidFill>
              </a:endParaRP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Learning,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Parameter </a:t>
              </a:r>
              <a:b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</a:b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estimation</a:t>
              </a:r>
            </a:p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US" dirty="0" smtClean="0">
                  <a:solidFill>
                    <a:srgbClr val="FF0000"/>
                  </a:solidFill>
                </a:rPr>
                <a:t>Objective </a:t>
              </a:r>
              <a:br>
                <a:rPr lang="en-US" dirty="0" smtClean="0">
                  <a:solidFill>
                    <a:srgbClr val="FF0000"/>
                  </a:solidFill>
                </a:rPr>
              </a:br>
              <a:r>
                <a:rPr lang="en-US" dirty="0" smtClean="0">
                  <a:solidFill>
                    <a:srgbClr val="FF0000"/>
                  </a:solidFill>
                </a:rPr>
                <a:t>minimization</a:t>
              </a:r>
              <a:endPara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4" name="Rectangle 13"/>
          <p:cNvSpPr/>
          <p:nvPr/>
        </p:nvSpPr>
        <p:spPr>
          <a:xfrm>
            <a:off x="3529756" y="2854665"/>
            <a:ext cx="3398688" cy="1190892"/>
          </a:xfrm>
          <a:prstGeom prst="rect">
            <a:avLst/>
          </a:prstGeom>
          <a:noFill/>
          <a:ln w="25400" cap="flat">
            <a:solidFill>
              <a:srgbClr val="FF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02784631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0892" y="205979"/>
            <a:ext cx="8229600" cy="857250"/>
          </a:xfrm>
        </p:spPr>
        <p:txBody>
          <a:bodyPr/>
          <a:lstStyle/>
          <a:p>
            <a:r>
              <a:rPr lang="en-US" dirty="0" smtClean="0"/>
              <a:t>Linear Regression </a:t>
            </a:r>
            <a:r>
              <a:rPr lang="mr-IN" dirty="0" smtClean="0"/>
              <a:t>–</a:t>
            </a:r>
            <a:r>
              <a:rPr lang="en-US" dirty="0" smtClean="0"/>
              <a:t> Least Squares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/>
              <p:cNvSpPr/>
              <p:nvPr/>
            </p:nvSpPr>
            <p:spPr>
              <a:xfrm>
                <a:off x="2726349" y="1056610"/>
                <a:ext cx="3398686" cy="9700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𝑎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12" name="Rectangle 1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26349" y="1056610"/>
                <a:ext cx="3398686" cy="970074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/>
              <p:cNvSpPr txBox="1"/>
              <p:nvPr/>
            </p:nvSpPr>
            <p:spPr>
              <a:xfrm>
                <a:off x="3190074" y="2503847"/>
                <a:ext cx="2489015" cy="74693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𝑎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</m:t>
                          </m:r>
                        </m:sup>
                      </m:sSub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nary>
                        <m:naryPr>
                          <m:chr m:val="∑"/>
                          <m:supHide m:val="on"/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naryPr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𝑖</m:t>
                          </m:r>
                        </m:sub>
                        <m:sup/>
                        <m:e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𝑤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𝑗𝑖</m:t>
                              </m:r>
                            </m:sub>
                          </m:sSub>
                          <m:sSubSup>
                            <m:sSubSup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Sup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𝑥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𝑖</m:t>
                              </m:r>
                            </m:sub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(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)</m:t>
                              </m:r>
                            </m:sup>
                          </m:sSubSup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+</m:t>
                          </m:r>
                        </m:e>
                      </m:nary>
                      <m:sSub>
                        <m:sSub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𝑏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17" name="TextBox 1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190074" y="2503847"/>
                <a:ext cx="2489015" cy="74693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/>
              <p:cNvSpPr/>
              <p:nvPr/>
            </p:nvSpPr>
            <p:spPr>
              <a:xfrm>
                <a:off x="2205141" y="3595594"/>
                <a:ext cx="5007653" cy="97148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20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𝐿</m:t>
                          </m:r>
                        </m:e>
                        <m:sub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𝑗</m:t>
                          </m:r>
                        </m:sub>
                      </m:sSub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(</m:t>
                                          </m:r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)</m:t>
                                          </m:r>
                                        </m:sup>
                                      </m:sSubSup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bSup>
                                    <m:sSub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18" name="Rectangle 1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05141" y="3595594"/>
                <a:ext cx="5007653" cy="971484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0880377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/>
      <p:bldP spid="18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0892" y="205979"/>
            <a:ext cx="8229600" cy="857250"/>
          </a:xfrm>
        </p:spPr>
        <p:txBody>
          <a:bodyPr/>
          <a:lstStyle/>
          <a:p>
            <a:r>
              <a:rPr lang="en-US" dirty="0" smtClean="0"/>
              <a:t>Linear Regression </a:t>
            </a:r>
            <a:r>
              <a:rPr lang="mr-IN" dirty="0" smtClean="0"/>
              <a:t>–</a:t>
            </a:r>
            <a:r>
              <a:rPr lang="en-US" dirty="0" smtClean="0"/>
              <a:t> Least Squares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/>
              <p:cNvSpPr/>
              <p:nvPr/>
            </p:nvSpPr>
            <p:spPr>
              <a:xfrm>
                <a:off x="2056069" y="1063229"/>
                <a:ext cx="5007653" cy="97148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20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𝐿</m:t>
                          </m:r>
                        </m:e>
                        <m:sub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𝑗</m:t>
                          </m:r>
                        </m:sub>
                      </m:sSub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(</m:t>
                                          </m:r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)</m:t>
                                          </m:r>
                                        </m:sup>
                                      </m:sSubSup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bSup>
                                    <m:sSub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56069" y="1063229"/>
                <a:ext cx="5007653" cy="971484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3035375" y="2473058"/>
                <a:ext cx="2780633" cy="307777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𝑊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sSup>
                        <m:s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</m:ctrlPr>
                        </m:s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sym typeface="Calibri"/>
                            </a:rPr>
                            <m:t>𝑏</m:t>
                          </m:r>
                        </m:e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∗</m:t>
                          </m:r>
                        </m:sup>
                      </m:s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=</m:t>
                      </m:r>
                      <m:r>
                        <m:rPr>
                          <m:sty m:val="p"/>
                        </m:rPr>
                        <a:rPr kumimoji="0" lang="en-US" sz="2000" b="0" i="0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argmin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𝐿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𝑊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𝑏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35375" y="2473058"/>
                <a:ext cx="2780633" cy="307777"/>
              </a:xfrm>
              <a:prstGeom prst="rect">
                <a:avLst/>
              </a:prstGeom>
              <a:blipFill rotWithShape="0">
                <a:blip r:embed="rId3"/>
                <a:stretch>
                  <a:fillRect l="-1754" t="-146000" r="-2851" b="-18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/>
              <p:cNvSpPr/>
              <p:nvPr/>
            </p:nvSpPr>
            <p:spPr>
              <a:xfrm>
                <a:off x="1873189" y="3484356"/>
                <a:ext cx="5562227" cy="8835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𝑗</m:t>
                              </m:r>
                            </m:sub>
                          </m:sSub>
                        </m:num>
                        <m:den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d>
                        <m:dPr>
                          <m:ctrl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𝑑𝐿</m:t>
                          </m:r>
                        </m:num>
                        <m:den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(</m:t>
                      </m:r>
                      <m:nary>
                        <m:naryPr>
                          <m:chr m:val="∑"/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(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)</m:t>
                                          </m:r>
                                        </m:sup>
                                      </m:sSubSup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bSup>
                                    <m:sSubSupPr>
                                      <m:ctrlP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 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" name="Rectangle 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73189" y="3484356"/>
                <a:ext cx="5562227" cy="883575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17511509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0892" y="205979"/>
            <a:ext cx="8229600" cy="857250"/>
          </a:xfrm>
        </p:spPr>
        <p:txBody>
          <a:bodyPr/>
          <a:lstStyle/>
          <a:p>
            <a:r>
              <a:rPr lang="en-US" dirty="0" smtClean="0"/>
              <a:t>Linear Regression </a:t>
            </a:r>
            <a:r>
              <a:rPr lang="mr-IN" dirty="0" smtClean="0"/>
              <a:t>–</a:t>
            </a:r>
            <a:r>
              <a:rPr lang="en-US" dirty="0" smtClean="0"/>
              <a:t> Least Squares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/>
              <p:cNvSpPr/>
              <p:nvPr/>
            </p:nvSpPr>
            <p:spPr>
              <a:xfrm>
                <a:off x="1909765" y="1063229"/>
                <a:ext cx="5505032" cy="8835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𝑗</m:t>
                              </m:r>
                            </m:sub>
                          </m:sSub>
                        </m:num>
                        <m:den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d>
                        <m:dPr>
                          <m:ctrl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f>
                        <m:fPr>
                          <m:ctrl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𝑗</m:t>
                              </m:r>
                            </m:sub>
                          </m:sSub>
                        </m:num>
                        <m:den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(</m:t>
                      </m:r>
                      <m:nary>
                        <m:naryPr>
                          <m:chr m:val="∑"/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(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)</m:t>
                                          </m:r>
                                        </m:sup>
                                      </m:sSubSup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bSup>
                                    <m:sSubSupPr>
                                      <m:ctrlP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 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" name="Rectangle 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9765" y="1063229"/>
                <a:ext cx="5505032" cy="883575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Rectangle 8"/>
              <p:cNvSpPr/>
              <p:nvPr/>
            </p:nvSpPr>
            <p:spPr>
              <a:xfrm>
                <a:off x="1909765" y="2139173"/>
                <a:ext cx="5556329" cy="88357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𝑗</m:t>
                              </m:r>
                            </m:sub>
                          </m:sSub>
                        </m:num>
                        <m:den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d>
                        <m:dPr>
                          <m:ctrl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r>
                        <a:rPr lang="en-US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 </m:t>
                      </m:r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(</m:t>
                      </m:r>
                      <m:nary>
                        <m:naryPr>
                          <m:chr m:val="∑"/>
                          <m:ctrlPr>
                            <a:rPr lang="is-I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f>
                            <m:f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  <m:sSub>
                                <m:sSub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𝐿</m:t>
                                  </m:r>
                                </m:e>
                                <m:sub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𝑗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𝑑</m:t>
                              </m:r>
                              <m:sSub>
                                <m:sSub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𝑤</m:t>
                                  </m:r>
                                </m:e>
                                <m:sub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𝑢𝑣</m:t>
                                  </m:r>
                                </m:sub>
                              </m:sSub>
                            </m:den>
                          </m:f>
                          <m:sSup>
                            <m:sSupPr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(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)</m:t>
                                          </m:r>
                                        </m:sup>
                                      </m:sSubSup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bSup>
                                    <m:sSubSupPr>
                                      <m:ctrlP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 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9" name="Rectangle 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9765" y="2139173"/>
                <a:ext cx="5556329" cy="883575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3574882" y="3914026"/>
                <a:ext cx="2046779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𝑊</m:t>
                      </m:r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sSup>
                        <m:s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</m:t>
                          </m:r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𝑋</m:t>
                          </m:r>
                        </m:e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𝑇</m:t>
                          </m:r>
                        </m:sup>
                      </m:sSup>
                      <m:sSup>
                        <m:s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𝑋</m:t>
                          </m:r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</m:t>
                          </m:r>
                        </m:e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−1</m:t>
                          </m:r>
                        </m:sup>
                      </m:sSup>
                      <m:sSup>
                        <m:sSup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𝑋</m:t>
                          </m:r>
                        </m:e>
                        <m:sup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𝑇</m:t>
                          </m:r>
                        </m:sup>
                      </m:sSup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𝑌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74882" y="3914026"/>
                <a:ext cx="2046779" cy="369332"/>
              </a:xfrm>
              <a:prstGeom prst="rect">
                <a:avLst/>
              </a:prstGeom>
              <a:blipFill rotWithShape="0">
                <a:blip r:embed="rId4"/>
                <a:stretch>
                  <a:fillRect b="-1311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1" name="TextBox 10"/>
          <p:cNvSpPr txBox="1"/>
          <p:nvPr/>
        </p:nvSpPr>
        <p:spPr>
          <a:xfrm>
            <a:off x="4491882" y="3156682"/>
            <a:ext cx="340797" cy="52321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mr-IN" sz="2800" b="0" i="0" u="none" strike="noStrike" cap="none" spc="0" normalizeH="0" baseline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…</a:t>
            </a:r>
            <a:endParaRPr kumimoji="0" lang="en-US" sz="2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/>
              <p:cNvSpPr/>
              <p:nvPr/>
            </p:nvSpPr>
            <p:spPr>
              <a:xfrm>
                <a:off x="7414797" y="2396294"/>
                <a:ext cx="603050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0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" name="Rectangle 1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414797" y="2396294"/>
                <a:ext cx="603050" cy="369332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54360333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4" grpId="0"/>
      <p:bldP spid="11" grpId="0"/>
      <p:bldP spid="12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4"/>
          <p:cNvGrpSpPr/>
          <p:nvPr/>
        </p:nvGrpSpPr>
        <p:grpSpPr>
          <a:xfrm>
            <a:off x="6876387" y="2168184"/>
            <a:ext cx="467820" cy="400566"/>
            <a:chOff x="4750274" y="1783752"/>
            <a:chExt cx="467820" cy="400566"/>
          </a:xfrm>
        </p:grpSpPr>
        <p:sp>
          <p:nvSpPr>
            <p:cNvPr id="6" name="Oval 5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" name="Rectangle 6"/>
                <p:cNvSpPr/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" name="Group 7"/>
          <p:cNvGrpSpPr/>
          <p:nvPr/>
        </p:nvGrpSpPr>
        <p:grpSpPr>
          <a:xfrm>
            <a:off x="6893580" y="3050512"/>
            <a:ext cx="473143" cy="400565"/>
            <a:chOff x="4750274" y="1783753"/>
            <a:chExt cx="473143" cy="400565"/>
          </a:xfrm>
        </p:grpSpPr>
        <p:sp>
          <p:nvSpPr>
            <p:cNvPr id="9" name="Oval 8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Rectangle 9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9" name="Rectangle 2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29" name="Group 28"/>
          <p:cNvGrpSpPr/>
          <p:nvPr/>
        </p:nvGrpSpPr>
        <p:grpSpPr>
          <a:xfrm>
            <a:off x="1474720" y="1786802"/>
            <a:ext cx="460767" cy="400566"/>
            <a:chOff x="4750274" y="1783752"/>
            <a:chExt cx="460767" cy="400566"/>
          </a:xfrm>
        </p:grpSpPr>
        <p:sp>
          <p:nvSpPr>
            <p:cNvPr id="30" name="Oval 29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1" name="Rectangle 30"/>
                <p:cNvSpPr/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4" name="Rectangle 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2" name="Group 31"/>
          <p:cNvGrpSpPr/>
          <p:nvPr/>
        </p:nvGrpSpPr>
        <p:grpSpPr>
          <a:xfrm>
            <a:off x="1469398" y="2275961"/>
            <a:ext cx="466089" cy="400565"/>
            <a:chOff x="4750274" y="1783753"/>
            <a:chExt cx="466089" cy="400565"/>
          </a:xfrm>
        </p:grpSpPr>
        <p:sp>
          <p:nvSpPr>
            <p:cNvPr id="33" name="Oval 32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4" name="Rectangle 33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2" name="Rectangle 7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5" name="Group 34"/>
          <p:cNvGrpSpPr/>
          <p:nvPr/>
        </p:nvGrpSpPr>
        <p:grpSpPr>
          <a:xfrm>
            <a:off x="1469398" y="2765119"/>
            <a:ext cx="466089" cy="400565"/>
            <a:chOff x="4750274" y="1783753"/>
            <a:chExt cx="466089" cy="400565"/>
          </a:xfrm>
        </p:grpSpPr>
        <p:sp>
          <p:nvSpPr>
            <p:cNvPr id="36" name="Oval 35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7" name="Rectangle 36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0" name="Rectangle 6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8" name="Group 37"/>
          <p:cNvGrpSpPr/>
          <p:nvPr/>
        </p:nvGrpSpPr>
        <p:grpSpPr>
          <a:xfrm>
            <a:off x="1469398" y="3254276"/>
            <a:ext cx="466089" cy="400565"/>
            <a:chOff x="4750274" y="1783753"/>
            <a:chExt cx="466089" cy="400565"/>
          </a:xfrm>
        </p:grpSpPr>
        <p:sp>
          <p:nvSpPr>
            <p:cNvPr id="39" name="Oval 38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0" name="Rectangle 39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8" name="Rectangle 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1" name="Group 40"/>
          <p:cNvGrpSpPr/>
          <p:nvPr/>
        </p:nvGrpSpPr>
        <p:grpSpPr>
          <a:xfrm>
            <a:off x="4115702" y="2088947"/>
            <a:ext cx="580470" cy="626965"/>
            <a:chOff x="6870151" y="1242782"/>
            <a:chExt cx="580470" cy="626965"/>
          </a:xfrm>
        </p:grpSpPr>
        <p:sp>
          <p:nvSpPr>
            <p:cNvPr id="42" name="Oval 41"/>
            <p:cNvSpPr/>
            <p:nvPr/>
          </p:nvSpPr>
          <p:spPr>
            <a:xfrm>
              <a:off x="6870151" y="1242782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3" name="Rectangle 42"/>
                <p:cNvSpPr/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6" name="Rectangle 6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 l="-160000" t="-115842" r="-160000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44" name="Straight Arrow Connector 43"/>
          <p:cNvCxnSpPr>
            <a:stCxn id="31" idx="3"/>
            <a:endCxn id="42" idx="2"/>
          </p:cNvCxnSpPr>
          <p:nvPr/>
        </p:nvCxnSpPr>
        <p:spPr>
          <a:xfrm>
            <a:off x="1935487" y="1971468"/>
            <a:ext cx="2180215" cy="42046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5" name="Straight Arrow Connector 44"/>
          <p:cNvCxnSpPr>
            <a:stCxn id="34" idx="3"/>
            <a:endCxn id="53" idx="2"/>
          </p:cNvCxnSpPr>
          <p:nvPr/>
        </p:nvCxnSpPr>
        <p:spPr>
          <a:xfrm>
            <a:off x="1935487" y="2460627"/>
            <a:ext cx="2205907" cy="818615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6" name="Straight Arrow Connector 45"/>
          <p:cNvCxnSpPr>
            <a:stCxn id="40" idx="3"/>
            <a:endCxn id="42" idx="2"/>
          </p:cNvCxnSpPr>
          <p:nvPr/>
        </p:nvCxnSpPr>
        <p:spPr>
          <a:xfrm flipV="1">
            <a:off x="1935487" y="2391928"/>
            <a:ext cx="2180215" cy="104701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Arrow Connector 46"/>
          <p:cNvCxnSpPr>
            <a:stCxn id="37" idx="3"/>
            <a:endCxn id="53" idx="2"/>
          </p:cNvCxnSpPr>
          <p:nvPr/>
        </p:nvCxnSpPr>
        <p:spPr>
          <a:xfrm>
            <a:off x="1935487" y="2949785"/>
            <a:ext cx="2205907" cy="32945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3" name="Oval 52"/>
          <p:cNvSpPr/>
          <p:nvPr/>
        </p:nvSpPr>
        <p:spPr>
          <a:xfrm>
            <a:off x="4141394" y="2976261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4" name="Rectangle 53"/>
              <p:cNvSpPr/>
              <p:nvPr/>
            </p:nvSpPr>
            <p:spPr>
              <a:xfrm>
                <a:off x="4242994" y="2989212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4" name="Rectangle 5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242994" y="2989212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5738" t="-115842" r="-157377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6" name="Straight Arrow Connector 55"/>
          <p:cNvCxnSpPr/>
          <p:nvPr/>
        </p:nvCxnSpPr>
        <p:spPr>
          <a:xfrm>
            <a:off x="4929853" y="3279241"/>
            <a:ext cx="436857" cy="0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>
            <a:stCxn id="34" idx="3"/>
            <a:endCxn id="42" idx="2"/>
          </p:cNvCxnSpPr>
          <p:nvPr/>
        </p:nvCxnSpPr>
        <p:spPr>
          <a:xfrm flipV="1">
            <a:off x="1935487" y="2391928"/>
            <a:ext cx="2180215" cy="6869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>
            <a:stCxn id="37" idx="3"/>
            <a:endCxn id="42" idx="2"/>
          </p:cNvCxnSpPr>
          <p:nvPr/>
        </p:nvCxnSpPr>
        <p:spPr>
          <a:xfrm flipV="1">
            <a:off x="1935487" y="2391928"/>
            <a:ext cx="2180215" cy="55785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3" name="Straight Arrow Connector 72"/>
          <p:cNvCxnSpPr>
            <a:stCxn id="31" idx="3"/>
            <a:endCxn id="53" idx="2"/>
          </p:cNvCxnSpPr>
          <p:nvPr/>
        </p:nvCxnSpPr>
        <p:spPr>
          <a:xfrm>
            <a:off x="1935487" y="1971468"/>
            <a:ext cx="2205907" cy="130777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4" name="Straight Arrow Connector 73"/>
          <p:cNvCxnSpPr>
            <a:stCxn id="40" idx="3"/>
            <a:endCxn id="53" idx="2"/>
          </p:cNvCxnSpPr>
          <p:nvPr/>
        </p:nvCxnSpPr>
        <p:spPr>
          <a:xfrm flipV="1">
            <a:off x="1935487" y="3279242"/>
            <a:ext cx="2205907" cy="15970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94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</p:spPr>
        <p:txBody>
          <a:bodyPr/>
          <a:lstStyle/>
          <a:p>
            <a:r>
              <a:rPr lang="en-US" dirty="0" smtClean="0"/>
              <a:t>Neural Network with One Layer</a:t>
            </a:r>
            <a:endParaRPr lang="en-US" dirty="0"/>
          </a:p>
        </p:txBody>
      </p:sp>
      <p:grpSp>
        <p:nvGrpSpPr>
          <p:cNvPr id="95" name="Group 94"/>
          <p:cNvGrpSpPr/>
          <p:nvPr/>
        </p:nvGrpSpPr>
        <p:grpSpPr>
          <a:xfrm>
            <a:off x="1458334" y="3743433"/>
            <a:ext cx="466089" cy="400566"/>
            <a:chOff x="4750274" y="1783752"/>
            <a:chExt cx="466089" cy="400566"/>
          </a:xfrm>
        </p:grpSpPr>
        <p:sp>
          <p:nvSpPr>
            <p:cNvPr id="96" name="Oval 95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7" name="Rectangle 96"/>
                <p:cNvSpPr/>
                <p:nvPr/>
              </p:nvSpPr>
              <p:spPr>
                <a:xfrm>
                  <a:off x="4750274" y="1783752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5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97" name="Rectangle 9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6089" cy="369332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b="-1639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99" name="Straight Arrow Connector 98"/>
          <p:cNvCxnSpPr/>
          <p:nvPr/>
        </p:nvCxnSpPr>
        <p:spPr>
          <a:xfrm>
            <a:off x="4938904" y="2386432"/>
            <a:ext cx="427806" cy="8037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20" name="Straight Arrow Connector 119"/>
          <p:cNvCxnSpPr>
            <a:stCxn id="97" idx="3"/>
            <a:endCxn id="42" idx="2"/>
          </p:cNvCxnSpPr>
          <p:nvPr/>
        </p:nvCxnSpPr>
        <p:spPr>
          <a:xfrm flipV="1">
            <a:off x="1924423" y="2391928"/>
            <a:ext cx="2191279" cy="153617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123" name="Straight Arrow Connector 122"/>
          <p:cNvCxnSpPr>
            <a:stCxn id="97" idx="3"/>
            <a:endCxn id="53" idx="2"/>
          </p:cNvCxnSpPr>
          <p:nvPr/>
        </p:nvCxnSpPr>
        <p:spPr>
          <a:xfrm flipV="1">
            <a:off x="1924423" y="3279242"/>
            <a:ext cx="2216971" cy="64885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26" name="TextBox 125"/>
              <p:cNvSpPr txBox="1"/>
              <p:nvPr/>
            </p:nvSpPr>
            <p:spPr>
              <a:xfrm>
                <a:off x="4696172" y="4284860"/>
                <a:ext cx="3037883" cy="332463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00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sSubPr>
                      <m:e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𝑎</m:t>
                        </m:r>
                      </m:e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𝑗</m:t>
                        </m:r>
                      </m:sub>
                    </m:sSub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=</m:t>
                    </m:r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𝑠𝑖𝑔𝑚𝑜𝑖𝑑</m:t>
                    </m:r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(</m:t>
                    </m:r>
                    <m:nary>
                      <m:naryPr>
                        <m:chr m:val="∑"/>
                        <m:supHide m:val="on"/>
                        <m:ctrlP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naryPr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𝑖</m:t>
                        </m:r>
                      </m:sub>
                      <m:sup/>
                      <m:e>
                        <m:sSub>
                          <m:sSubPr>
                            <m:ctrlP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𝑤</m:t>
                            </m:r>
                          </m:e>
                          <m:sub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𝑗𝑖</m:t>
                            </m:r>
                          </m:sub>
                        </m:sSub>
                        <m:sSub>
                          <m:sSubPr>
                            <m:ctrlP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𝑥</m:t>
                            </m:r>
                          </m:e>
                          <m:sub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𝑖</m:t>
                            </m:r>
                          </m:sub>
                        </m:s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+</m:t>
                        </m:r>
                      </m:e>
                    </m:nary>
                    <m:sSub>
                      <m:sSubPr>
                        <m:ctrlP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sSubPr>
                      <m:e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𝑏</m:t>
                        </m:r>
                      </m:e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𝑗</m:t>
                        </m:r>
                      </m:sub>
                    </m:sSub>
                  </m:oMath>
                </a14:m>
                <a:r>
                  <a:rPr kumimoji="0" lang="en-US" sz="2000" b="0" i="0" u="none" strike="noStrike" cap="none" spc="0" normalizeH="0" baseline="0" dirty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ea typeface="Calibri"/>
                    <a:cs typeface="Calibri"/>
                    <a:sym typeface="Calibri"/>
                  </a:rPr>
                  <a:t>)</a:t>
                </a:r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126" name="TextBox 1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96172" y="4284860"/>
                <a:ext cx="3037883" cy="332463"/>
              </a:xfrm>
              <a:prstGeom prst="rect">
                <a:avLst/>
              </a:prstGeom>
              <a:blipFill rotWithShape="0">
                <a:blip r:embed="rId14"/>
                <a:stretch>
                  <a:fillRect l="-2004" t="-162963" r="-4208" b="-231481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7" name="Rectangle 126"/>
              <p:cNvSpPr/>
              <p:nvPr/>
            </p:nvSpPr>
            <p:spPr>
              <a:xfrm>
                <a:off x="2538641" y="1689246"/>
                <a:ext cx="1236300" cy="391646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=[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𝑤</m:t>
                          </m:r>
                        </m:e>
                        <m:sub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𝑗𝑖</m:t>
                          </m:r>
                        </m:sub>
                      </m:sSub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]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7" name="Rectangle 12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38641" y="1689246"/>
                <a:ext cx="1236300" cy="391646"/>
              </a:xfrm>
              <a:prstGeom prst="rect">
                <a:avLst/>
              </a:prstGeom>
              <a:blipFill rotWithShape="0">
                <a:blip r:embed="rId15"/>
                <a:stretch>
                  <a:fillRect b="-1093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8" name="Group 47"/>
          <p:cNvGrpSpPr/>
          <p:nvPr/>
        </p:nvGrpSpPr>
        <p:grpSpPr>
          <a:xfrm>
            <a:off x="5651071" y="2257796"/>
            <a:ext cx="322786" cy="336961"/>
            <a:chOff x="6155416" y="703948"/>
            <a:chExt cx="422743" cy="441307"/>
          </a:xfrm>
        </p:grpSpPr>
        <p:sp>
          <p:nvSpPr>
            <p:cNvPr id="49" name="Oval 48"/>
            <p:cNvSpPr/>
            <p:nvPr/>
          </p:nvSpPr>
          <p:spPr>
            <a:xfrm>
              <a:off x="6155416" y="703948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50" name="Curved Connector 49"/>
            <p:cNvCxnSpPr/>
            <p:nvPr/>
          </p:nvCxnSpPr>
          <p:spPr>
            <a:xfrm flipV="1">
              <a:off x="6226335" y="827403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52" name="Group 51"/>
          <p:cNvGrpSpPr/>
          <p:nvPr/>
        </p:nvGrpSpPr>
        <p:grpSpPr>
          <a:xfrm>
            <a:off x="5668264" y="3085795"/>
            <a:ext cx="322786" cy="336961"/>
            <a:chOff x="6155416" y="703948"/>
            <a:chExt cx="422743" cy="441307"/>
          </a:xfrm>
        </p:grpSpPr>
        <p:sp>
          <p:nvSpPr>
            <p:cNvPr id="55" name="Oval 54"/>
            <p:cNvSpPr/>
            <p:nvPr/>
          </p:nvSpPr>
          <p:spPr>
            <a:xfrm>
              <a:off x="6155416" y="703948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57" name="Curved Connector 56"/>
            <p:cNvCxnSpPr/>
            <p:nvPr/>
          </p:nvCxnSpPr>
          <p:spPr>
            <a:xfrm flipV="1">
              <a:off x="6226335" y="827403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cxnSp>
        <p:nvCxnSpPr>
          <p:cNvPr id="58" name="Straight Arrow Connector 57"/>
          <p:cNvCxnSpPr/>
          <p:nvPr/>
        </p:nvCxnSpPr>
        <p:spPr>
          <a:xfrm>
            <a:off x="6249167" y="3244869"/>
            <a:ext cx="436857" cy="0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9" name="Straight Arrow Connector 58"/>
          <p:cNvCxnSpPr/>
          <p:nvPr/>
        </p:nvCxnSpPr>
        <p:spPr>
          <a:xfrm>
            <a:off x="6258218" y="2352060"/>
            <a:ext cx="427806" cy="8037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</p:spTree>
    <p:extLst>
      <p:ext uri="{BB962C8B-B14F-4D97-AF65-F5344CB8AC3E}">
        <p14:creationId xmlns:p14="http://schemas.microsoft.com/office/powerpoint/2010/main" val="96708316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6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</p:spPr>
        <p:txBody>
          <a:bodyPr/>
          <a:lstStyle/>
          <a:p>
            <a:r>
              <a:rPr lang="en-US" dirty="0" smtClean="0"/>
              <a:t>Neural Network with One Layer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1" name="Rectangle 50"/>
              <p:cNvSpPr/>
              <p:nvPr/>
            </p:nvSpPr>
            <p:spPr>
              <a:xfrm>
                <a:off x="2726349" y="1056610"/>
                <a:ext cx="3398686" cy="9700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0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𝑎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− </m:t>
                                  </m:r>
                                  <m:sSup>
                                    <m:s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51" name="Rectangle 5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26349" y="1056610"/>
                <a:ext cx="3398686" cy="970074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0" name="TextBox 59"/>
              <p:cNvSpPr txBox="1"/>
              <p:nvPr/>
            </p:nvSpPr>
            <p:spPr>
              <a:xfrm>
                <a:off x="2600865" y="2503847"/>
                <a:ext cx="3649653" cy="74693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Sup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𝑎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(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)</m:t>
                          </m:r>
                        </m:sup>
                      </m:sSubSup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=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𝑠𝑖𝑔𝑚𝑜𝑖𝑑</m:t>
                      </m:r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(</m:t>
                      </m:r>
                      <m:nary>
                        <m:naryPr>
                          <m:chr m:val="∑"/>
                          <m:supHide m:val="on"/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naryPr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𝑖</m:t>
                          </m:r>
                        </m:sub>
                        <m:sup/>
                        <m:e>
                          <m:sSub>
                            <m:sSub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𝑤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𝑗𝑖</m:t>
                              </m:r>
                            </m:sub>
                          </m:sSub>
                          <m:sSubSup>
                            <m:sSubSupPr>
                              <m:ctrlP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</m:ctrlPr>
                            </m:sSubSupPr>
                            <m:e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𝑥</m:t>
                              </m:r>
                            </m:e>
                            <m:sub>
                              <m:r>
                                <a:rPr kumimoji="0" lang="en-US" sz="2000" b="0" i="1" u="none" strike="noStrike" cap="none" spc="0" normalizeH="0" baseline="0" smtClean="0">
                                  <a:ln>
                                    <a:noFill/>
                                  </a:ln>
                                  <a:solidFill>
                                    <a:srgbClr val="000000"/>
                                  </a:solidFill>
                                  <a:effectLst/>
                                  <a:uFillTx/>
                                  <a:latin typeface="Cambria Math" charset="0"/>
                                  <a:ea typeface="Calibri"/>
                                  <a:cs typeface="Calibri"/>
                                  <a:sym typeface="Calibri"/>
                                </a:rPr>
                                <m:t>𝑖</m:t>
                              </m:r>
                            </m:sub>
                            <m:sup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𝑑</m:t>
                                  </m:r>
                                </m:e>
                              </m:d>
                            </m:sup>
                          </m:sSubSup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+</m:t>
                          </m:r>
                        </m:e>
                      </m:nary>
                      <m:sSub>
                        <m:sSubPr>
                          <m:ctrlP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</m:ctrlPr>
                        </m:sSubPr>
                        <m:e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𝑏</m:t>
                          </m:r>
                        </m:e>
                        <m:sub>
                          <m:r>
                            <a:rPr kumimoji="0" lang="en-US" sz="20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charset="0"/>
                              <a:ea typeface="Calibri"/>
                              <a:cs typeface="Calibri"/>
                              <a:sym typeface="Calibri"/>
                            </a:rPr>
                            <m:t>𝑗</m:t>
                          </m:r>
                        </m:sub>
                      </m:sSub>
                      <m:r>
                        <a:rPr kumimoji="0" lang="en-US" sz="20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ea typeface="Calibri"/>
                          <a:cs typeface="Calibri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60" name="TextBox 5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00865" y="2503847"/>
                <a:ext cx="3649653" cy="746936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1" name="Rectangle 60"/>
              <p:cNvSpPr/>
              <p:nvPr/>
            </p:nvSpPr>
            <p:spPr>
              <a:xfrm>
                <a:off x="1583489" y="3641314"/>
                <a:ext cx="5977021" cy="97148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20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𝐿</m:t>
                          </m:r>
                        </m:e>
                        <m:sub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𝑗</m:t>
                          </m:r>
                        </m:sub>
                      </m:sSub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𝑠𝑖𝑔𝑚𝑜𝑖𝑑</m:t>
                                  </m:r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(</m:t>
                                  </m:r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d>
                                            <m:dPr>
                                              <m:ctrlPr>
                                                <a:rPr lang="en-US" sz="20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</m:ctrlPr>
                                            </m:dPr>
                                            <m:e>
                                              <m:r>
                                                <a:rPr lang="en-US" sz="20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  <m:t>𝑑</m:t>
                                              </m:r>
                                            </m:e>
                                          </m:d>
                                        </m:sup>
                                      </m:sSubSup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)− </m:t>
                                  </m:r>
                                  <m:sSubSup>
                                    <m:sSub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61" name="Rectangle 6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83489" y="3641314"/>
                <a:ext cx="5977021" cy="971484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7430111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" grpId="0"/>
      <p:bldP spid="61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</p:spPr>
        <p:txBody>
          <a:bodyPr/>
          <a:lstStyle/>
          <a:p>
            <a:r>
              <a:rPr lang="en-US" dirty="0" smtClean="0"/>
              <a:t>Neural Network with One Layer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1" name="Rectangle 60"/>
              <p:cNvSpPr/>
              <p:nvPr/>
            </p:nvSpPr>
            <p:spPr>
              <a:xfrm>
                <a:off x="1583489" y="1063229"/>
                <a:ext cx="5977021" cy="97148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20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𝐿</m:t>
                          </m:r>
                        </m:e>
                        <m:sub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𝑗</m:t>
                          </m:r>
                        </m:sub>
                      </m:sSub>
                      <m:d>
                        <m:d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𝑊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𝑏</m:t>
                          </m:r>
                        </m:e>
                      </m:d>
                      <m:r>
                        <a:rPr lang="en-US" sz="20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0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𝑠𝑖𝑔𝑚𝑜𝑖𝑑</m:t>
                                  </m:r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(</m:t>
                                  </m:r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sz="20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d>
                                            <m:dPr>
                                              <m:ctrlPr>
                                                <a:rPr lang="en-US" sz="20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</m:ctrlPr>
                                            </m:dPr>
                                            <m:e>
                                              <m:r>
                                                <a:rPr lang="en-US" sz="20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  <m:t>𝑑</m:t>
                                              </m:r>
                                            </m:e>
                                          </m:d>
                                        </m:sup>
                                      </m:sSubSup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sz="20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sz="20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)− </m:t>
                                  </m:r>
                                  <m:sSubSup>
                                    <m:sSubSupPr>
                                      <m:ctrlP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sz="20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0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sz="20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61" name="Rectangle 6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83489" y="1063229"/>
                <a:ext cx="5977021" cy="971484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/>
              <p:cNvSpPr/>
              <p:nvPr/>
            </p:nvSpPr>
            <p:spPr>
              <a:xfrm>
                <a:off x="1280072" y="2311676"/>
                <a:ext cx="6583854" cy="116057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e>
                            <m:sub>
                              <m: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𝑗</m:t>
                              </m:r>
                            </m:sub>
                          </m:sSub>
                        </m:num>
                        <m:den>
                          <m:r>
                            <a:rPr lang="en-US" sz="2000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sSub>
                            <m:sSubPr>
                              <m:ctrlP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𝑤</m:t>
                              </m:r>
                            </m:e>
                            <m:sub>
                              <m:r>
                                <a:rPr lang="en-US" sz="2000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𝑢𝑣</m:t>
                              </m:r>
                            </m:sub>
                          </m:sSub>
                        </m:den>
                      </m:f>
                      <m:r>
                        <a:rPr lang="en-US" sz="24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ctrlPr>
                            <a:rPr lang="is-I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𝑑</m:t>
                          </m:r>
                          <m:r>
                            <a:rPr lang="en-U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  <m:r>
                            <a:rPr lang="en-U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𝐷</m:t>
                          </m:r>
                          <m:r>
                            <a:rPr lang="en-US" sz="2400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|</m:t>
                          </m:r>
                        </m:sup>
                        <m:e>
                          <m:sSup>
                            <m:sSupPr>
                              <m:ctrlPr>
                                <a:rPr lang="en-US" sz="24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sSupPr>
                            <m:e>
                              <m:d>
                                <m:dPr>
                                  <m:ctrlPr>
                                    <a:rPr lang="en-US" sz="24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4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𝑠𝑖𝑔𝑚𝑜𝑖𝑑</m:t>
                                  </m:r>
                                  <m:r>
                                    <a:rPr lang="en-US" sz="24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(</m:t>
                                  </m:r>
                                  <m:nary>
                                    <m:naryPr>
                                      <m:chr m:val="∑"/>
                                      <m:supHide m:val="on"/>
                                      <m:ctrlP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naryPr>
                                    <m:sub>
                                      <m: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𝑖</m:t>
                                      </m:r>
                                    </m:sub>
                                    <m:sup/>
                                    <m:e>
                                      <m:sSub>
                                        <m:sSubPr>
                                          <m:ctrlP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𝑤</m:t>
                                          </m:r>
                                        </m:e>
                                        <m:sub>
                                          <m: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𝑗𝑖</m:t>
                                          </m:r>
                                        </m:sub>
                                      </m:sSub>
                                      <m:sSubSup>
                                        <m:sSubSupPr>
                                          <m:ctrlP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sSubSupPr>
                                        <m:e>
                                          <m: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𝑥</m:t>
                                          </m:r>
                                        </m:e>
                                        <m:sub>
                                          <m:r>
                                            <a:rPr lang="en-US" sz="2400" i="1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𝑖</m:t>
                                          </m:r>
                                        </m:sub>
                                        <m:sup>
                                          <m:d>
                                            <m:dPr>
                                              <m:ctrlPr>
                                                <a:rPr lang="en-US" sz="24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</m:ctrlPr>
                                            </m:dPr>
                                            <m:e>
                                              <m:r>
                                                <a:rPr lang="en-US" sz="2400" i="1">
                                                  <a:solidFill>
                                                    <a:srgbClr val="000000"/>
                                                  </a:solidFill>
                                                  <a:latin typeface="Cambria Math" charset="0"/>
                                                </a:rPr>
                                                <m:t>𝑑</m:t>
                                              </m:r>
                                            </m:e>
                                          </m:d>
                                        </m:sup>
                                      </m:sSubSup>
                                      <m: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+</m:t>
                                      </m:r>
                                    </m:e>
                                  </m:nary>
                                  <m:sSub>
                                    <m:sSubPr>
                                      <m:ctrlP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𝑏</m:t>
                                      </m:r>
                                    </m:e>
                                    <m:sub>
                                      <m:r>
                                        <a:rPr lang="en-US" sz="2400" i="1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</m:sSub>
                                  <m:r>
                                    <a:rPr lang="en-US" sz="2400" b="0" i="1" smtClean="0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)− </m:t>
                                  </m:r>
                                  <m:sSubSup>
                                    <m:sSubSupPr>
                                      <m:ctrlPr>
                                        <a:rPr lang="en-US" sz="24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sz="24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𝑦</m:t>
                                      </m:r>
                                    </m:e>
                                    <m:sub>
                                      <m:r>
                                        <a:rPr lang="en-US" sz="2400" b="0" i="1" smtClean="0">
                                          <a:solidFill>
                                            <a:srgbClr val="000000"/>
                                          </a:solidFill>
                                          <a:latin typeface="Cambria Math" charset="0"/>
                                        </a:rPr>
                                        <m:t>𝑗</m:t>
                                      </m:r>
                                    </m:sub>
                                    <m:sup>
                                      <m:d>
                                        <m:dPr>
                                          <m:ctrlPr>
                                            <a:rPr lang="en-US" sz="24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</m:ctrlPr>
                                        </m:dPr>
                                        <m:e>
                                          <m:r>
                                            <a:rPr lang="en-US" sz="2400" b="0" i="1" smtClean="0">
                                              <a:solidFill>
                                                <a:srgbClr val="000000"/>
                                              </a:solidFill>
                                              <a:latin typeface="Cambria Math" charset="0"/>
                                            </a:rPr>
                                            <m:t>𝑑</m:t>
                                          </m:r>
                                        </m:e>
                                      </m:d>
                                    </m:sup>
                                  </m:sSubSup>
                                </m:e>
                              </m:d>
                            </m:e>
                            <m:sup>
                              <m:r>
                                <a:rPr lang="en-US" sz="2400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p>
                          </m:sSup>
                        </m:e>
                      </m:nary>
                    </m:oMath>
                  </m:oMathPara>
                </a14:m>
                <a:endParaRPr lang="en-US" sz="2000" dirty="0">
                  <a:solidFill>
                    <a:srgbClr val="000000"/>
                  </a:solidFill>
                </a:endParaRPr>
              </a:p>
            </p:txBody>
          </p:sp>
        </mc:Choice>
        <mc:Fallback xmlns=""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80072" y="2311676"/>
                <a:ext cx="6583854" cy="1160574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Rectangle 6"/>
              <p:cNvSpPr/>
              <p:nvPr/>
            </p:nvSpPr>
            <p:spPr>
              <a:xfrm>
                <a:off x="7863926" y="2743766"/>
                <a:ext cx="738215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r>
                        <a:rPr lang="en-US" sz="24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0</m:t>
                      </m:r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7" name="Rectangle 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3926" y="2743766"/>
                <a:ext cx="738215" cy="461665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/>
          <p:cNvSpPr txBox="1"/>
          <p:nvPr/>
        </p:nvSpPr>
        <p:spPr>
          <a:xfrm>
            <a:off x="1983958" y="3916687"/>
            <a:ext cx="5706146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We can compute this derivative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but there is no 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closed-form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solution for W when </a:t>
            </a:r>
            <a:r>
              <a:rPr kumimoji="0" lang="en-US" sz="1800" b="0" i="0" u="none" strike="noStrike" cap="none" spc="0" normalizeH="0" dirty="0" err="1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dL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/</a:t>
            </a:r>
            <a:r>
              <a:rPr kumimoji="0" lang="en-US" sz="1800" b="0" i="0" u="none" strike="noStrike" cap="none" spc="0" normalizeH="0" dirty="0" err="1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dw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= 0</a:t>
            </a:r>
            <a:endParaRPr kumimoji="0" lang="en-US" sz="1800" b="0" i="0" u="none" strike="noStrike" cap="none" spc="0" normalizeH="0" baseline="0" dirty="0" smtClean="0">
              <a:ln>
                <a:noFill/>
              </a:ln>
              <a:solidFill>
                <a:srgbClr val="FF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21409709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8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Gradient Descent</a:t>
            </a:r>
            <a:endParaRPr lang="en-US" dirty="0"/>
          </a:p>
        </p:txBody>
      </p:sp>
      <p:cxnSp>
        <p:nvCxnSpPr>
          <p:cNvPr id="21" name="Straight Arrow Connector 20"/>
          <p:cNvCxnSpPr/>
          <p:nvPr/>
        </p:nvCxnSpPr>
        <p:spPr>
          <a:xfrm flipV="1">
            <a:off x="1085850" y="1342042"/>
            <a:ext cx="0" cy="28395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>
            <a:off x="1085850" y="4181628"/>
            <a:ext cx="4777740" cy="0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Rectangle 22"/>
              <p:cNvSpPr/>
              <p:nvPr/>
            </p:nvSpPr>
            <p:spPr>
              <a:xfrm>
                <a:off x="78527" y="1342042"/>
                <a:ext cx="733983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>
                          <a:solidFill>
                            <a:schemeClr val="tx1"/>
                          </a:solidFill>
                          <a:latin typeface="Cambria Math" charset="0"/>
                        </a:rPr>
                        <m:t>𝐿</m:t>
                      </m:r>
                      <m:d>
                        <m:dPr>
                          <m:ctrlP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𝑤</m:t>
                          </m:r>
                        </m:e>
                      </m:d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3" name="Rectangle 2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527" y="1342042"/>
                <a:ext cx="733983" cy="369332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4" name="Rectangle 23"/>
              <p:cNvSpPr/>
              <p:nvPr/>
            </p:nvSpPr>
            <p:spPr>
              <a:xfrm>
                <a:off x="5336442" y="4406087"/>
                <a:ext cx="414216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>
                          <a:solidFill>
                            <a:schemeClr val="tx1"/>
                          </a:solidFill>
                          <a:latin typeface="Cambria Math" charset="0"/>
                        </a:rPr>
                        <m:t>𝑤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4" name="Rectangle 2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36442" y="4406087"/>
                <a:ext cx="414216" cy="369332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5" name="Freeform 24"/>
          <p:cNvSpPr/>
          <p:nvPr/>
        </p:nvSpPr>
        <p:spPr>
          <a:xfrm>
            <a:off x="1464524" y="1417909"/>
            <a:ext cx="3646170" cy="2539261"/>
          </a:xfrm>
          <a:custGeom>
            <a:avLst/>
            <a:gdLst>
              <a:gd name="connsiteX0" fmla="*/ 0 w 3991119"/>
              <a:gd name="connsiteY0" fmla="*/ 1244238 h 2971969"/>
              <a:gd name="connsiteX1" fmla="*/ 1554480 w 3991119"/>
              <a:gd name="connsiteY1" fmla="*/ 2958738 h 2971969"/>
              <a:gd name="connsiteX2" fmla="*/ 3646170 w 3991119"/>
              <a:gd name="connsiteY2" fmla="*/ 432708 h 2971969"/>
              <a:gd name="connsiteX3" fmla="*/ 3966210 w 3991119"/>
              <a:gd name="connsiteY3" fmla="*/ 21228 h 2971969"/>
              <a:gd name="connsiteX0" fmla="*/ 0 w 3646170"/>
              <a:gd name="connsiteY0" fmla="*/ 811530 h 2539261"/>
              <a:gd name="connsiteX1" fmla="*/ 1554480 w 3646170"/>
              <a:gd name="connsiteY1" fmla="*/ 2526030 h 2539261"/>
              <a:gd name="connsiteX2" fmla="*/ 3646170 w 3646170"/>
              <a:gd name="connsiteY2" fmla="*/ 0 h 253926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646170" h="2539261">
                <a:moveTo>
                  <a:pt x="0" y="811530"/>
                </a:moveTo>
                <a:cubicBezTo>
                  <a:pt x="473392" y="1736407"/>
                  <a:pt x="946785" y="2661285"/>
                  <a:pt x="1554480" y="2526030"/>
                </a:cubicBezTo>
                <a:cubicBezTo>
                  <a:pt x="2162175" y="2390775"/>
                  <a:pt x="3244215" y="489585"/>
                  <a:pt x="3646170" y="0"/>
                </a:cubicBezTo>
              </a:path>
            </a:pathLst>
          </a:custGeom>
          <a:noFill/>
          <a:ln w="25400" cap="flat">
            <a:solidFill>
              <a:srgbClr val="0070C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91439" tIns="45719" rIns="91439" bIns="45719" numCol="1" spcCol="38100" rtlCol="0" anchor="t">
            <a:noAutofit/>
          </a:bodyPr>
          <a:lstStyle/>
          <a:p>
            <a:pPr marL="0" marR="0" indent="0" algn="l" defTabSz="9144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5863591" y="994410"/>
            <a:ext cx="2914650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R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1. Start with a random value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</a:t>
            </a:r>
            <a:b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</a:b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    of</a:t>
            </a:r>
            <a:r>
              <a:rPr lang="en-US" dirty="0" smtClean="0">
                <a:solidFill>
                  <a:srgbClr val="000000"/>
                </a:solidFill>
              </a:rPr>
              <a:t> w (e.g. w = 12)</a:t>
            </a:r>
            <a:endParaRPr lang="en-US" dirty="0">
              <a:solidFill>
                <a:srgbClr val="000000"/>
              </a:solidFill>
            </a:endParaRPr>
          </a:p>
        </p:txBody>
      </p:sp>
      <p:grpSp>
        <p:nvGrpSpPr>
          <p:cNvPr id="27" name="Group 26"/>
          <p:cNvGrpSpPr/>
          <p:nvPr/>
        </p:nvGrpSpPr>
        <p:grpSpPr>
          <a:xfrm>
            <a:off x="3857072" y="2788920"/>
            <a:ext cx="606895" cy="1830230"/>
            <a:chOff x="3857072" y="2788920"/>
            <a:chExt cx="606895" cy="1830230"/>
          </a:xfrm>
        </p:grpSpPr>
        <p:cxnSp>
          <p:nvCxnSpPr>
            <p:cNvPr id="28" name="Straight Connector 27"/>
            <p:cNvCxnSpPr/>
            <p:nvPr/>
          </p:nvCxnSpPr>
          <p:spPr>
            <a:xfrm>
              <a:off x="4160520" y="2788920"/>
              <a:ext cx="0" cy="1392708"/>
            </a:xfrm>
            <a:prstGeom prst="line">
              <a:avLst/>
            </a:prstGeom>
            <a:noFill/>
            <a:ln w="25400" cap="flat">
              <a:solidFill>
                <a:schemeClr val="tx2"/>
              </a:solidFill>
              <a:prstDash val="sysDot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sp>
          <p:nvSpPr>
            <p:cNvPr id="29" name="TextBox 28"/>
            <p:cNvSpPr txBox="1"/>
            <p:nvPr/>
          </p:nvSpPr>
          <p:spPr>
            <a:xfrm>
              <a:off x="3857072" y="4249820"/>
              <a:ext cx="606895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w=12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30" name="TextBox 29"/>
          <p:cNvSpPr txBox="1"/>
          <p:nvPr/>
        </p:nvSpPr>
        <p:spPr>
          <a:xfrm>
            <a:off x="5863588" y="1752334"/>
            <a:ext cx="3028949" cy="92332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R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2. Compute the gradient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</a:t>
            </a:r>
            <a:b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</a:b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   (derivative) of L(w) at point</a:t>
            </a:r>
            <a:b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</a:b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    w = 12. (e.g. </a:t>
            </a:r>
            <a:r>
              <a:rPr kumimoji="0" lang="en-US" sz="1800" b="0" i="0" u="none" strike="noStrike" cap="none" spc="0" normalizeH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dL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/</a:t>
            </a:r>
            <a:r>
              <a:rPr kumimoji="0" lang="en-US" sz="1800" b="0" i="0" u="none" strike="noStrike" cap="none" spc="0" normalizeH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dw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= 6)</a:t>
            </a:r>
            <a:endParaRPr lang="en-US" dirty="0">
              <a:solidFill>
                <a:srgbClr val="000000"/>
              </a:solidFill>
            </a:endParaRPr>
          </a:p>
        </p:txBody>
      </p:sp>
      <p:cxnSp>
        <p:nvCxnSpPr>
          <p:cNvPr id="31" name="Straight Connector 30"/>
          <p:cNvCxnSpPr/>
          <p:nvPr/>
        </p:nvCxnSpPr>
        <p:spPr>
          <a:xfrm flipV="1">
            <a:off x="3406140" y="2018350"/>
            <a:ext cx="1360170" cy="1764980"/>
          </a:xfrm>
          <a:prstGeom prst="line">
            <a:avLst/>
          </a:prstGeom>
          <a:noFill/>
          <a:ln w="34925" cap="flat">
            <a:solidFill>
              <a:srgbClr val="FF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32" name="TextBox 31"/>
          <p:cNvSpPr txBox="1"/>
          <p:nvPr/>
        </p:nvSpPr>
        <p:spPr>
          <a:xfrm>
            <a:off x="5863587" y="2787257"/>
            <a:ext cx="3028949" cy="92332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R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</a:pPr>
            <a:r>
              <a:rPr lang="en-US" dirty="0">
                <a:solidFill>
                  <a:srgbClr val="000000"/>
                </a:solidFill>
              </a:rPr>
              <a:t>3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. </a:t>
            </a: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Recompute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w as:</a:t>
            </a:r>
          </a:p>
          <a:p>
            <a:pPr marR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</a:pPr>
            <a:endParaRPr lang="en-US" dirty="0">
              <a:solidFill>
                <a:srgbClr val="000000"/>
              </a:solidFill>
            </a:endParaRPr>
          </a:p>
          <a:p>
            <a:pPr marR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</a:pPr>
            <a:r>
              <a:rPr lang="en-US" dirty="0" smtClean="0">
                <a:solidFill>
                  <a:srgbClr val="000000"/>
                </a:solidFill>
              </a:rPr>
              <a:t>w = w – lambda * (</a:t>
            </a:r>
            <a:r>
              <a:rPr lang="en-US" dirty="0" err="1" smtClean="0">
                <a:solidFill>
                  <a:srgbClr val="000000"/>
                </a:solidFill>
              </a:rPr>
              <a:t>dL</a:t>
            </a:r>
            <a:r>
              <a:rPr lang="en-US" dirty="0" smtClean="0">
                <a:solidFill>
                  <a:srgbClr val="000000"/>
                </a:solidFill>
              </a:rPr>
              <a:t> / </a:t>
            </a:r>
            <a:r>
              <a:rPr lang="en-US" dirty="0" err="1" smtClean="0">
                <a:solidFill>
                  <a:srgbClr val="000000"/>
                </a:solidFill>
              </a:rPr>
              <a:t>dw</a:t>
            </a:r>
            <a:r>
              <a:rPr lang="en-US" dirty="0" smtClean="0">
                <a:solidFill>
                  <a:srgbClr val="000000"/>
                </a:solidFill>
              </a:rPr>
              <a:t>)</a:t>
            </a:r>
            <a:endParaRPr lang="en-US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584596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Gradient Descent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4" name="Rectangle 3"/>
              <p:cNvSpPr/>
              <p:nvPr/>
            </p:nvSpPr>
            <p:spPr>
              <a:xfrm>
                <a:off x="5323124" y="1185014"/>
                <a:ext cx="2313647" cy="848566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𝐿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(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𝑤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𝑏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)=</m:t>
                      </m:r>
                      <m:nary>
                        <m:naryPr>
                          <m:chr m:val="∑"/>
                          <m:ctrlP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𝑖</m:t>
                          </m:r>
                          <m: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𝑛</m:t>
                          </m:r>
                        </m:sup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 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𝑙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(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𝑤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,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𝑏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23124" y="1185014"/>
                <a:ext cx="2313647" cy="848566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5" name="Group 4"/>
          <p:cNvGrpSpPr/>
          <p:nvPr/>
        </p:nvGrpSpPr>
        <p:grpSpPr>
          <a:xfrm>
            <a:off x="917931" y="1118989"/>
            <a:ext cx="6810194" cy="3523377"/>
            <a:chOff x="917931" y="1118989"/>
            <a:chExt cx="6810194" cy="3523377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" name="TextBox 5"/>
                <p:cNvSpPr txBox="1"/>
                <p:nvPr/>
              </p:nvSpPr>
              <p:spPr>
                <a:xfrm>
                  <a:off x="917931" y="1118989"/>
                  <a:ext cx="911275" cy="276999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none" lIns="0" tIns="0" rIns="0" bIns="0" numCol="1" spcCol="38100" rtlCol="0" anchor="t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𝜆</m:t>
                        </m:r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=0.01</m:t>
                        </m:r>
                      </m:oMath>
                    </m:oMathPara>
                  </a14:m>
                  <a:endParaRPr kumimoji="0" lang="en-US" sz="1800" b="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mc:Choice>
          <mc:Fallback xmlns="">
            <p:sp>
              <p:nvSpPr>
                <p:cNvPr id="4" name="TextBox 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917931" y="1118989"/>
                  <a:ext cx="911275" cy="276999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 l="-6040" r="-6040" b="-8889"/>
                  </a:stretch>
                </a:blipFill>
                <a:ln w="12700" cap="flat">
                  <a:noFill/>
                  <a:miter lim="400000"/>
                </a:ln>
                <a:effectLst/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7" name="TextBox 6"/>
            <p:cNvSpPr txBox="1"/>
            <p:nvPr/>
          </p:nvSpPr>
          <p:spPr>
            <a:xfrm>
              <a:off x="917931" y="1994463"/>
              <a:ext cx="250004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1" i="0" u="none" strike="noStrike" cap="none" spc="0" normalizeH="0" baseline="0" dirty="0" smtClean="0">
                  <a:ln>
                    <a:noFill/>
                  </a:ln>
                  <a:solidFill>
                    <a:srgbClr val="0070C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for </a:t>
              </a:r>
              <a:r>
                <a:rPr lang="en-US" dirty="0">
                  <a:solidFill>
                    <a:srgbClr val="000000"/>
                  </a:solidFill>
                </a:rPr>
                <a:t>e</a:t>
              </a:r>
              <a:r>
                <a:rPr lang="en-US" dirty="0" smtClean="0">
                  <a:solidFill>
                    <a:srgbClr val="000000"/>
                  </a:solidFill>
                </a:rPr>
                <a:t> = 0, </a:t>
              </a:r>
              <a:r>
                <a:rPr lang="en-US" dirty="0" err="1" smtClean="0">
                  <a:solidFill>
                    <a:srgbClr val="000000"/>
                  </a:solidFill>
                </a:rPr>
                <a:t>num_epochs</a:t>
              </a:r>
              <a:r>
                <a:rPr lang="en-US" dirty="0" smtClean="0">
                  <a:solidFill>
                    <a:srgbClr val="000000"/>
                  </a:solidFill>
                </a:rPr>
                <a:t> </a:t>
              </a:r>
              <a:r>
                <a:rPr lang="en-US" b="1" dirty="0" smtClean="0">
                  <a:solidFill>
                    <a:srgbClr val="0070C0"/>
                  </a:solidFill>
                </a:rPr>
                <a:t>do</a:t>
              </a:r>
              <a:endParaRPr kumimoji="0" lang="en-US" sz="1800" b="1" i="0" u="none" strike="noStrike" cap="none" spc="0" normalizeH="0" baseline="0" dirty="0">
                <a:ln>
                  <a:noFill/>
                </a:ln>
                <a:solidFill>
                  <a:srgbClr val="0070C0"/>
                </a:solidFill>
                <a:effectLst/>
                <a:uFillTx/>
                <a:sym typeface="Calibri"/>
              </a:endParaRPr>
            </a:p>
          </p:txBody>
        </p:sp>
        <p:sp>
          <p:nvSpPr>
            <p:cNvPr id="8" name="Rectangle 7"/>
            <p:cNvSpPr/>
            <p:nvPr/>
          </p:nvSpPr>
          <p:spPr>
            <a:xfrm>
              <a:off x="917931" y="4273034"/>
              <a:ext cx="546945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dirty="0" smtClean="0">
                  <a:solidFill>
                    <a:srgbClr val="0070C0"/>
                  </a:solidFill>
                </a:rPr>
                <a:t>end</a:t>
              </a:r>
              <a:endParaRPr lang="en-US" dirty="0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917931" y="1539618"/>
              <a:ext cx="2628282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Initialize w and </a:t>
              </a: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b randomly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" name="Rectangle 9"/>
                <p:cNvSpPr/>
                <p:nvPr/>
              </p:nvSpPr>
              <p:spPr>
                <a:xfrm>
                  <a:off x="2448888" y="2449308"/>
                  <a:ext cx="150797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𝐿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𝑑𝑤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4" name="Rectangle 1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48888" y="2449308"/>
                  <a:ext cx="1507977" cy="369332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b="-1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Rectangle 10"/>
                <p:cNvSpPr/>
                <p:nvPr/>
              </p:nvSpPr>
              <p:spPr>
                <a:xfrm>
                  <a:off x="4569136" y="2445924"/>
                  <a:ext cx="150797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𝐿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𝑑𝑏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0" name="Rectangle 1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569136" y="2445924"/>
                  <a:ext cx="1507977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 b="-1311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2" name="TextBox 11"/>
            <p:cNvSpPr txBox="1"/>
            <p:nvPr/>
          </p:nvSpPr>
          <p:spPr>
            <a:xfrm>
              <a:off x="1243757" y="2445924"/>
              <a:ext cx="1073369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Compute: 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3" name="TextBox 12"/>
            <p:cNvSpPr txBox="1"/>
            <p:nvPr/>
          </p:nvSpPr>
          <p:spPr>
            <a:xfrm>
              <a:off x="3990535" y="2445924"/>
              <a:ext cx="446595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and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4" name="Rectangle 13"/>
            <p:cNvSpPr/>
            <p:nvPr/>
          </p:nvSpPr>
          <p:spPr>
            <a:xfrm>
              <a:off x="1197589" y="2921911"/>
              <a:ext cx="1159292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Update w:</a:t>
              </a:r>
              <a:endParaRPr lang="en-US" dirty="0"/>
            </a:p>
          </p:txBody>
        </p:sp>
        <p:sp>
          <p:nvSpPr>
            <p:cNvPr id="15" name="Rectangle 14"/>
            <p:cNvSpPr/>
            <p:nvPr/>
          </p:nvSpPr>
          <p:spPr>
            <a:xfrm>
              <a:off x="1191403" y="3368358"/>
              <a:ext cx="1159292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Update b:</a:t>
              </a:r>
              <a:endParaRPr lang="en-US" dirty="0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6" name="Rectangle 15"/>
                <p:cNvSpPr/>
                <p:nvPr/>
              </p:nvSpPr>
              <p:spPr>
                <a:xfrm>
                  <a:off x="2426869" y="2924765"/>
                  <a:ext cx="266515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=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−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𝜆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𝑑𝐿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𝑑𝑤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Rectangle 2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26869" y="2924765"/>
                  <a:ext cx="2665153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t="-98333" b="-12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Rectangle 16"/>
                <p:cNvSpPr/>
                <p:nvPr/>
              </p:nvSpPr>
              <p:spPr>
                <a:xfrm>
                  <a:off x="2426869" y="3368358"/>
                  <a:ext cx="252549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=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−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𝜆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𝑑𝐿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𝑑𝑏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6" name="Rectangle 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26869" y="3368358"/>
                  <a:ext cx="2525499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t="-98333" b="-12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8" name="Rectangle 17"/>
            <p:cNvSpPr/>
            <p:nvPr/>
          </p:nvSpPr>
          <p:spPr>
            <a:xfrm>
              <a:off x="1243757" y="3878293"/>
              <a:ext cx="75052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Print: </a:t>
              </a:r>
              <a:endParaRPr lang="en-US" dirty="0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9" name="Rectangle 18"/>
                <p:cNvSpPr/>
                <p:nvPr/>
              </p:nvSpPr>
              <p:spPr>
                <a:xfrm>
                  <a:off x="1874988" y="3877982"/>
                  <a:ext cx="95141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𝐿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" name="Rectangle 1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874988" y="3877982"/>
                  <a:ext cx="951414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 b="-1311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0" name="Rectangle 19"/>
            <p:cNvSpPr/>
            <p:nvPr/>
          </p:nvSpPr>
          <p:spPr>
            <a:xfrm>
              <a:off x="2865897" y="3855069"/>
              <a:ext cx="4862228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B050"/>
                  </a:solidFill>
                </a:rPr>
                <a:t>// Useful to see if this is becoming smaller or not. </a:t>
              </a:r>
              <a:endParaRPr lang="en-US" dirty="0">
                <a:solidFill>
                  <a:srgbClr val="00B050"/>
                </a:solidFill>
              </a:endParaRPr>
            </a:p>
          </p:txBody>
        </p:sp>
      </p:grpSp>
      <p:grpSp>
        <p:nvGrpSpPr>
          <p:cNvPr id="21" name="Group 20"/>
          <p:cNvGrpSpPr/>
          <p:nvPr/>
        </p:nvGrpSpPr>
        <p:grpSpPr>
          <a:xfrm>
            <a:off x="6675120" y="786181"/>
            <a:ext cx="1589606" cy="505409"/>
            <a:chOff x="6675120" y="786181"/>
            <a:chExt cx="1589606" cy="505409"/>
          </a:xfrm>
        </p:grpSpPr>
        <p:cxnSp>
          <p:nvCxnSpPr>
            <p:cNvPr id="22" name="Straight Arrow Connector 21"/>
            <p:cNvCxnSpPr/>
            <p:nvPr/>
          </p:nvCxnSpPr>
          <p:spPr>
            <a:xfrm flipH="1">
              <a:off x="6675120" y="1005840"/>
              <a:ext cx="560070" cy="285750"/>
            </a:xfrm>
            <a:prstGeom prst="straightConnector1">
              <a:avLst/>
            </a:prstGeom>
            <a:noFill/>
            <a:ln w="25400" cap="flat">
              <a:solidFill>
                <a:srgbClr val="FF0000"/>
              </a:solidFill>
              <a:prstDash val="solid"/>
              <a:bevel/>
              <a:tailEnd type="triangle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  <p:sp>
          <p:nvSpPr>
            <p:cNvPr id="23" name="TextBox 22"/>
            <p:cNvSpPr txBox="1"/>
            <p:nvPr/>
          </p:nvSpPr>
          <p:spPr>
            <a:xfrm>
              <a:off x="7236241" y="786181"/>
              <a:ext cx="1028485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FF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expensive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481549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Stochastic Gradient Descent </a:t>
            </a:r>
            <a:endParaRPr lang="en-US" dirty="0"/>
          </a:p>
        </p:txBody>
      </p:sp>
      <p:grpSp>
        <p:nvGrpSpPr>
          <p:cNvPr id="21" name="Group 20"/>
          <p:cNvGrpSpPr/>
          <p:nvPr/>
        </p:nvGrpSpPr>
        <p:grpSpPr>
          <a:xfrm>
            <a:off x="917930" y="1118989"/>
            <a:ext cx="6810195" cy="3734687"/>
            <a:chOff x="917930" y="1118989"/>
            <a:chExt cx="6810195" cy="3734687"/>
          </a:xfrm>
        </p:grpSpPr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2" name="TextBox 21"/>
                <p:cNvSpPr txBox="1"/>
                <p:nvPr/>
              </p:nvSpPr>
              <p:spPr>
                <a:xfrm>
                  <a:off x="917931" y="1118989"/>
                  <a:ext cx="911275" cy="276999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none" lIns="0" tIns="0" rIns="0" bIns="0" numCol="1" spcCol="38100" rtlCol="0" anchor="t">
                  <a:spAutoFit/>
                </a:bodyPr>
                <a:lstStyle/>
                <a:p>
                  <a:pPr marL="0" marR="0" indent="0" algn="l" defTabSz="457200" rtl="0" fontAlgn="auto" latinLnBrk="1" hangingPunct="0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tabLst/>
                  </a:pPr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𝜆</m:t>
                        </m:r>
                        <m:r>
                          <a:rPr kumimoji="0" lang="en-US" sz="18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=0.01</m:t>
                        </m:r>
                      </m:oMath>
                    </m:oMathPara>
                  </a14:m>
                  <a:endParaRPr kumimoji="0" lang="en-US" sz="1800" b="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mc:Choice>
          <mc:Fallback xmlns="">
            <p:sp>
              <p:nvSpPr>
                <p:cNvPr id="4" name="TextBox 3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917931" y="1118989"/>
                  <a:ext cx="911275" cy="276999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 l="-6040" r="-6040" b="-8889"/>
                  </a:stretch>
                </a:blipFill>
                <a:ln w="12700" cap="flat">
                  <a:noFill/>
                  <a:miter lim="400000"/>
                </a:ln>
                <a:effectLst/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3" name="TextBox 22"/>
            <p:cNvSpPr txBox="1"/>
            <p:nvPr/>
          </p:nvSpPr>
          <p:spPr>
            <a:xfrm>
              <a:off x="917931" y="1994463"/>
              <a:ext cx="2500041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1" i="0" u="none" strike="noStrike" cap="none" spc="0" normalizeH="0" baseline="0" dirty="0" smtClean="0">
                  <a:ln>
                    <a:noFill/>
                  </a:ln>
                  <a:solidFill>
                    <a:srgbClr val="0070C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for </a:t>
              </a:r>
              <a:r>
                <a:rPr lang="en-US" dirty="0">
                  <a:solidFill>
                    <a:srgbClr val="000000"/>
                  </a:solidFill>
                </a:rPr>
                <a:t>e</a:t>
              </a:r>
              <a:r>
                <a:rPr lang="en-US" dirty="0" smtClean="0">
                  <a:solidFill>
                    <a:srgbClr val="000000"/>
                  </a:solidFill>
                </a:rPr>
                <a:t> = 0, </a:t>
              </a:r>
              <a:r>
                <a:rPr lang="en-US" dirty="0" err="1" smtClean="0">
                  <a:solidFill>
                    <a:srgbClr val="000000"/>
                  </a:solidFill>
                </a:rPr>
                <a:t>num_epochs</a:t>
              </a:r>
              <a:r>
                <a:rPr lang="en-US" dirty="0" smtClean="0">
                  <a:solidFill>
                    <a:srgbClr val="000000"/>
                  </a:solidFill>
                </a:rPr>
                <a:t> </a:t>
              </a:r>
              <a:r>
                <a:rPr lang="en-US" b="1" dirty="0" smtClean="0">
                  <a:solidFill>
                    <a:srgbClr val="0070C0"/>
                  </a:solidFill>
                </a:rPr>
                <a:t>do</a:t>
              </a:r>
              <a:endParaRPr kumimoji="0" lang="en-US" sz="1800" b="1" i="0" u="none" strike="noStrike" cap="none" spc="0" normalizeH="0" baseline="0" dirty="0">
                <a:ln>
                  <a:noFill/>
                </a:ln>
                <a:solidFill>
                  <a:srgbClr val="0070C0"/>
                </a:solidFill>
                <a:effectLst/>
                <a:uFillTx/>
                <a:sym typeface="Calibri"/>
              </a:endParaRPr>
            </a:p>
          </p:txBody>
        </p:sp>
        <p:sp>
          <p:nvSpPr>
            <p:cNvPr id="24" name="Rectangle 23"/>
            <p:cNvSpPr/>
            <p:nvPr/>
          </p:nvSpPr>
          <p:spPr>
            <a:xfrm>
              <a:off x="917930" y="4484344"/>
              <a:ext cx="546945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dirty="0" smtClean="0">
                  <a:solidFill>
                    <a:srgbClr val="0070C0"/>
                  </a:solidFill>
                </a:rPr>
                <a:t>end</a:t>
              </a:r>
              <a:endParaRPr lang="en-US" dirty="0"/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917931" y="1539618"/>
              <a:ext cx="2628282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Initialize w and </a:t>
              </a: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b randomly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6" name="Rectangle 25"/>
                <p:cNvSpPr/>
                <p:nvPr/>
              </p:nvSpPr>
              <p:spPr>
                <a:xfrm>
                  <a:off x="2448888" y="2677908"/>
                  <a:ext cx="163839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</m:t>
                        </m:r>
                        <m:sSub>
                          <m:sSubPr>
                            <m:ctrlP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𝐿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𝐵</m:t>
                            </m:r>
                          </m:sub>
                        </m:s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𝑑𝑤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>
            <p:sp>
              <p:nvSpPr>
                <p:cNvPr id="26" name="Rectangle 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48888" y="2677908"/>
                  <a:ext cx="1638397" cy="369332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b="-1311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7" name="Rectangle 26"/>
                <p:cNvSpPr/>
                <p:nvPr/>
              </p:nvSpPr>
              <p:spPr>
                <a:xfrm>
                  <a:off x="4569136" y="2674524"/>
                  <a:ext cx="1591846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</m:t>
                        </m:r>
                        <m:sSub>
                          <m:sSubPr>
                            <m:ctrlP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𝐿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𝐵</m:t>
                            </m:r>
                          </m:sub>
                        </m:s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𝑑𝑏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>
            <p:sp>
              <p:nvSpPr>
                <p:cNvPr id="27" name="Rectangle 2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569136" y="2674524"/>
                  <a:ext cx="1591846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 b="-1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8" name="TextBox 27"/>
            <p:cNvSpPr txBox="1"/>
            <p:nvPr/>
          </p:nvSpPr>
          <p:spPr>
            <a:xfrm>
              <a:off x="1243757" y="2674524"/>
              <a:ext cx="1073369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Compute: </a:t>
              </a:r>
              <a:endParaRPr kumimoji="0" lang="en-US" sz="18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3990535" y="2674524"/>
              <a:ext cx="446595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and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0" name="Rectangle 29"/>
            <p:cNvSpPr/>
            <p:nvPr/>
          </p:nvSpPr>
          <p:spPr>
            <a:xfrm>
              <a:off x="1197589" y="3013351"/>
              <a:ext cx="1159292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Update w:</a:t>
              </a:r>
              <a:endParaRPr lang="en-US" dirty="0"/>
            </a:p>
          </p:txBody>
        </p:sp>
        <p:sp>
          <p:nvSpPr>
            <p:cNvPr id="31" name="Rectangle 30"/>
            <p:cNvSpPr/>
            <p:nvPr/>
          </p:nvSpPr>
          <p:spPr>
            <a:xfrm>
              <a:off x="1191403" y="3459798"/>
              <a:ext cx="1159292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Update b:</a:t>
              </a:r>
              <a:endParaRPr lang="en-US" dirty="0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2" name="Rectangle 31"/>
                <p:cNvSpPr/>
                <p:nvPr/>
              </p:nvSpPr>
              <p:spPr>
                <a:xfrm>
                  <a:off x="2426869" y="3016205"/>
                  <a:ext cx="266515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=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−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𝜆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𝑑𝑙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𝑑𝑤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Rectangle 2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26869" y="3016205"/>
                  <a:ext cx="2665153" cy="369332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t="-98333" b="-12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3" name="Rectangle 32"/>
                <p:cNvSpPr/>
                <p:nvPr/>
              </p:nvSpPr>
              <p:spPr>
                <a:xfrm>
                  <a:off x="2426869" y="3459798"/>
                  <a:ext cx="252549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=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−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𝜆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 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𝑑𝑙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)/</m:t>
                        </m:r>
                        <m:r>
                          <a:rPr lang="en-US" b="0" i="1" smtClean="0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𝑑𝑏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6" name="Rectangle 2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426869" y="3459798"/>
                  <a:ext cx="2525499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 t="-98333" b="-12333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34" name="Rectangle 33"/>
            <p:cNvSpPr/>
            <p:nvPr/>
          </p:nvSpPr>
          <p:spPr>
            <a:xfrm>
              <a:off x="1243757" y="3878293"/>
              <a:ext cx="750526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0000"/>
                  </a:solidFill>
                </a:rPr>
                <a:t>Print: </a:t>
              </a:r>
              <a:endParaRPr lang="en-US" dirty="0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35" name="Rectangle 34"/>
                <p:cNvSpPr/>
                <p:nvPr/>
              </p:nvSpPr>
              <p:spPr>
                <a:xfrm>
                  <a:off x="1874988" y="3877982"/>
                  <a:ext cx="1074525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𝐿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chemeClr val="tx1"/>
                                </a:solidFill>
                                <a:latin typeface="Cambria Math" charset="0"/>
                              </a:rPr>
                              <m:t>𝐵</m:t>
                            </m:r>
                          </m:sub>
                        </m:sSub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(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𝑤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,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𝑏</m:t>
                        </m:r>
                        <m:r>
                          <a:rPr lang="en-US" i="1">
                            <a:solidFill>
                              <a:schemeClr val="tx1"/>
                            </a:solidFill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dirty="0"/>
                </a:p>
              </p:txBody>
            </p:sp>
          </mc:Choice>
          <mc:Fallback>
            <p:sp>
              <p:nvSpPr>
                <p:cNvPr id="35" name="Rectangle 3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874988" y="3877982"/>
                  <a:ext cx="1074525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 b="-13115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36" name="Rectangle 35"/>
            <p:cNvSpPr/>
            <p:nvPr/>
          </p:nvSpPr>
          <p:spPr>
            <a:xfrm>
              <a:off x="2865897" y="3855069"/>
              <a:ext cx="4862228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dirty="0" smtClean="0">
                  <a:solidFill>
                    <a:srgbClr val="00B050"/>
                  </a:solidFill>
                </a:rPr>
                <a:t>// Useful to see if this is becoming smaller or not. </a:t>
              </a:r>
              <a:endParaRPr lang="en-US" dirty="0">
                <a:solidFill>
                  <a:srgbClr val="00B050"/>
                </a:solidFill>
              </a:endParaRPr>
            </a:p>
          </p:txBody>
        </p:sp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37" name="Rectangle 36"/>
              <p:cNvSpPr/>
              <p:nvPr/>
            </p:nvSpPr>
            <p:spPr>
              <a:xfrm>
                <a:off x="5323124" y="1185014"/>
                <a:ext cx="2436757" cy="87126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𝐿</m:t>
                          </m:r>
                        </m:e>
                        <m:sub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𝐵</m:t>
                          </m:r>
                        </m:sub>
                      </m:sSub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(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𝑤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,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𝑏</m:t>
                      </m:r>
                      <m:r>
                        <a:rPr lang="en-US" b="0" i="1" smtClean="0">
                          <a:solidFill>
                            <a:schemeClr val="tx1"/>
                          </a:solidFill>
                          <a:latin typeface="Cambria Math" charset="0"/>
                        </a:rPr>
                        <m:t>)=</m:t>
                      </m:r>
                      <m:nary>
                        <m:naryPr>
                          <m:chr m:val="∑"/>
                          <m:ctrlP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m:rPr>
                              <m:brk m:alnAt="23"/>
                            </m:rP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𝑖</m:t>
                          </m:r>
                          <m:r>
                            <a:rPr lang="en-US" i="1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=1</m:t>
                          </m:r>
                        </m:sub>
                        <m:sup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𝐵</m:t>
                          </m:r>
                        </m:sup>
                        <m:e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 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𝑙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(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𝑤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,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𝑏</m:t>
                          </m:r>
                          <m:r>
                            <a:rPr lang="en-US" b="0" i="1" smtClean="0">
                              <a:solidFill>
                                <a:schemeClr val="tx1"/>
                              </a:solidFill>
                              <a:latin typeface="Cambria Math" charset="0"/>
                            </a:rPr>
                            <m:t>)</m:t>
                          </m:r>
                        </m:e>
                      </m:nary>
                    </m:oMath>
                  </m:oMathPara>
                </a14:m>
                <a:endParaRPr lang="en-US" dirty="0"/>
              </a:p>
            </p:txBody>
          </p:sp>
        </mc:Choice>
        <mc:Fallback>
          <p:sp>
            <p:nvSpPr>
              <p:cNvPr id="37" name="Rectangle 3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323124" y="1185014"/>
                <a:ext cx="2436757" cy="871264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72383993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</p:spPr>
        <p:txBody>
          <a:bodyPr/>
          <a:lstStyle/>
          <a:p>
            <a:r>
              <a:rPr lang="en-US" dirty="0" smtClean="0"/>
              <a:t>Deep Learning Lab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6" name="TextBox 125"/>
              <p:cNvSpPr txBox="1"/>
              <p:nvPr/>
            </p:nvSpPr>
            <p:spPr>
              <a:xfrm>
                <a:off x="4696172" y="4284860"/>
                <a:ext cx="3037883" cy="332463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00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sSubPr>
                      <m:e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𝑎</m:t>
                        </m:r>
                      </m:e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𝑗</m:t>
                        </m:r>
                      </m:sub>
                    </m:sSub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=</m:t>
                    </m:r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𝑠𝑖𝑔𝑚𝑜𝑖𝑑</m:t>
                    </m:r>
                    <m:r>
                      <a:rPr kumimoji="0" lang="en-US" sz="2000" b="0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charset="0"/>
                        <a:ea typeface="Calibri"/>
                        <a:cs typeface="Calibri"/>
                        <a:sym typeface="Calibri"/>
                      </a:rPr>
                      <m:t>(</m:t>
                    </m:r>
                    <m:nary>
                      <m:naryPr>
                        <m:chr m:val="∑"/>
                        <m:supHide m:val="on"/>
                        <m:ctrlP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naryPr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𝑖</m:t>
                        </m:r>
                      </m:sub>
                      <m:sup/>
                      <m:e>
                        <m:sSub>
                          <m:sSubPr>
                            <m:ctrlP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𝑤</m:t>
                            </m:r>
                          </m:e>
                          <m:sub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𝑗𝑖</m:t>
                            </m:r>
                          </m:sub>
                        </m:sSub>
                        <m:sSub>
                          <m:sSubPr>
                            <m:ctrlP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</m:ctrlPr>
                          </m:sSubPr>
                          <m:e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𝑥</m:t>
                            </m:r>
                          </m:e>
                          <m:sub>
                            <m:r>
                              <a:rPr kumimoji="0" lang="en-US" sz="2000" b="0" i="1" u="none" strike="noStrike" cap="none" spc="0" normalizeH="0" baseline="0" smtClean="0">
                                <a:ln>
                                  <a:noFill/>
                                </a:ln>
                                <a:solidFill>
                                  <a:srgbClr val="000000"/>
                                </a:solidFill>
                                <a:effectLst/>
                                <a:uFillTx/>
                                <a:latin typeface="Cambria Math" charset="0"/>
                                <a:ea typeface="Calibri"/>
                                <a:cs typeface="Calibri"/>
                                <a:sym typeface="Calibri"/>
                              </a:rPr>
                              <m:t>𝑖</m:t>
                            </m:r>
                          </m:sub>
                        </m:s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+</m:t>
                        </m:r>
                      </m:e>
                    </m:nary>
                    <m:sSub>
                      <m:sSubPr>
                        <m:ctrlP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</m:ctrlPr>
                      </m:sSubPr>
                      <m:e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𝑏</m:t>
                        </m:r>
                      </m:e>
                      <m:sub>
                        <m:r>
                          <a:rPr kumimoji="0" lang="en-US" sz="2000" b="0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charset="0"/>
                            <a:ea typeface="Calibri"/>
                            <a:cs typeface="Calibri"/>
                            <a:sym typeface="Calibri"/>
                          </a:rPr>
                          <m:t>𝑗</m:t>
                        </m:r>
                      </m:sub>
                    </m:sSub>
                  </m:oMath>
                </a14:m>
                <a:r>
                  <a:rPr kumimoji="0" lang="en-US" sz="2000" b="0" i="0" u="none" strike="noStrike" cap="none" spc="0" normalizeH="0" baseline="0" dirty="0" smtClean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ea typeface="Calibri"/>
                    <a:cs typeface="Calibri"/>
                    <a:sym typeface="Calibri"/>
                  </a:rPr>
                  <a:t>)</a:t>
                </a:r>
                <a:endParaRPr kumimoji="0" lang="en-US" sz="20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ea typeface="Calibri"/>
                  <a:cs typeface="Calibri"/>
                  <a:sym typeface="Calibri"/>
                </a:endParaRPr>
              </a:p>
            </p:txBody>
          </p:sp>
        </mc:Choice>
        <mc:Fallback xmlns="">
          <p:sp>
            <p:nvSpPr>
              <p:cNvPr id="126" name="TextBox 12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96172" y="4284860"/>
                <a:ext cx="3037883" cy="332463"/>
              </a:xfrm>
              <a:prstGeom prst="rect">
                <a:avLst/>
              </a:prstGeom>
              <a:blipFill rotWithShape="0">
                <a:blip r:embed="rId2"/>
                <a:stretch>
                  <a:fillRect l="-2004" t="-162963" r="-4208" b="-231481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37834" y="905256"/>
            <a:ext cx="5468331" cy="32689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73577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Two Layer Neural Network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4625611" y="1904192"/>
            <a:ext cx="467820" cy="400566"/>
            <a:chOff x="4750274" y="1783752"/>
            <a:chExt cx="467820" cy="400566"/>
          </a:xfrm>
        </p:grpSpPr>
        <p:sp>
          <p:nvSpPr>
            <p:cNvPr id="5" name="Oval 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" name="Rectangle 5"/>
                <p:cNvSpPr/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" name="Group 6"/>
          <p:cNvGrpSpPr/>
          <p:nvPr/>
        </p:nvGrpSpPr>
        <p:grpSpPr>
          <a:xfrm>
            <a:off x="4620289" y="2393351"/>
            <a:ext cx="473143" cy="400565"/>
            <a:chOff x="4750274" y="1783753"/>
            <a:chExt cx="473143" cy="400565"/>
          </a:xfrm>
        </p:grpSpPr>
        <p:sp>
          <p:nvSpPr>
            <p:cNvPr id="8" name="Oval 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" name="Rectangle 8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9" name="Rectangle 2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" name="Group 9"/>
          <p:cNvGrpSpPr/>
          <p:nvPr/>
        </p:nvGrpSpPr>
        <p:grpSpPr>
          <a:xfrm>
            <a:off x="4620289" y="2882509"/>
            <a:ext cx="473143" cy="400565"/>
            <a:chOff x="4750274" y="1783753"/>
            <a:chExt cx="473143" cy="400565"/>
          </a:xfrm>
        </p:grpSpPr>
        <p:sp>
          <p:nvSpPr>
            <p:cNvPr id="11" name="Oval 10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Rectangle 11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7" name="Rectangle 2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3" name="Group 12"/>
          <p:cNvGrpSpPr/>
          <p:nvPr/>
        </p:nvGrpSpPr>
        <p:grpSpPr>
          <a:xfrm>
            <a:off x="4620289" y="3371666"/>
            <a:ext cx="473142" cy="400565"/>
            <a:chOff x="4750274" y="1783753"/>
            <a:chExt cx="473142" cy="400565"/>
          </a:xfrm>
        </p:grpSpPr>
        <p:sp>
          <p:nvSpPr>
            <p:cNvPr id="14" name="Oval 13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Rectangle 14"/>
                <p:cNvSpPr/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Rectangle 2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6" name="Group 15"/>
          <p:cNvGrpSpPr/>
          <p:nvPr/>
        </p:nvGrpSpPr>
        <p:grpSpPr>
          <a:xfrm>
            <a:off x="5722086" y="2513228"/>
            <a:ext cx="580470" cy="626965"/>
            <a:chOff x="6512842" y="2409875"/>
            <a:chExt cx="580470" cy="626965"/>
          </a:xfrm>
        </p:grpSpPr>
        <p:sp>
          <p:nvSpPr>
            <p:cNvPr id="17" name="Oval 16"/>
            <p:cNvSpPr/>
            <p:nvPr/>
          </p:nvSpPr>
          <p:spPr>
            <a:xfrm>
              <a:off x="6512842" y="2409875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" name="Rectangle 17"/>
                <p:cNvSpPr/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23" name="Rectangle 2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l="-155738" t="-115842" r="-157377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9" name="Straight Arrow Connector 18"/>
          <p:cNvCxnSpPr/>
          <p:nvPr/>
        </p:nvCxnSpPr>
        <p:spPr>
          <a:xfrm>
            <a:off x="5082550" y="2226366"/>
            <a:ext cx="561147" cy="38789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0" name="Straight Arrow Connector 19"/>
          <p:cNvCxnSpPr/>
          <p:nvPr/>
        </p:nvCxnSpPr>
        <p:spPr>
          <a:xfrm>
            <a:off x="5059345" y="2589155"/>
            <a:ext cx="529899" cy="15589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1" name="Straight Arrow Connector 20"/>
          <p:cNvCxnSpPr/>
          <p:nvPr/>
        </p:nvCxnSpPr>
        <p:spPr>
          <a:xfrm flipV="1">
            <a:off x="5069447" y="2887072"/>
            <a:ext cx="524848" cy="2277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 flipV="1">
            <a:off x="5151563" y="3095414"/>
            <a:ext cx="433932" cy="46419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>
            <a:off x="6429182" y="2783914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4" name="Straight Arrow Connector 23"/>
          <p:cNvCxnSpPr/>
          <p:nvPr/>
        </p:nvCxnSpPr>
        <p:spPr>
          <a:xfrm>
            <a:off x="7129560" y="2799358"/>
            <a:ext cx="233084" cy="9297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5" name="Group 24"/>
          <p:cNvGrpSpPr/>
          <p:nvPr/>
        </p:nvGrpSpPr>
        <p:grpSpPr>
          <a:xfrm>
            <a:off x="6730043" y="2612345"/>
            <a:ext cx="322786" cy="336961"/>
            <a:chOff x="5687460" y="2232453"/>
            <a:chExt cx="422743" cy="441307"/>
          </a:xfrm>
        </p:grpSpPr>
        <p:sp>
          <p:nvSpPr>
            <p:cNvPr id="26" name="Oval 25"/>
            <p:cNvSpPr/>
            <p:nvPr/>
          </p:nvSpPr>
          <p:spPr>
            <a:xfrm>
              <a:off x="5687460" y="2232453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27" name="Curved Connector 26"/>
            <p:cNvCxnSpPr/>
            <p:nvPr/>
          </p:nvCxnSpPr>
          <p:spPr>
            <a:xfrm flipV="1">
              <a:off x="5758379" y="2355907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28" name="Group 27"/>
          <p:cNvGrpSpPr/>
          <p:nvPr/>
        </p:nvGrpSpPr>
        <p:grpSpPr>
          <a:xfrm>
            <a:off x="313164" y="1968220"/>
            <a:ext cx="460767" cy="400566"/>
            <a:chOff x="4750274" y="1783752"/>
            <a:chExt cx="460767" cy="400566"/>
          </a:xfrm>
        </p:grpSpPr>
        <p:sp>
          <p:nvSpPr>
            <p:cNvPr id="29" name="Oval 28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0" name="Rectangle 29"/>
                <p:cNvSpPr/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4" name="Rectangle 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1" name="Group 30"/>
          <p:cNvGrpSpPr/>
          <p:nvPr/>
        </p:nvGrpSpPr>
        <p:grpSpPr>
          <a:xfrm>
            <a:off x="307842" y="2457379"/>
            <a:ext cx="466089" cy="400565"/>
            <a:chOff x="4750274" y="1783753"/>
            <a:chExt cx="466089" cy="400565"/>
          </a:xfrm>
        </p:grpSpPr>
        <p:sp>
          <p:nvSpPr>
            <p:cNvPr id="32" name="Oval 3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3" name="Rectangle 32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2" name="Rectangle 7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4" name="Group 33"/>
          <p:cNvGrpSpPr/>
          <p:nvPr/>
        </p:nvGrpSpPr>
        <p:grpSpPr>
          <a:xfrm>
            <a:off x="307842" y="2946537"/>
            <a:ext cx="466089" cy="400565"/>
            <a:chOff x="4750274" y="1783753"/>
            <a:chExt cx="466089" cy="400565"/>
          </a:xfrm>
        </p:grpSpPr>
        <p:sp>
          <p:nvSpPr>
            <p:cNvPr id="35" name="Oval 3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6" name="Rectangle 35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0" name="Rectangle 6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307842" y="3435694"/>
            <a:ext cx="466089" cy="400565"/>
            <a:chOff x="4750274" y="1783753"/>
            <a:chExt cx="466089" cy="400565"/>
          </a:xfrm>
        </p:grpSpPr>
        <p:sp>
          <p:nvSpPr>
            <p:cNvPr id="38" name="Oval 3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9" name="Rectangle 38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8" name="Rectangle 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0" name="Group 39"/>
          <p:cNvGrpSpPr/>
          <p:nvPr/>
        </p:nvGrpSpPr>
        <p:grpSpPr>
          <a:xfrm>
            <a:off x="2565644" y="1217161"/>
            <a:ext cx="580470" cy="626965"/>
            <a:chOff x="6870151" y="1242782"/>
            <a:chExt cx="580470" cy="626965"/>
          </a:xfrm>
        </p:grpSpPr>
        <p:sp>
          <p:nvSpPr>
            <p:cNvPr id="41" name="Oval 40"/>
            <p:cNvSpPr/>
            <p:nvPr/>
          </p:nvSpPr>
          <p:spPr>
            <a:xfrm>
              <a:off x="6870151" y="1242782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2" name="Rectangle 41"/>
                <p:cNvSpPr/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6" name="Rectangle 6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 l="-160000" t="-115842" r="-160000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43" name="Straight Arrow Connector 42"/>
          <p:cNvCxnSpPr>
            <a:stCxn id="76" idx="3"/>
          </p:cNvCxnSpPr>
          <p:nvPr/>
        </p:nvCxnSpPr>
        <p:spPr>
          <a:xfrm flipV="1">
            <a:off x="773931" y="1557225"/>
            <a:ext cx="1663149" cy="59566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4" name="Straight Arrow Connector 43"/>
          <p:cNvCxnSpPr/>
          <p:nvPr/>
        </p:nvCxnSpPr>
        <p:spPr>
          <a:xfrm flipV="1">
            <a:off x="721498" y="1591458"/>
            <a:ext cx="1706655" cy="10626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5" name="Straight Arrow Connector 44"/>
          <p:cNvCxnSpPr/>
          <p:nvPr/>
        </p:nvCxnSpPr>
        <p:spPr>
          <a:xfrm flipV="1">
            <a:off x="731600" y="1567653"/>
            <a:ext cx="1714811" cy="16121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6" name="Straight Arrow Connector 45"/>
          <p:cNvCxnSpPr>
            <a:stCxn id="70" idx="3"/>
          </p:cNvCxnSpPr>
          <p:nvPr/>
        </p:nvCxnSpPr>
        <p:spPr>
          <a:xfrm flipV="1">
            <a:off x="773931" y="1534051"/>
            <a:ext cx="1654222" cy="208630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Arrow Connector 46"/>
          <p:cNvCxnSpPr/>
          <p:nvPr/>
        </p:nvCxnSpPr>
        <p:spPr>
          <a:xfrm>
            <a:off x="3272740" y="1487847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8" name="Straight Arrow Connector 47"/>
          <p:cNvCxnSpPr/>
          <p:nvPr/>
        </p:nvCxnSpPr>
        <p:spPr>
          <a:xfrm>
            <a:off x="3973118" y="1503291"/>
            <a:ext cx="609572" cy="49293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49" name="Group 48"/>
          <p:cNvGrpSpPr/>
          <p:nvPr/>
        </p:nvGrpSpPr>
        <p:grpSpPr>
          <a:xfrm>
            <a:off x="3573601" y="1316278"/>
            <a:ext cx="322786" cy="336961"/>
            <a:chOff x="6155416" y="703948"/>
            <a:chExt cx="422743" cy="441307"/>
          </a:xfrm>
        </p:grpSpPr>
        <p:sp>
          <p:nvSpPr>
            <p:cNvPr id="50" name="Oval 49"/>
            <p:cNvSpPr/>
            <p:nvPr/>
          </p:nvSpPr>
          <p:spPr>
            <a:xfrm>
              <a:off x="6155416" y="703948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51" name="Curved Connector 50"/>
            <p:cNvCxnSpPr/>
            <p:nvPr/>
          </p:nvCxnSpPr>
          <p:spPr>
            <a:xfrm flipV="1">
              <a:off x="6226335" y="827403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sp>
        <p:nvSpPr>
          <p:cNvPr id="52" name="Oval 51"/>
          <p:cNvSpPr/>
          <p:nvPr/>
        </p:nvSpPr>
        <p:spPr>
          <a:xfrm>
            <a:off x="2591336" y="2104475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3" name="Rectangle 52"/>
              <p:cNvSpPr/>
              <p:nvPr/>
            </p:nvSpPr>
            <p:spPr>
              <a:xfrm>
                <a:off x="2692936" y="2117426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3" name="Rectangle 5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2117426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5842" r="-155738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4" name="Straight Arrow Connector 53"/>
          <p:cNvCxnSpPr/>
          <p:nvPr/>
        </p:nvCxnSpPr>
        <p:spPr>
          <a:xfrm>
            <a:off x="3298432" y="2375161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5" name="Straight Arrow Connector 54"/>
          <p:cNvCxnSpPr/>
          <p:nvPr/>
        </p:nvCxnSpPr>
        <p:spPr>
          <a:xfrm>
            <a:off x="3998810" y="2390605"/>
            <a:ext cx="523967" cy="14994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6" name="Oval 55"/>
          <p:cNvSpPr/>
          <p:nvPr/>
        </p:nvSpPr>
        <p:spPr>
          <a:xfrm>
            <a:off x="3599293" y="2203592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57" name="Curved Connector 56"/>
          <p:cNvCxnSpPr/>
          <p:nvPr/>
        </p:nvCxnSpPr>
        <p:spPr>
          <a:xfrm flipV="1">
            <a:off x="3653443" y="2297856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8" name="Oval 57"/>
          <p:cNvSpPr/>
          <p:nvPr/>
        </p:nvSpPr>
        <p:spPr>
          <a:xfrm>
            <a:off x="2591336" y="2996297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2692936" y="3009248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3009248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7000" r="-155738" b="-169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0" name="Straight Arrow Connector 59"/>
          <p:cNvCxnSpPr/>
          <p:nvPr/>
        </p:nvCxnSpPr>
        <p:spPr>
          <a:xfrm>
            <a:off x="3298432" y="3266983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1" name="Straight Arrow Connector 60"/>
          <p:cNvCxnSpPr/>
          <p:nvPr/>
        </p:nvCxnSpPr>
        <p:spPr>
          <a:xfrm flipV="1">
            <a:off x="3998810" y="3117435"/>
            <a:ext cx="523967" cy="114192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2" name="Oval 61"/>
          <p:cNvSpPr/>
          <p:nvPr/>
        </p:nvSpPr>
        <p:spPr>
          <a:xfrm>
            <a:off x="3599293" y="3095414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3" name="Curved Connector 62"/>
          <p:cNvCxnSpPr/>
          <p:nvPr/>
        </p:nvCxnSpPr>
        <p:spPr>
          <a:xfrm flipV="1">
            <a:off x="3653443" y="3189678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4" name="Oval 63"/>
          <p:cNvSpPr/>
          <p:nvPr/>
        </p:nvSpPr>
        <p:spPr>
          <a:xfrm>
            <a:off x="2591336" y="3897378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5" name="Rectangle 64"/>
              <p:cNvSpPr/>
              <p:nvPr/>
            </p:nvSpPr>
            <p:spPr>
              <a:xfrm>
                <a:off x="2692936" y="3910329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65" name="Rectangle 6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3910329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5842" r="-155738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6" name="Straight Arrow Connector 65"/>
          <p:cNvCxnSpPr/>
          <p:nvPr/>
        </p:nvCxnSpPr>
        <p:spPr>
          <a:xfrm>
            <a:off x="3298432" y="4168064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7" name="Straight Arrow Connector 66"/>
          <p:cNvCxnSpPr/>
          <p:nvPr/>
        </p:nvCxnSpPr>
        <p:spPr>
          <a:xfrm flipV="1">
            <a:off x="3998810" y="3635894"/>
            <a:ext cx="523967" cy="547614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8" name="Oval 67"/>
          <p:cNvSpPr/>
          <p:nvPr/>
        </p:nvSpPr>
        <p:spPr>
          <a:xfrm>
            <a:off x="3599293" y="3996495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9" name="Curved Connector 68"/>
          <p:cNvCxnSpPr/>
          <p:nvPr/>
        </p:nvCxnSpPr>
        <p:spPr>
          <a:xfrm flipV="1">
            <a:off x="3653443" y="4090759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0" name="Straight Arrow Connector 69"/>
          <p:cNvCxnSpPr>
            <a:stCxn id="76" idx="3"/>
          </p:cNvCxnSpPr>
          <p:nvPr/>
        </p:nvCxnSpPr>
        <p:spPr>
          <a:xfrm>
            <a:off x="773931" y="2152886"/>
            <a:ext cx="1679322" cy="26034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>
            <a:stCxn id="74" idx="3"/>
          </p:cNvCxnSpPr>
          <p:nvPr/>
        </p:nvCxnSpPr>
        <p:spPr>
          <a:xfrm flipV="1">
            <a:off x="773931" y="2423663"/>
            <a:ext cx="1639966" cy="21838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>
            <a:stCxn id="72" idx="3"/>
          </p:cNvCxnSpPr>
          <p:nvPr/>
        </p:nvCxnSpPr>
        <p:spPr>
          <a:xfrm flipV="1">
            <a:off x="773931" y="2426144"/>
            <a:ext cx="1612321" cy="7050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3" name="Straight Arrow Connector 72"/>
          <p:cNvCxnSpPr>
            <a:stCxn id="70" idx="3"/>
          </p:cNvCxnSpPr>
          <p:nvPr/>
        </p:nvCxnSpPr>
        <p:spPr>
          <a:xfrm flipV="1">
            <a:off x="773931" y="2411574"/>
            <a:ext cx="1639966" cy="12087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4" name="Straight Arrow Connector 73"/>
          <p:cNvCxnSpPr>
            <a:stCxn id="72" idx="3"/>
          </p:cNvCxnSpPr>
          <p:nvPr/>
        </p:nvCxnSpPr>
        <p:spPr>
          <a:xfrm>
            <a:off x="773931" y="3131203"/>
            <a:ext cx="1625201" cy="119825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5" name="Straight Arrow Connector 74"/>
          <p:cNvCxnSpPr>
            <a:stCxn id="74" idx="3"/>
          </p:cNvCxnSpPr>
          <p:nvPr/>
        </p:nvCxnSpPr>
        <p:spPr>
          <a:xfrm>
            <a:off x="773931" y="2642045"/>
            <a:ext cx="1587445" cy="6063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6" name="Straight Arrow Connector 75"/>
          <p:cNvCxnSpPr>
            <a:stCxn id="76" idx="3"/>
          </p:cNvCxnSpPr>
          <p:nvPr/>
        </p:nvCxnSpPr>
        <p:spPr>
          <a:xfrm>
            <a:off x="773931" y="2152886"/>
            <a:ext cx="1587445" cy="111409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7" name="Straight Arrow Connector 76"/>
          <p:cNvCxnSpPr>
            <a:stCxn id="72" idx="3"/>
          </p:cNvCxnSpPr>
          <p:nvPr/>
        </p:nvCxnSpPr>
        <p:spPr>
          <a:xfrm>
            <a:off x="773931" y="3131203"/>
            <a:ext cx="1594692" cy="106147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8" name="Straight Arrow Connector 77"/>
          <p:cNvCxnSpPr>
            <a:stCxn id="76" idx="3"/>
          </p:cNvCxnSpPr>
          <p:nvPr/>
        </p:nvCxnSpPr>
        <p:spPr>
          <a:xfrm>
            <a:off x="773931" y="2152886"/>
            <a:ext cx="1612321" cy="205022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9" name="Straight Arrow Connector 78"/>
          <p:cNvCxnSpPr>
            <a:stCxn id="70" idx="3"/>
          </p:cNvCxnSpPr>
          <p:nvPr/>
        </p:nvCxnSpPr>
        <p:spPr>
          <a:xfrm flipV="1">
            <a:off x="773931" y="3276976"/>
            <a:ext cx="1598625" cy="34338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0" name="Straight Arrow Connector 79"/>
          <p:cNvCxnSpPr>
            <a:stCxn id="70" idx="3"/>
          </p:cNvCxnSpPr>
          <p:nvPr/>
        </p:nvCxnSpPr>
        <p:spPr>
          <a:xfrm>
            <a:off x="773931" y="3620360"/>
            <a:ext cx="1616048" cy="5827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1" name="Group 80"/>
          <p:cNvGrpSpPr/>
          <p:nvPr/>
        </p:nvGrpSpPr>
        <p:grpSpPr>
          <a:xfrm>
            <a:off x="7426674" y="2578512"/>
            <a:ext cx="462434" cy="400566"/>
            <a:chOff x="4750274" y="1783752"/>
            <a:chExt cx="462434" cy="400566"/>
          </a:xfrm>
        </p:grpSpPr>
        <p:sp>
          <p:nvSpPr>
            <p:cNvPr id="82" name="Oval 8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3" name="Rectangle 82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̂"/>
                                <m:ctrlP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</m:acc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55" name="Rectangle 1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t="-3279" r="-14474" b="-491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7" name="Group 86"/>
          <p:cNvGrpSpPr/>
          <p:nvPr/>
        </p:nvGrpSpPr>
        <p:grpSpPr>
          <a:xfrm>
            <a:off x="8100254" y="2577205"/>
            <a:ext cx="462434" cy="400566"/>
            <a:chOff x="4750274" y="1783752"/>
            <a:chExt cx="462434" cy="400566"/>
          </a:xfrm>
        </p:grpSpPr>
        <p:sp>
          <p:nvSpPr>
            <p:cNvPr id="88" name="Oval 8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9" name="Rectangle 88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1" name="Rectangle 17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101246136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Forward Pass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4945651" y="1977344"/>
            <a:ext cx="467820" cy="400566"/>
            <a:chOff x="4750274" y="1783752"/>
            <a:chExt cx="467820" cy="400566"/>
          </a:xfrm>
        </p:grpSpPr>
        <p:sp>
          <p:nvSpPr>
            <p:cNvPr id="5" name="Oval 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" name="Rectangle 5"/>
                <p:cNvSpPr/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" name="Group 6"/>
          <p:cNvGrpSpPr/>
          <p:nvPr/>
        </p:nvGrpSpPr>
        <p:grpSpPr>
          <a:xfrm>
            <a:off x="4940329" y="2466503"/>
            <a:ext cx="473143" cy="400565"/>
            <a:chOff x="4750274" y="1783753"/>
            <a:chExt cx="473143" cy="400565"/>
          </a:xfrm>
        </p:grpSpPr>
        <p:sp>
          <p:nvSpPr>
            <p:cNvPr id="8" name="Oval 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" name="Rectangle 8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9" name="Rectangle 2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" name="Group 9"/>
          <p:cNvGrpSpPr/>
          <p:nvPr/>
        </p:nvGrpSpPr>
        <p:grpSpPr>
          <a:xfrm>
            <a:off x="4940329" y="2955661"/>
            <a:ext cx="473143" cy="400565"/>
            <a:chOff x="4750274" y="1783753"/>
            <a:chExt cx="473143" cy="400565"/>
          </a:xfrm>
        </p:grpSpPr>
        <p:sp>
          <p:nvSpPr>
            <p:cNvPr id="11" name="Oval 10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Rectangle 11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7" name="Rectangle 2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3" name="Group 12"/>
          <p:cNvGrpSpPr/>
          <p:nvPr/>
        </p:nvGrpSpPr>
        <p:grpSpPr>
          <a:xfrm>
            <a:off x="4940329" y="3444818"/>
            <a:ext cx="473142" cy="400565"/>
            <a:chOff x="4750274" y="1783753"/>
            <a:chExt cx="473142" cy="400565"/>
          </a:xfrm>
        </p:grpSpPr>
        <p:sp>
          <p:nvSpPr>
            <p:cNvPr id="14" name="Oval 13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Rectangle 14"/>
                <p:cNvSpPr/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Rectangle 2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6" name="Group 15"/>
          <p:cNvGrpSpPr/>
          <p:nvPr/>
        </p:nvGrpSpPr>
        <p:grpSpPr>
          <a:xfrm>
            <a:off x="6042126" y="2586380"/>
            <a:ext cx="580470" cy="626965"/>
            <a:chOff x="6512842" y="2409875"/>
            <a:chExt cx="580470" cy="626965"/>
          </a:xfrm>
        </p:grpSpPr>
        <p:sp>
          <p:nvSpPr>
            <p:cNvPr id="17" name="Oval 16"/>
            <p:cNvSpPr/>
            <p:nvPr/>
          </p:nvSpPr>
          <p:spPr>
            <a:xfrm>
              <a:off x="6512842" y="2409875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" name="Rectangle 17"/>
                <p:cNvSpPr/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23" name="Rectangle 2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l="-155738" t="-115842" r="-157377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9" name="Straight Arrow Connector 18"/>
          <p:cNvCxnSpPr/>
          <p:nvPr/>
        </p:nvCxnSpPr>
        <p:spPr>
          <a:xfrm>
            <a:off x="5402590" y="2299518"/>
            <a:ext cx="561147" cy="38789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0" name="Straight Arrow Connector 19"/>
          <p:cNvCxnSpPr/>
          <p:nvPr/>
        </p:nvCxnSpPr>
        <p:spPr>
          <a:xfrm>
            <a:off x="5379385" y="2662307"/>
            <a:ext cx="529899" cy="15589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1" name="Straight Arrow Connector 20"/>
          <p:cNvCxnSpPr/>
          <p:nvPr/>
        </p:nvCxnSpPr>
        <p:spPr>
          <a:xfrm flipV="1">
            <a:off x="5389487" y="2960224"/>
            <a:ext cx="524848" cy="2277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 flipV="1">
            <a:off x="5471603" y="3168566"/>
            <a:ext cx="433932" cy="46419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>
            <a:off x="6749222" y="2857066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4" name="Straight Arrow Connector 23"/>
          <p:cNvCxnSpPr/>
          <p:nvPr/>
        </p:nvCxnSpPr>
        <p:spPr>
          <a:xfrm>
            <a:off x="7449600" y="2872510"/>
            <a:ext cx="233084" cy="9297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5" name="Group 24"/>
          <p:cNvGrpSpPr/>
          <p:nvPr/>
        </p:nvGrpSpPr>
        <p:grpSpPr>
          <a:xfrm>
            <a:off x="7050083" y="2685497"/>
            <a:ext cx="322786" cy="336961"/>
            <a:chOff x="5687460" y="2232453"/>
            <a:chExt cx="422743" cy="441307"/>
          </a:xfrm>
        </p:grpSpPr>
        <p:sp>
          <p:nvSpPr>
            <p:cNvPr id="26" name="Oval 25"/>
            <p:cNvSpPr/>
            <p:nvPr/>
          </p:nvSpPr>
          <p:spPr>
            <a:xfrm>
              <a:off x="5687460" y="2232453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27" name="Curved Connector 26"/>
            <p:cNvCxnSpPr/>
            <p:nvPr/>
          </p:nvCxnSpPr>
          <p:spPr>
            <a:xfrm flipV="1">
              <a:off x="5758379" y="2355907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28" name="Group 27"/>
          <p:cNvGrpSpPr/>
          <p:nvPr/>
        </p:nvGrpSpPr>
        <p:grpSpPr>
          <a:xfrm>
            <a:off x="633204" y="2041372"/>
            <a:ext cx="460767" cy="400566"/>
            <a:chOff x="4750274" y="1783752"/>
            <a:chExt cx="460767" cy="400566"/>
          </a:xfrm>
        </p:grpSpPr>
        <p:sp>
          <p:nvSpPr>
            <p:cNvPr id="29" name="Oval 28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0" name="Rectangle 29"/>
                <p:cNvSpPr/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4" name="Rectangle 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1" name="Group 30"/>
          <p:cNvGrpSpPr/>
          <p:nvPr/>
        </p:nvGrpSpPr>
        <p:grpSpPr>
          <a:xfrm>
            <a:off x="627882" y="2530531"/>
            <a:ext cx="466089" cy="400565"/>
            <a:chOff x="4750274" y="1783753"/>
            <a:chExt cx="466089" cy="400565"/>
          </a:xfrm>
        </p:grpSpPr>
        <p:sp>
          <p:nvSpPr>
            <p:cNvPr id="32" name="Oval 3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3" name="Rectangle 32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2" name="Rectangle 7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4" name="Group 33"/>
          <p:cNvGrpSpPr/>
          <p:nvPr/>
        </p:nvGrpSpPr>
        <p:grpSpPr>
          <a:xfrm>
            <a:off x="627882" y="3019689"/>
            <a:ext cx="466089" cy="400565"/>
            <a:chOff x="4750274" y="1783753"/>
            <a:chExt cx="466089" cy="400565"/>
          </a:xfrm>
        </p:grpSpPr>
        <p:sp>
          <p:nvSpPr>
            <p:cNvPr id="35" name="Oval 3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6" name="Rectangle 35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0" name="Rectangle 6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627882" y="3508846"/>
            <a:ext cx="466089" cy="400565"/>
            <a:chOff x="4750274" y="1783753"/>
            <a:chExt cx="466089" cy="400565"/>
          </a:xfrm>
        </p:grpSpPr>
        <p:sp>
          <p:nvSpPr>
            <p:cNvPr id="38" name="Oval 3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9" name="Rectangle 38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8" name="Rectangle 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0" name="Group 39"/>
          <p:cNvGrpSpPr/>
          <p:nvPr/>
        </p:nvGrpSpPr>
        <p:grpSpPr>
          <a:xfrm>
            <a:off x="2885684" y="1290313"/>
            <a:ext cx="580470" cy="626965"/>
            <a:chOff x="6870151" y="1242782"/>
            <a:chExt cx="580470" cy="626965"/>
          </a:xfrm>
        </p:grpSpPr>
        <p:sp>
          <p:nvSpPr>
            <p:cNvPr id="41" name="Oval 40"/>
            <p:cNvSpPr/>
            <p:nvPr/>
          </p:nvSpPr>
          <p:spPr>
            <a:xfrm>
              <a:off x="6870151" y="1242782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2" name="Rectangle 41"/>
                <p:cNvSpPr/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6" name="Rectangle 6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 l="-160000" t="-115842" r="-160000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43" name="Straight Arrow Connector 42"/>
          <p:cNvCxnSpPr>
            <a:stCxn id="76" idx="3"/>
          </p:cNvCxnSpPr>
          <p:nvPr/>
        </p:nvCxnSpPr>
        <p:spPr>
          <a:xfrm flipV="1">
            <a:off x="1093971" y="1630377"/>
            <a:ext cx="1663149" cy="59566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4" name="Straight Arrow Connector 43"/>
          <p:cNvCxnSpPr/>
          <p:nvPr/>
        </p:nvCxnSpPr>
        <p:spPr>
          <a:xfrm flipV="1">
            <a:off x="1041538" y="1664610"/>
            <a:ext cx="1706655" cy="10626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5" name="Straight Arrow Connector 44"/>
          <p:cNvCxnSpPr/>
          <p:nvPr/>
        </p:nvCxnSpPr>
        <p:spPr>
          <a:xfrm flipV="1">
            <a:off x="1051640" y="1640805"/>
            <a:ext cx="1714811" cy="16121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6" name="Straight Arrow Connector 45"/>
          <p:cNvCxnSpPr>
            <a:stCxn id="70" idx="3"/>
          </p:cNvCxnSpPr>
          <p:nvPr/>
        </p:nvCxnSpPr>
        <p:spPr>
          <a:xfrm flipV="1">
            <a:off x="1093971" y="1607203"/>
            <a:ext cx="1654222" cy="208630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Arrow Connector 46"/>
          <p:cNvCxnSpPr/>
          <p:nvPr/>
        </p:nvCxnSpPr>
        <p:spPr>
          <a:xfrm>
            <a:off x="3592780" y="1560999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8" name="Straight Arrow Connector 47"/>
          <p:cNvCxnSpPr/>
          <p:nvPr/>
        </p:nvCxnSpPr>
        <p:spPr>
          <a:xfrm>
            <a:off x="4293158" y="1576443"/>
            <a:ext cx="609572" cy="49293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49" name="Group 48"/>
          <p:cNvGrpSpPr/>
          <p:nvPr/>
        </p:nvGrpSpPr>
        <p:grpSpPr>
          <a:xfrm>
            <a:off x="3893641" y="1389430"/>
            <a:ext cx="322786" cy="336961"/>
            <a:chOff x="6155416" y="703948"/>
            <a:chExt cx="422743" cy="441307"/>
          </a:xfrm>
        </p:grpSpPr>
        <p:sp>
          <p:nvSpPr>
            <p:cNvPr id="50" name="Oval 49"/>
            <p:cNvSpPr/>
            <p:nvPr/>
          </p:nvSpPr>
          <p:spPr>
            <a:xfrm>
              <a:off x="6155416" y="703948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51" name="Curved Connector 50"/>
            <p:cNvCxnSpPr/>
            <p:nvPr/>
          </p:nvCxnSpPr>
          <p:spPr>
            <a:xfrm flipV="1">
              <a:off x="6226335" y="827403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sp>
        <p:nvSpPr>
          <p:cNvPr id="52" name="Oval 51"/>
          <p:cNvSpPr/>
          <p:nvPr/>
        </p:nvSpPr>
        <p:spPr>
          <a:xfrm>
            <a:off x="2911376" y="2177627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3" name="Rectangle 52"/>
              <p:cNvSpPr/>
              <p:nvPr/>
            </p:nvSpPr>
            <p:spPr>
              <a:xfrm>
                <a:off x="3012976" y="2190578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3" name="Rectangle 5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12976" y="2190578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5738" t="-115842" r="-157377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4" name="Straight Arrow Connector 53"/>
          <p:cNvCxnSpPr/>
          <p:nvPr/>
        </p:nvCxnSpPr>
        <p:spPr>
          <a:xfrm>
            <a:off x="3618472" y="2448313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5" name="Straight Arrow Connector 54"/>
          <p:cNvCxnSpPr/>
          <p:nvPr/>
        </p:nvCxnSpPr>
        <p:spPr>
          <a:xfrm>
            <a:off x="4318850" y="2463757"/>
            <a:ext cx="523967" cy="14994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6" name="Oval 55"/>
          <p:cNvSpPr/>
          <p:nvPr/>
        </p:nvSpPr>
        <p:spPr>
          <a:xfrm>
            <a:off x="3919333" y="2276744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57" name="Curved Connector 56"/>
          <p:cNvCxnSpPr/>
          <p:nvPr/>
        </p:nvCxnSpPr>
        <p:spPr>
          <a:xfrm flipV="1">
            <a:off x="3973483" y="2371008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8" name="Oval 57"/>
          <p:cNvSpPr/>
          <p:nvPr/>
        </p:nvSpPr>
        <p:spPr>
          <a:xfrm>
            <a:off x="2911376" y="3069449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3012976" y="3082400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12976" y="3082400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5738" t="-117000" r="-157377" b="-169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0" name="Straight Arrow Connector 59"/>
          <p:cNvCxnSpPr/>
          <p:nvPr/>
        </p:nvCxnSpPr>
        <p:spPr>
          <a:xfrm>
            <a:off x="3618472" y="3340135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1" name="Straight Arrow Connector 60"/>
          <p:cNvCxnSpPr/>
          <p:nvPr/>
        </p:nvCxnSpPr>
        <p:spPr>
          <a:xfrm flipV="1">
            <a:off x="4318850" y="3190587"/>
            <a:ext cx="523967" cy="114192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2" name="Oval 61"/>
          <p:cNvSpPr/>
          <p:nvPr/>
        </p:nvSpPr>
        <p:spPr>
          <a:xfrm>
            <a:off x="3919333" y="3168566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3" name="Curved Connector 62"/>
          <p:cNvCxnSpPr/>
          <p:nvPr/>
        </p:nvCxnSpPr>
        <p:spPr>
          <a:xfrm flipV="1">
            <a:off x="3973483" y="3262830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4" name="Oval 63"/>
          <p:cNvSpPr/>
          <p:nvPr/>
        </p:nvSpPr>
        <p:spPr>
          <a:xfrm>
            <a:off x="2911376" y="3970530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5" name="Rectangle 64"/>
              <p:cNvSpPr/>
              <p:nvPr/>
            </p:nvSpPr>
            <p:spPr>
              <a:xfrm>
                <a:off x="3012976" y="3983481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65" name="Rectangle 6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12976" y="3983481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5738" t="-115842" r="-157377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6" name="Straight Arrow Connector 65"/>
          <p:cNvCxnSpPr/>
          <p:nvPr/>
        </p:nvCxnSpPr>
        <p:spPr>
          <a:xfrm>
            <a:off x="3618472" y="4241216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7" name="Straight Arrow Connector 66"/>
          <p:cNvCxnSpPr/>
          <p:nvPr/>
        </p:nvCxnSpPr>
        <p:spPr>
          <a:xfrm flipV="1">
            <a:off x="4318850" y="3709046"/>
            <a:ext cx="523967" cy="547614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8" name="Oval 67"/>
          <p:cNvSpPr/>
          <p:nvPr/>
        </p:nvSpPr>
        <p:spPr>
          <a:xfrm>
            <a:off x="3919333" y="4069647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9" name="Curved Connector 68"/>
          <p:cNvCxnSpPr/>
          <p:nvPr/>
        </p:nvCxnSpPr>
        <p:spPr>
          <a:xfrm flipV="1">
            <a:off x="3973483" y="4163911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0" name="Straight Arrow Connector 69"/>
          <p:cNvCxnSpPr>
            <a:stCxn id="76" idx="3"/>
          </p:cNvCxnSpPr>
          <p:nvPr/>
        </p:nvCxnSpPr>
        <p:spPr>
          <a:xfrm>
            <a:off x="1093971" y="2226038"/>
            <a:ext cx="1679322" cy="26034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>
            <a:stCxn id="74" idx="3"/>
          </p:cNvCxnSpPr>
          <p:nvPr/>
        </p:nvCxnSpPr>
        <p:spPr>
          <a:xfrm flipV="1">
            <a:off x="1093971" y="2496815"/>
            <a:ext cx="1639966" cy="21838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>
            <a:stCxn id="72" idx="3"/>
          </p:cNvCxnSpPr>
          <p:nvPr/>
        </p:nvCxnSpPr>
        <p:spPr>
          <a:xfrm flipV="1">
            <a:off x="1093971" y="2499296"/>
            <a:ext cx="1612321" cy="7050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3" name="Straight Arrow Connector 72"/>
          <p:cNvCxnSpPr>
            <a:stCxn id="70" idx="3"/>
          </p:cNvCxnSpPr>
          <p:nvPr/>
        </p:nvCxnSpPr>
        <p:spPr>
          <a:xfrm flipV="1">
            <a:off x="1093971" y="2484726"/>
            <a:ext cx="1639966" cy="12087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4" name="Straight Arrow Connector 73"/>
          <p:cNvCxnSpPr>
            <a:stCxn id="72" idx="3"/>
          </p:cNvCxnSpPr>
          <p:nvPr/>
        </p:nvCxnSpPr>
        <p:spPr>
          <a:xfrm>
            <a:off x="1093971" y="3204355"/>
            <a:ext cx="1625201" cy="119825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5" name="Straight Arrow Connector 74"/>
          <p:cNvCxnSpPr>
            <a:stCxn id="74" idx="3"/>
          </p:cNvCxnSpPr>
          <p:nvPr/>
        </p:nvCxnSpPr>
        <p:spPr>
          <a:xfrm>
            <a:off x="1093971" y="2715197"/>
            <a:ext cx="1587445" cy="6063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6" name="Straight Arrow Connector 75"/>
          <p:cNvCxnSpPr>
            <a:stCxn id="76" idx="3"/>
          </p:cNvCxnSpPr>
          <p:nvPr/>
        </p:nvCxnSpPr>
        <p:spPr>
          <a:xfrm>
            <a:off x="1093971" y="2226038"/>
            <a:ext cx="1587445" cy="111409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7" name="Straight Arrow Connector 76"/>
          <p:cNvCxnSpPr>
            <a:stCxn id="72" idx="3"/>
          </p:cNvCxnSpPr>
          <p:nvPr/>
        </p:nvCxnSpPr>
        <p:spPr>
          <a:xfrm>
            <a:off x="1093971" y="3204355"/>
            <a:ext cx="1594692" cy="106147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8" name="Straight Arrow Connector 77"/>
          <p:cNvCxnSpPr>
            <a:stCxn id="76" idx="3"/>
          </p:cNvCxnSpPr>
          <p:nvPr/>
        </p:nvCxnSpPr>
        <p:spPr>
          <a:xfrm>
            <a:off x="1093971" y="2226038"/>
            <a:ext cx="1612321" cy="205022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9" name="Straight Arrow Connector 78"/>
          <p:cNvCxnSpPr>
            <a:stCxn id="70" idx="3"/>
          </p:cNvCxnSpPr>
          <p:nvPr/>
        </p:nvCxnSpPr>
        <p:spPr>
          <a:xfrm flipV="1">
            <a:off x="1093971" y="3350128"/>
            <a:ext cx="1598625" cy="34338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0" name="Straight Arrow Connector 79"/>
          <p:cNvCxnSpPr>
            <a:stCxn id="70" idx="3"/>
          </p:cNvCxnSpPr>
          <p:nvPr/>
        </p:nvCxnSpPr>
        <p:spPr>
          <a:xfrm>
            <a:off x="1093971" y="3693512"/>
            <a:ext cx="1616048" cy="5827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1" name="Group 80"/>
          <p:cNvGrpSpPr/>
          <p:nvPr/>
        </p:nvGrpSpPr>
        <p:grpSpPr>
          <a:xfrm>
            <a:off x="7746714" y="2651664"/>
            <a:ext cx="462434" cy="400566"/>
            <a:chOff x="4750274" y="1783752"/>
            <a:chExt cx="462434" cy="400566"/>
          </a:xfrm>
        </p:grpSpPr>
        <p:sp>
          <p:nvSpPr>
            <p:cNvPr id="82" name="Oval 8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3" name="Rectangle 82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̂"/>
                                <m:ctrlP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</m:acc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55" name="Rectangle 1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t="-3279" r="-14474" b="-491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4" name="Group 83"/>
          <p:cNvGrpSpPr/>
          <p:nvPr/>
        </p:nvGrpSpPr>
        <p:grpSpPr>
          <a:xfrm>
            <a:off x="8420294" y="2650357"/>
            <a:ext cx="462434" cy="400566"/>
            <a:chOff x="4750274" y="1783752"/>
            <a:chExt cx="462434" cy="400566"/>
          </a:xfrm>
        </p:grpSpPr>
        <p:sp>
          <p:nvSpPr>
            <p:cNvPr id="85" name="Oval 8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6" name="Rectangle 85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1" name="Rectangle 17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87" name="Rectangle 86"/>
          <p:cNvSpPr/>
          <p:nvPr/>
        </p:nvSpPr>
        <p:spPr>
          <a:xfrm>
            <a:off x="522100" y="1530971"/>
            <a:ext cx="596131" cy="3116295"/>
          </a:xfrm>
          <a:prstGeom prst="rect">
            <a:avLst/>
          </a:prstGeom>
          <a:noFill/>
          <a:ln w="25400" cap="flat">
            <a:solidFill>
              <a:srgbClr val="92D05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88" name="Group 87"/>
          <p:cNvGrpSpPr/>
          <p:nvPr/>
        </p:nvGrpSpPr>
        <p:grpSpPr>
          <a:xfrm>
            <a:off x="1016272" y="799047"/>
            <a:ext cx="2549433" cy="3856480"/>
            <a:chOff x="1080869" y="769463"/>
            <a:chExt cx="2549433" cy="3856480"/>
          </a:xfrm>
        </p:grpSpPr>
        <p:sp>
          <p:nvSpPr>
            <p:cNvPr id="89" name="Rectangle 88"/>
            <p:cNvSpPr/>
            <p:nvPr/>
          </p:nvSpPr>
          <p:spPr>
            <a:xfrm>
              <a:off x="1080869" y="1219200"/>
              <a:ext cx="2549433" cy="3406743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0" name="Rectangle 89"/>
                <p:cNvSpPr/>
                <p:nvPr/>
              </p:nvSpPr>
              <p:spPr>
                <a:xfrm>
                  <a:off x="1503362" y="769463"/>
                  <a:ext cx="1697709" cy="455317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𝑧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=</m:t>
                        </m:r>
                        <m:nary>
                          <m:naryPr>
                            <m:chr m:val="∑"/>
                            <m:limLoc m:val="subSup"/>
                            <m:ctrlPr>
                              <a:rPr lang="en-US" sz="120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>
                            <m:r>
                              <m:rPr>
                                <m:brk m:alnAt="25"/>
                              </m:rP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=0</m:t>
                            </m:r>
                          </m:sub>
                          <m:sup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𝑛</m:t>
                            </m:r>
                          </m:sup>
                          <m:e>
                            <m:sSub>
                              <m:sSubPr>
                                <m:ctrlP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𝑤</m:t>
                                </m:r>
                              </m:e>
                              <m:sub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1</m:t>
                                </m:r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𝑖</m:t>
                                </m:r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𝑗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𝑥</m:t>
                                </m:r>
                              </m:e>
                              <m:sub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nary>
                        <m:r>
                          <a:rPr lang="en-US" sz="1200" i="1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+</m:t>
                        </m:r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𝑏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96" name="Rectangle 9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503362" y="769463"/>
                  <a:ext cx="1697709" cy="455317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 l="-9353" t="-141333" r="-4676" b="-208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1" name="Group 90"/>
          <p:cNvGrpSpPr/>
          <p:nvPr/>
        </p:nvGrpSpPr>
        <p:grpSpPr>
          <a:xfrm>
            <a:off x="3561320" y="805660"/>
            <a:ext cx="1852564" cy="3770831"/>
            <a:chOff x="3774073" y="998765"/>
            <a:chExt cx="1852564" cy="3770831"/>
          </a:xfrm>
        </p:grpSpPr>
        <p:sp>
          <p:nvSpPr>
            <p:cNvPr id="92" name="Rectangle 91"/>
            <p:cNvSpPr/>
            <p:nvPr/>
          </p:nvSpPr>
          <p:spPr>
            <a:xfrm>
              <a:off x="3774073" y="1330030"/>
              <a:ext cx="1852564" cy="3439566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3" name="Rectangle 92"/>
                <p:cNvSpPr/>
                <p:nvPr/>
              </p:nvSpPr>
              <p:spPr>
                <a:xfrm>
                  <a:off x="3916793" y="998765"/>
                  <a:ext cx="1415516" cy="276999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= </m:t>
                        </m:r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𝑆𝑖𝑔𝑚𝑜𝑖𝑑</m:t>
                        </m:r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(</m:t>
                        </m:r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𝑧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99" name="Rectangle 9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916793" y="998765"/>
                  <a:ext cx="1415516" cy="276999"/>
                </a:xfrm>
                <a:prstGeom prst="rect">
                  <a:avLst/>
                </a:prstGeom>
                <a:blipFill rotWithShape="0">
                  <a:blip r:embed="rId16"/>
                  <a:stretch>
                    <a:fillRect t="-78261" b="-97826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4" name="Group 93"/>
          <p:cNvGrpSpPr/>
          <p:nvPr/>
        </p:nvGrpSpPr>
        <p:grpSpPr>
          <a:xfrm>
            <a:off x="4699622" y="1438901"/>
            <a:ext cx="2273730" cy="2531629"/>
            <a:chOff x="5013051" y="1406230"/>
            <a:chExt cx="2273730" cy="2531629"/>
          </a:xfrm>
        </p:grpSpPr>
        <p:sp>
          <p:nvSpPr>
            <p:cNvPr id="95" name="Rectangle 94"/>
            <p:cNvSpPr/>
            <p:nvPr/>
          </p:nvSpPr>
          <p:spPr>
            <a:xfrm>
              <a:off x="5013051" y="1846896"/>
              <a:ext cx="2219587" cy="2090963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6" name="Rectangle 95"/>
                <p:cNvSpPr/>
                <p:nvPr/>
              </p:nvSpPr>
              <p:spPr>
                <a:xfrm>
                  <a:off x="5625813" y="1406230"/>
                  <a:ext cx="1660968" cy="455317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𝑝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=</m:t>
                        </m:r>
                        <m:nary>
                          <m:naryPr>
                            <m:chr m:val="∑"/>
                            <m:limLoc m:val="subSup"/>
                            <m:ctrlPr>
                              <a:rPr lang="en-US" sz="120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>
                            <m:r>
                              <m:rPr>
                                <m:brk m:alnAt="25"/>
                              </m:rP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=0</m:t>
                            </m:r>
                          </m:sub>
                          <m:sup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𝑛</m:t>
                            </m:r>
                          </m:sup>
                          <m:e>
                            <m:sSub>
                              <m:sSubPr>
                                <m:ctrlP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𝑤</m:t>
                                </m:r>
                              </m:e>
                              <m:sub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2</m:t>
                                </m:r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𝑖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𝑎</m:t>
                                </m:r>
                              </m:e>
                              <m:sub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nary>
                        <m:r>
                          <a:rPr lang="en-US" sz="1200" i="1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+</m:t>
                        </m:r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𝑏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102" name="Rectangle 10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625813" y="1406230"/>
                  <a:ext cx="1660968" cy="455317"/>
                </a:xfrm>
                <a:prstGeom prst="rect">
                  <a:avLst/>
                </a:prstGeom>
                <a:blipFill rotWithShape="0">
                  <a:blip r:embed="rId17"/>
                  <a:stretch>
                    <a:fillRect l="-7721" t="-141333" r="-8824" b="-208000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7" name="Group 96"/>
          <p:cNvGrpSpPr/>
          <p:nvPr/>
        </p:nvGrpSpPr>
        <p:grpSpPr>
          <a:xfrm>
            <a:off x="6724196" y="1844204"/>
            <a:ext cx="1473307" cy="1612305"/>
            <a:chOff x="7357903" y="1873073"/>
            <a:chExt cx="1473307" cy="1612305"/>
          </a:xfrm>
        </p:grpSpPr>
        <p:sp>
          <p:nvSpPr>
            <p:cNvPr id="98" name="Rectangle 97"/>
            <p:cNvSpPr/>
            <p:nvPr/>
          </p:nvSpPr>
          <p:spPr>
            <a:xfrm>
              <a:off x="7357903" y="2240670"/>
              <a:ext cx="1466232" cy="1244708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9" name="Rectangle 98"/>
                <p:cNvSpPr/>
                <p:nvPr/>
              </p:nvSpPr>
              <p:spPr>
                <a:xfrm>
                  <a:off x="7400562" y="1873073"/>
                  <a:ext cx="1430648" cy="276999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= </m:t>
                        </m:r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𝑆𝑖𝑔𝑚𝑜𝑖𝑑</m:t>
                        </m:r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(</m:t>
                        </m:r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𝑝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)</m:t>
                        </m:r>
                      </m:oMath>
                    </m:oMathPara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105" name="Rectangle 10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400562" y="1873073"/>
                  <a:ext cx="1430648" cy="276999"/>
                </a:xfrm>
                <a:prstGeom prst="rect">
                  <a:avLst/>
                </a:prstGeom>
                <a:blipFill rotWithShape="0">
                  <a:blip r:embed="rId18"/>
                  <a:stretch>
                    <a:fillRect t="-82222" b="-102222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0" name="Group 99"/>
          <p:cNvGrpSpPr/>
          <p:nvPr/>
        </p:nvGrpSpPr>
        <p:grpSpPr>
          <a:xfrm>
            <a:off x="7651950" y="2474122"/>
            <a:ext cx="1298937" cy="1415203"/>
            <a:chOff x="7357903" y="2505362"/>
            <a:chExt cx="1410123" cy="1583231"/>
          </a:xfrm>
        </p:grpSpPr>
        <p:sp>
          <p:nvSpPr>
            <p:cNvPr id="101" name="Rectangle 100"/>
            <p:cNvSpPr/>
            <p:nvPr/>
          </p:nvSpPr>
          <p:spPr>
            <a:xfrm>
              <a:off x="7357903" y="2505362"/>
              <a:ext cx="1410123" cy="980016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2" name="Rectangle 101"/>
                <p:cNvSpPr/>
                <p:nvPr/>
              </p:nvSpPr>
              <p:spPr>
                <a:xfrm>
                  <a:off x="7357903" y="3778706"/>
                  <a:ext cx="1383751" cy="309887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 xmlns:m="http://schemas.openxmlformats.org/officeDocument/2006/math"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𝐿𝑜𝑠𝑠</m:t>
                      </m:r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=</m:t>
                      </m:r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𝐿</m:t>
                      </m:r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(</m:t>
                      </m:r>
                      <m:sSub>
                        <m:sSubPr>
                          <m:ctrlP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,</m:t>
                      </m:r>
                    </m:oMath>
                  </a14:m>
                  <a:r>
                    <a:rPr lang="en-US" sz="1200" dirty="0" smtClean="0">
                      <a:solidFill>
                        <a:srgbClr val="00B050"/>
                      </a:solidFill>
                    </a:rPr>
                    <a:t> </a:t>
                  </a:r>
                  <a14:m>
                    <m:oMath xmlns:m="http://schemas.openxmlformats.org/officeDocument/2006/math">
                      <m:sSub>
                        <m:sSubPr>
                          <m:ctrlP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acc>
                            <m:accPr>
                              <m:chr m:val="̂"/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accPr>
                            <m:e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</m:acc>
                        </m:e>
                        <m:sub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)</m:t>
                      </m:r>
                    </m:oMath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108" name="Rectangle 10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57903" y="3778706"/>
                  <a:ext cx="1383751" cy="309887"/>
                </a:xfrm>
                <a:prstGeom prst="rect">
                  <a:avLst/>
                </a:prstGeom>
                <a:blipFill rotWithShape="0">
                  <a:blip r:embed="rId19"/>
                  <a:stretch>
                    <a:fillRect r="-478" b="-4444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79147569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7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3384" y="123063"/>
            <a:ext cx="8229600" cy="857250"/>
          </a:xfrm>
        </p:spPr>
        <p:txBody>
          <a:bodyPr/>
          <a:lstStyle/>
          <a:p>
            <a:r>
              <a:rPr lang="en-US" dirty="0" smtClean="0"/>
              <a:t>Backward Pass - Backpropagation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4625611" y="1904192"/>
            <a:ext cx="467820" cy="400566"/>
            <a:chOff x="4750274" y="1783752"/>
            <a:chExt cx="467820" cy="400566"/>
          </a:xfrm>
        </p:grpSpPr>
        <p:sp>
          <p:nvSpPr>
            <p:cNvPr id="5" name="Oval 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6" name="Rectangle 5"/>
                <p:cNvSpPr/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31" name="Rectangle 3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7820" cy="369332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7" name="Group 6"/>
          <p:cNvGrpSpPr/>
          <p:nvPr/>
        </p:nvGrpSpPr>
        <p:grpSpPr>
          <a:xfrm>
            <a:off x="4620289" y="2393351"/>
            <a:ext cx="473143" cy="400565"/>
            <a:chOff x="4750274" y="1783753"/>
            <a:chExt cx="473143" cy="400565"/>
          </a:xfrm>
        </p:grpSpPr>
        <p:sp>
          <p:nvSpPr>
            <p:cNvPr id="8" name="Oval 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" name="Rectangle 8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9" name="Rectangle 2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" name="Group 9"/>
          <p:cNvGrpSpPr/>
          <p:nvPr/>
        </p:nvGrpSpPr>
        <p:grpSpPr>
          <a:xfrm>
            <a:off x="4620289" y="2882509"/>
            <a:ext cx="473143" cy="400565"/>
            <a:chOff x="4750274" y="1783753"/>
            <a:chExt cx="473143" cy="400565"/>
          </a:xfrm>
        </p:grpSpPr>
        <p:sp>
          <p:nvSpPr>
            <p:cNvPr id="11" name="Oval 10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2" name="Rectangle 11"/>
                <p:cNvSpPr/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7" name="Rectangle 26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3" cy="369332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3" name="Group 12"/>
          <p:cNvGrpSpPr/>
          <p:nvPr/>
        </p:nvGrpSpPr>
        <p:grpSpPr>
          <a:xfrm>
            <a:off x="4620289" y="3371666"/>
            <a:ext cx="473142" cy="400565"/>
            <a:chOff x="4750274" y="1783753"/>
            <a:chExt cx="473142" cy="400565"/>
          </a:xfrm>
        </p:grpSpPr>
        <p:sp>
          <p:nvSpPr>
            <p:cNvPr id="14" name="Oval 13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5" name="Rectangle 14"/>
                <p:cNvSpPr/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𝑎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25" name="Rectangle 2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73142" cy="369332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6" name="Group 15"/>
          <p:cNvGrpSpPr/>
          <p:nvPr/>
        </p:nvGrpSpPr>
        <p:grpSpPr>
          <a:xfrm>
            <a:off x="5722086" y="2513228"/>
            <a:ext cx="580470" cy="626965"/>
            <a:chOff x="6512842" y="2409875"/>
            <a:chExt cx="580470" cy="626965"/>
          </a:xfrm>
        </p:grpSpPr>
        <p:sp>
          <p:nvSpPr>
            <p:cNvPr id="17" name="Oval 16"/>
            <p:cNvSpPr/>
            <p:nvPr/>
          </p:nvSpPr>
          <p:spPr>
            <a:xfrm>
              <a:off x="6512842" y="2409875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8" name="Rectangle 17"/>
                <p:cNvSpPr/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23" name="Rectangle 22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614442" y="2422826"/>
                  <a:ext cx="370557" cy="614014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 l="-155738" t="-115842" r="-157377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19" name="Straight Arrow Connector 18"/>
          <p:cNvCxnSpPr/>
          <p:nvPr/>
        </p:nvCxnSpPr>
        <p:spPr>
          <a:xfrm>
            <a:off x="5082550" y="2226366"/>
            <a:ext cx="561147" cy="38789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0" name="Straight Arrow Connector 19"/>
          <p:cNvCxnSpPr/>
          <p:nvPr/>
        </p:nvCxnSpPr>
        <p:spPr>
          <a:xfrm>
            <a:off x="5059345" y="2589155"/>
            <a:ext cx="529899" cy="15589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1" name="Straight Arrow Connector 20"/>
          <p:cNvCxnSpPr/>
          <p:nvPr/>
        </p:nvCxnSpPr>
        <p:spPr>
          <a:xfrm flipV="1">
            <a:off x="5069447" y="2887072"/>
            <a:ext cx="524848" cy="22776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2" name="Straight Arrow Connector 21"/>
          <p:cNvCxnSpPr/>
          <p:nvPr/>
        </p:nvCxnSpPr>
        <p:spPr>
          <a:xfrm flipV="1">
            <a:off x="5151563" y="3095414"/>
            <a:ext cx="433932" cy="46419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3" name="Straight Arrow Connector 22"/>
          <p:cNvCxnSpPr/>
          <p:nvPr/>
        </p:nvCxnSpPr>
        <p:spPr>
          <a:xfrm>
            <a:off x="6429182" y="2783914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24" name="Straight Arrow Connector 23"/>
          <p:cNvCxnSpPr/>
          <p:nvPr/>
        </p:nvCxnSpPr>
        <p:spPr>
          <a:xfrm>
            <a:off x="7129560" y="2799358"/>
            <a:ext cx="233084" cy="9297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25" name="Group 24"/>
          <p:cNvGrpSpPr/>
          <p:nvPr/>
        </p:nvGrpSpPr>
        <p:grpSpPr>
          <a:xfrm>
            <a:off x="6730043" y="2612345"/>
            <a:ext cx="322786" cy="336961"/>
            <a:chOff x="5687460" y="2232453"/>
            <a:chExt cx="422743" cy="441307"/>
          </a:xfrm>
        </p:grpSpPr>
        <p:sp>
          <p:nvSpPr>
            <p:cNvPr id="26" name="Oval 25"/>
            <p:cNvSpPr/>
            <p:nvPr/>
          </p:nvSpPr>
          <p:spPr>
            <a:xfrm>
              <a:off x="5687460" y="2232453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27" name="Curved Connector 26"/>
            <p:cNvCxnSpPr/>
            <p:nvPr/>
          </p:nvCxnSpPr>
          <p:spPr>
            <a:xfrm flipV="1">
              <a:off x="5758379" y="2355907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grpSp>
        <p:nvGrpSpPr>
          <p:cNvPr id="28" name="Group 27"/>
          <p:cNvGrpSpPr/>
          <p:nvPr/>
        </p:nvGrpSpPr>
        <p:grpSpPr>
          <a:xfrm>
            <a:off x="313164" y="1968220"/>
            <a:ext cx="460767" cy="400566"/>
            <a:chOff x="4750274" y="1783752"/>
            <a:chExt cx="460767" cy="400566"/>
          </a:xfrm>
        </p:grpSpPr>
        <p:sp>
          <p:nvSpPr>
            <p:cNvPr id="29" name="Oval 28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0" name="Rectangle 29"/>
                <p:cNvSpPr/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4" name="Rectangle 7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0767" cy="369332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1" name="Group 30"/>
          <p:cNvGrpSpPr/>
          <p:nvPr/>
        </p:nvGrpSpPr>
        <p:grpSpPr>
          <a:xfrm>
            <a:off x="307842" y="2457379"/>
            <a:ext cx="466089" cy="400565"/>
            <a:chOff x="4750274" y="1783753"/>
            <a:chExt cx="466089" cy="400565"/>
          </a:xfrm>
        </p:grpSpPr>
        <p:sp>
          <p:nvSpPr>
            <p:cNvPr id="32" name="Oval 3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3" name="Rectangle 32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2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2" name="Rectangle 71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4" name="Group 33"/>
          <p:cNvGrpSpPr/>
          <p:nvPr/>
        </p:nvGrpSpPr>
        <p:grpSpPr>
          <a:xfrm>
            <a:off x="307842" y="2946537"/>
            <a:ext cx="466089" cy="400565"/>
            <a:chOff x="4750274" y="1783753"/>
            <a:chExt cx="466089" cy="400565"/>
          </a:xfrm>
        </p:grpSpPr>
        <p:sp>
          <p:nvSpPr>
            <p:cNvPr id="35" name="Oval 3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6" name="Rectangle 35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3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70" name="Rectangle 69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37" name="Group 36"/>
          <p:cNvGrpSpPr/>
          <p:nvPr/>
        </p:nvGrpSpPr>
        <p:grpSpPr>
          <a:xfrm>
            <a:off x="307842" y="3435694"/>
            <a:ext cx="466089" cy="400565"/>
            <a:chOff x="4750274" y="1783753"/>
            <a:chExt cx="466089" cy="400565"/>
          </a:xfrm>
        </p:grpSpPr>
        <p:sp>
          <p:nvSpPr>
            <p:cNvPr id="38" name="Oval 37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9" name="Rectangle 38"/>
                <p:cNvSpPr/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𝑥</m:t>
                            </m:r>
                          </m:e>
                          <m:sub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4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68" name="Rectangle 6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3"/>
                  <a:ext cx="466089" cy="369332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40" name="Group 39"/>
          <p:cNvGrpSpPr/>
          <p:nvPr/>
        </p:nvGrpSpPr>
        <p:grpSpPr>
          <a:xfrm>
            <a:off x="2565644" y="1217161"/>
            <a:ext cx="580470" cy="626965"/>
            <a:chOff x="6870151" y="1242782"/>
            <a:chExt cx="580470" cy="626965"/>
          </a:xfrm>
        </p:grpSpPr>
        <p:sp>
          <p:nvSpPr>
            <p:cNvPr id="41" name="Oval 40"/>
            <p:cNvSpPr/>
            <p:nvPr/>
          </p:nvSpPr>
          <p:spPr>
            <a:xfrm>
              <a:off x="6870151" y="1242782"/>
              <a:ext cx="580470" cy="605961"/>
            </a:xfrm>
            <a:prstGeom prst="ellipse">
              <a:avLst/>
            </a:prstGeom>
            <a:solidFill>
              <a:srgbClr val="FAC7C7"/>
            </a:solidFill>
            <a:ln w="12700" cap="flat">
              <a:solidFill>
                <a:srgbClr val="C0000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2" name="Rectangle 41"/>
                <p:cNvSpPr/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nary>
                          <m:naryPr>
                            <m:chr m:val="∑"/>
                            <m:subHide m:val="on"/>
                            <m:supHide m:val="on"/>
                            <m:ctrlPr>
                              <a:rPr lang="en-US" sz="140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naryPr>
                          <m:sub/>
                          <m:sup/>
                          <m:e/>
                        </m:nary>
                      </m:oMath>
                    </m:oMathPara>
                  </a14:m>
                  <a:endParaRPr lang="en-US" sz="1400" dirty="0"/>
                </a:p>
              </p:txBody>
            </p:sp>
          </mc:Choice>
          <mc:Fallback xmlns="">
            <p:sp>
              <p:nvSpPr>
                <p:cNvPr id="66" name="Rectangle 65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6971751" y="1255733"/>
                  <a:ext cx="370557" cy="614014"/>
                </a:xfrm>
                <a:prstGeom prst="rect">
                  <a:avLst/>
                </a:prstGeom>
                <a:blipFill rotWithShape="0">
                  <a:blip r:embed="rId11"/>
                  <a:stretch>
                    <a:fillRect l="-160000" t="-115842" r="-160000" b="-16633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cxnSp>
        <p:nvCxnSpPr>
          <p:cNvPr id="43" name="Straight Arrow Connector 42"/>
          <p:cNvCxnSpPr>
            <a:stCxn id="76" idx="3"/>
          </p:cNvCxnSpPr>
          <p:nvPr/>
        </p:nvCxnSpPr>
        <p:spPr>
          <a:xfrm flipV="1">
            <a:off x="773931" y="1557225"/>
            <a:ext cx="1663149" cy="59566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4" name="Straight Arrow Connector 43"/>
          <p:cNvCxnSpPr/>
          <p:nvPr/>
        </p:nvCxnSpPr>
        <p:spPr>
          <a:xfrm flipV="1">
            <a:off x="721498" y="1591458"/>
            <a:ext cx="1706655" cy="106267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5" name="Straight Arrow Connector 44"/>
          <p:cNvCxnSpPr/>
          <p:nvPr/>
        </p:nvCxnSpPr>
        <p:spPr>
          <a:xfrm flipV="1">
            <a:off x="731600" y="1567653"/>
            <a:ext cx="1714811" cy="16121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6" name="Straight Arrow Connector 45"/>
          <p:cNvCxnSpPr>
            <a:stCxn id="70" idx="3"/>
          </p:cNvCxnSpPr>
          <p:nvPr/>
        </p:nvCxnSpPr>
        <p:spPr>
          <a:xfrm flipV="1">
            <a:off x="773931" y="1534051"/>
            <a:ext cx="1654222" cy="208630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7" name="Straight Arrow Connector 46"/>
          <p:cNvCxnSpPr/>
          <p:nvPr/>
        </p:nvCxnSpPr>
        <p:spPr>
          <a:xfrm>
            <a:off x="3272740" y="1487847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48" name="Straight Arrow Connector 47"/>
          <p:cNvCxnSpPr/>
          <p:nvPr/>
        </p:nvCxnSpPr>
        <p:spPr>
          <a:xfrm>
            <a:off x="3973118" y="1503291"/>
            <a:ext cx="609572" cy="49293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49" name="Group 48"/>
          <p:cNvGrpSpPr/>
          <p:nvPr/>
        </p:nvGrpSpPr>
        <p:grpSpPr>
          <a:xfrm>
            <a:off x="3573601" y="1316278"/>
            <a:ext cx="322786" cy="336961"/>
            <a:chOff x="6155416" y="703948"/>
            <a:chExt cx="422743" cy="441307"/>
          </a:xfrm>
        </p:grpSpPr>
        <p:sp>
          <p:nvSpPr>
            <p:cNvPr id="50" name="Oval 49"/>
            <p:cNvSpPr/>
            <p:nvPr/>
          </p:nvSpPr>
          <p:spPr>
            <a:xfrm>
              <a:off x="6155416" y="703948"/>
              <a:ext cx="422743" cy="441307"/>
            </a:xfrm>
            <a:prstGeom prst="ellipse">
              <a:avLst/>
            </a:prstGeom>
            <a:solidFill>
              <a:srgbClr val="E7D3F2"/>
            </a:solidFill>
            <a:ln w="127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51" name="Curved Connector 50"/>
            <p:cNvCxnSpPr/>
            <p:nvPr/>
          </p:nvCxnSpPr>
          <p:spPr>
            <a:xfrm flipV="1">
              <a:off x="6226335" y="827403"/>
              <a:ext cx="280903" cy="192106"/>
            </a:xfrm>
            <a:prstGeom prst="curvedConnector3">
              <a:avLst/>
            </a:prstGeom>
            <a:noFill/>
            <a:ln w="25400" cap="flat">
              <a:solidFill>
                <a:srgbClr val="7030A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</p:cxnSp>
      </p:grpSp>
      <p:sp>
        <p:nvSpPr>
          <p:cNvPr id="52" name="Oval 51"/>
          <p:cNvSpPr/>
          <p:nvPr/>
        </p:nvSpPr>
        <p:spPr>
          <a:xfrm>
            <a:off x="2591336" y="2104475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3" name="Rectangle 52"/>
              <p:cNvSpPr/>
              <p:nvPr/>
            </p:nvSpPr>
            <p:spPr>
              <a:xfrm>
                <a:off x="2692936" y="2117426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3" name="Rectangle 5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2117426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5842" r="-155738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4" name="Straight Arrow Connector 53"/>
          <p:cNvCxnSpPr/>
          <p:nvPr/>
        </p:nvCxnSpPr>
        <p:spPr>
          <a:xfrm>
            <a:off x="3298432" y="2375161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55" name="Straight Arrow Connector 54"/>
          <p:cNvCxnSpPr/>
          <p:nvPr/>
        </p:nvCxnSpPr>
        <p:spPr>
          <a:xfrm>
            <a:off x="3998810" y="2390605"/>
            <a:ext cx="523967" cy="149948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6" name="Oval 55"/>
          <p:cNvSpPr/>
          <p:nvPr/>
        </p:nvSpPr>
        <p:spPr>
          <a:xfrm>
            <a:off x="3599293" y="2203592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57" name="Curved Connector 56"/>
          <p:cNvCxnSpPr/>
          <p:nvPr/>
        </p:nvCxnSpPr>
        <p:spPr>
          <a:xfrm flipV="1">
            <a:off x="3653443" y="2297856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58" name="Oval 57"/>
          <p:cNvSpPr/>
          <p:nvPr/>
        </p:nvSpPr>
        <p:spPr>
          <a:xfrm>
            <a:off x="2591336" y="2996297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9" name="Rectangle 58"/>
              <p:cNvSpPr/>
              <p:nvPr/>
            </p:nvSpPr>
            <p:spPr>
              <a:xfrm>
                <a:off x="2692936" y="3009248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59" name="Rectangle 5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3009248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7000" r="-155738" b="-169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0" name="Straight Arrow Connector 59"/>
          <p:cNvCxnSpPr/>
          <p:nvPr/>
        </p:nvCxnSpPr>
        <p:spPr>
          <a:xfrm>
            <a:off x="3298432" y="3266983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1" name="Straight Arrow Connector 60"/>
          <p:cNvCxnSpPr/>
          <p:nvPr/>
        </p:nvCxnSpPr>
        <p:spPr>
          <a:xfrm flipV="1">
            <a:off x="3998810" y="3117435"/>
            <a:ext cx="523967" cy="114192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2" name="Oval 61"/>
          <p:cNvSpPr/>
          <p:nvPr/>
        </p:nvSpPr>
        <p:spPr>
          <a:xfrm>
            <a:off x="3599293" y="3095414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3" name="Curved Connector 62"/>
          <p:cNvCxnSpPr/>
          <p:nvPr/>
        </p:nvCxnSpPr>
        <p:spPr>
          <a:xfrm flipV="1">
            <a:off x="3653443" y="3189678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4" name="Oval 63"/>
          <p:cNvSpPr/>
          <p:nvPr/>
        </p:nvSpPr>
        <p:spPr>
          <a:xfrm>
            <a:off x="2591336" y="3897378"/>
            <a:ext cx="580470" cy="605961"/>
          </a:xfrm>
          <a:prstGeom prst="ellipse">
            <a:avLst/>
          </a:prstGeom>
          <a:solidFill>
            <a:srgbClr val="FAC7C7"/>
          </a:solidFill>
          <a:ln w="12700" cap="flat">
            <a:solidFill>
              <a:srgbClr val="C0000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5" name="Rectangle 64"/>
              <p:cNvSpPr/>
              <p:nvPr/>
            </p:nvSpPr>
            <p:spPr>
              <a:xfrm>
                <a:off x="2692936" y="3910329"/>
                <a:ext cx="370557" cy="614014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nary>
                        <m:naryPr>
                          <m:chr m:val="∑"/>
                          <m:subHide m:val="on"/>
                          <m:supHide m:val="on"/>
                          <m:ctrlPr>
                            <a:rPr lang="en-US" sz="140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/>
                        <m:sup/>
                        <m:e/>
                      </m:nary>
                    </m:oMath>
                  </m:oMathPara>
                </a14:m>
                <a:endParaRPr lang="en-US" sz="1400" dirty="0"/>
              </a:p>
            </p:txBody>
          </p:sp>
        </mc:Choice>
        <mc:Fallback xmlns="">
          <p:sp>
            <p:nvSpPr>
              <p:cNvPr id="65" name="Rectangle 6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92936" y="3910329"/>
                <a:ext cx="370557" cy="614014"/>
              </a:xfrm>
              <a:prstGeom prst="rect">
                <a:avLst/>
              </a:prstGeom>
              <a:blipFill rotWithShape="0">
                <a:blip r:embed="rId12"/>
                <a:stretch>
                  <a:fillRect l="-157377" t="-115842" r="-155738" b="-16633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6" name="Straight Arrow Connector 65"/>
          <p:cNvCxnSpPr/>
          <p:nvPr/>
        </p:nvCxnSpPr>
        <p:spPr>
          <a:xfrm>
            <a:off x="3298432" y="4168064"/>
            <a:ext cx="250531" cy="9993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67" name="Straight Arrow Connector 66"/>
          <p:cNvCxnSpPr/>
          <p:nvPr/>
        </p:nvCxnSpPr>
        <p:spPr>
          <a:xfrm flipV="1">
            <a:off x="3998810" y="3635894"/>
            <a:ext cx="523967" cy="547614"/>
          </a:xfrm>
          <a:prstGeom prst="straightConnector1">
            <a:avLst/>
          </a:prstGeom>
          <a:noFill/>
          <a:ln w="25400" cap="flat">
            <a:solidFill>
              <a:schemeClr val="tx2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sp>
        <p:nvSpPr>
          <p:cNvPr id="68" name="Oval 67"/>
          <p:cNvSpPr/>
          <p:nvPr/>
        </p:nvSpPr>
        <p:spPr>
          <a:xfrm>
            <a:off x="3599293" y="3996495"/>
            <a:ext cx="322786" cy="336961"/>
          </a:xfrm>
          <a:prstGeom prst="ellipse">
            <a:avLst/>
          </a:prstGeom>
          <a:solidFill>
            <a:srgbClr val="E7D3F2"/>
          </a:solidFill>
          <a:ln w="127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cxnSp>
        <p:nvCxnSpPr>
          <p:cNvPr id="69" name="Curved Connector 68"/>
          <p:cNvCxnSpPr/>
          <p:nvPr/>
        </p:nvCxnSpPr>
        <p:spPr>
          <a:xfrm flipV="1">
            <a:off x="3653443" y="4090759"/>
            <a:ext cx="214484" cy="146683"/>
          </a:xfrm>
          <a:prstGeom prst="curvedConnector3">
            <a:avLst/>
          </a:prstGeom>
          <a:noFill/>
          <a:ln w="25400" cap="flat">
            <a:solidFill>
              <a:srgbClr val="7030A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0" name="Straight Arrow Connector 69"/>
          <p:cNvCxnSpPr>
            <a:stCxn id="76" idx="3"/>
          </p:cNvCxnSpPr>
          <p:nvPr/>
        </p:nvCxnSpPr>
        <p:spPr>
          <a:xfrm>
            <a:off x="773931" y="2152886"/>
            <a:ext cx="1679322" cy="26034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1" name="Straight Arrow Connector 70"/>
          <p:cNvCxnSpPr>
            <a:stCxn id="74" idx="3"/>
          </p:cNvCxnSpPr>
          <p:nvPr/>
        </p:nvCxnSpPr>
        <p:spPr>
          <a:xfrm flipV="1">
            <a:off x="773931" y="2423663"/>
            <a:ext cx="1639966" cy="218382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2" name="Straight Arrow Connector 71"/>
          <p:cNvCxnSpPr>
            <a:stCxn id="72" idx="3"/>
          </p:cNvCxnSpPr>
          <p:nvPr/>
        </p:nvCxnSpPr>
        <p:spPr>
          <a:xfrm flipV="1">
            <a:off x="773931" y="2426144"/>
            <a:ext cx="1612321" cy="705059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3" name="Straight Arrow Connector 72"/>
          <p:cNvCxnSpPr>
            <a:stCxn id="70" idx="3"/>
          </p:cNvCxnSpPr>
          <p:nvPr/>
        </p:nvCxnSpPr>
        <p:spPr>
          <a:xfrm flipV="1">
            <a:off x="773931" y="2411574"/>
            <a:ext cx="1639966" cy="12087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4" name="Straight Arrow Connector 73"/>
          <p:cNvCxnSpPr>
            <a:stCxn id="72" idx="3"/>
          </p:cNvCxnSpPr>
          <p:nvPr/>
        </p:nvCxnSpPr>
        <p:spPr>
          <a:xfrm>
            <a:off x="773931" y="3131203"/>
            <a:ext cx="1625201" cy="119825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5" name="Straight Arrow Connector 74"/>
          <p:cNvCxnSpPr>
            <a:stCxn id="74" idx="3"/>
          </p:cNvCxnSpPr>
          <p:nvPr/>
        </p:nvCxnSpPr>
        <p:spPr>
          <a:xfrm>
            <a:off x="773931" y="2642045"/>
            <a:ext cx="1587445" cy="60638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6" name="Straight Arrow Connector 75"/>
          <p:cNvCxnSpPr>
            <a:stCxn id="76" idx="3"/>
          </p:cNvCxnSpPr>
          <p:nvPr/>
        </p:nvCxnSpPr>
        <p:spPr>
          <a:xfrm>
            <a:off x="773931" y="2152886"/>
            <a:ext cx="1587445" cy="111409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7" name="Straight Arrow Connector 76"/>
          <p:cNvCxnSpPr>
            <a:stCxn id="72" idx="3"/>
          </p:cNvCxnSpPr>
          <p:nvPr/>
        </p:nvCxnSpPr>
        <p:spPr>
          <a:xfrm>
            <a:off x="773931" y="3131203"/>
            <a:ext cx="1594692" cy="1061476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8" name="Straight Arrow Connector 77"/>
          <p:cNvCxnSpPr>
            <a:stCxn id="76" idx="3"/>
          </p:cNvCxnSpPr>
          <p:nvPr/>
        </p:nvCxnSpPr>
        <p:spPr>
          <a:xfrm>
            <a:off x="773931" y="2152886"/>
            <a:ext cx="1612321" cy="2050221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79" name="Straight Arrow Connector 78"/>
          <p:cNvCxnSpPr>
            <a:stCxn id="70" idx="3"/>
          </p:cNvCxnSpPr>
          <p:nvPr/>
        </p:nvCxnSpPr>
        <p:spPr>
          <a:xfrm flipV="1">
            <a:off x="773931" y="3276976"/>
            <a:ext cx="1598625" cy="343384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cxnSp>
        <p:nvCxnSpPr>
          <p:cNvPr id="80" name="Straight Arrow Connector 79"/>
          <p:cNvCxnSpPr>
            <a:stCxn id="70" idx="3"/>
          </p:cNvCxnSpPr>
          <p:nvPr/>
        </p:nvCxnSpPr>
        <p:spPr>
          <a:xfrm>
            <a:off x="773931" y="3620360"/>
            <a:ext cx="1616048" cy="582747"/>
          </a:xfrm>
          <a:prstGeom prst="straightConnector1">
            <a:avLst/>
          </a:prstGeom>
          <a:noFill/>
          <a:ln w="25400" cap="flat">
            <a:solidFill>
              <a:srgbClr val="404040"/>
            </a:solidFill>
            <a:prstDash val="solid"/>
            <a:bevel/>
            <a:tailEnd type="triangle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</p:cxnSp>
      <p:grpSp>
        <p:nvGrpSpPr>
          <p:cNvPr id="81" name="Group 80"/>
          <p:cNvGrpSpPr/>
          <p:nvPr/>
        </p:nvGrpSpPr>
        <p:grpSpPr>
          <a:xfrm>
            <a:off x="7426674" y="2578512"/>
            <a:ext cx="462434" cy="400566"/>
            <a:chOff x="4750274" y="1783752"/>
            <a:chExt cx="462434" cy="400566"/>
          </a:xfrm>
        </p:grpSpPr>
        <p:sp>
          <p:nvSpPr>
            <p:cNvPr id="82" name="Oval 81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3" name="Rectangle 82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acc>
                              <m:accPr>
                                <m:chr m:val="̂"/>
                                <m:ctrlP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</m:ctrlPr>
                              </m:accPr>
                              <m:e>
                                <m:r>
                                  <a:rPr lang="en-US" i="1">
                                    <a:solidFill>
                                      <a:srgbClr val="000000"/>
                                    </a:solidFill>
                                    <a:latin typeface="Cambria Math" charset="0"/>
                                  </a:rPr>
                                  <m:t>𝑦</m:t>
                                </m:r>
                              </m:e>
                            </m:acc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55" name="Rectangle 15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3"/>
                  <a:stretch>
                    <a:fillRect t="-3279" r="-14474" b="-4918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84" name="Group 83"/>
          <p:cNvGrpSpPr/>
          <p:nvPr/>
        </p:nvGrpSpPr>
        <p:grpSpPr>
          <a:xfrm>
            <a:off x="8100254" y="2577205"/>
            <a:ext cx="462434" cy="400566"/>
            <a:chOff x="4750274" y="1783752"/>
            <a:chExt cx="462434" cy="400566"/>
          </a:xfrm>
        </p:grpSpPr>
        <p:sp>
          <p:nvSpPr>
            <p:cNvPr id="85" name="Oval 84"/>
            <p:cNvSpPr/>
            <p:nvPr/>
          </p:nvSpPr>
          <p:spPr>
            <a:xfrm>
              <a:off x="4772238" y="1828718"/>
              <a:ext cx="340640" cy="355600"/>
            </a:xfrm>
            <a:prstGeom prst="ellipse">
              <a:avLst/>
            </a:prstGeom>
            <a:solidFill>
              <a:srgbClr val="D1E0F9"/>
            </a:solidFill>
            <a:ln w="12700" cap="flat">
              <a:solidFill>
                <a:srgbClr val="0070C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6" name="Rectangle 85"/>
                <p:cNvSpPr/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𝑦</m:t>
                            </m:r>
                          </m:e>
                          <m:sub>
                            <m:r>
                              <a:rPr lang="en-US" i="1">
                                <a:solidFill>
                                  <a:srgbClr val="000000"/>
                                </a:solidFill>
                                <a:latin typeface="Cambria Math" charset="0"/>
                              </a:rPr>
                              <m:t>1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171" name="Rectangle 170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750274" y="1783752"/>
                  <a:ext cx="462434" cy="369332"/>
                </a:xfrm>
                <a:prstGeom prst="rect">
                  <a:avLst/>
                </a:prstGeom>
                <a:blipFill rotWithShape="0">
                  <a:blip r:embed="rId14"/>
                  <a:stretch>
                    <a:fillRect b="-6667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87" name="Rectangle 86"/>
          <p:cNvSpPr/>
          <p:nvPr/>
        </p:nvSpPr>
        <p:spPr>
          <a:xfrm>
            <a:off x="202060" y="1457819"/>
            <a:ext cx="596131" cy="3116295"/>
          </a:xfrm>
          <a:prstGeom prst="rect">
            <a:avLst/>
          </a:prstGeom>
          <a:noFill/>
          <a:ln w="25400" cap="flat">
            <a:solidFill>
              <a:srgbClr val="92D050"/>
            </a:solidFill>
            <a:prstDash val="solid"/>
            <a:bevel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ctr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88" name="Group 87"/>
          <p:cNvGrpSpPr/>
          <p:nvPr/>
        </p:nvGrpSpPr>
        <p:grpSpPr>
          <a:xfrm>
            <a:off x="3241280" y="669172"/>
            <a:ext cx="2368991" cy="3884967"/>
            <a:chOff x="3774073" y="884629"/>
            <a:chExt cx="2368991" cy="3884967"/>
          </a:xfrm>
        </p:grpSpPr>
        <p:sp>
          <p:nvSpPr>
            <p:cNvPr id="89" name="Rectangle 88"/>
            <p:cNvSpPr/>
            <p:nvPr/>
          </p:nvSpPr>
          <p:spPr>
            <a:xfrm>
              <a:off x="3774073" y="1330030"/>
              <a:ext cx="1852564" cy="3439566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0" name="Rectangle 89"/>
                <p:cNvSpPr/>
                <p:nvPr/>
              </p:nvSpPr>
              <p:spPr>
                <a:xfrm>
                  <a:off x="4067046" y="884629"/>
                  <a:ext cx="2076018" cy="498663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𝐿</m:t>
                                </m:r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b="0" i="1" smtClean="0">
                                        <a:solidFill>
                                          <a:srgbClr val="00B05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B050"/>
                                        </a:solidFill>
                                        <a:latin typeface="Cambria Math" charset="0"/>
                                      </a:rPr>
                                      <m:t>𝑧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B050"/>
                                        </a:solidFill>
                                        <a:latin typeface="Cambria Math" charset="0"/>
                                      </a:rPr>
                                      <m:t>𝑖</m:t>
                                    </m:r>
                                  </m:sub>
                                </m:sSub>
                              </m:den>
                            </m:f>
                          </m:e>
                          <m:sub/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=</m:t>
                        </m:r>
                        <m:f>
                          <m:fPr>
                            <m:ctrlP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fPr>
                          <m:num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𝜕</m:t>
                            </m:r>
                          </m:num>
                          <m:den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𝑧</m:t>
                                </m:r>
                              </m:e>
                              <m:sub>
                                <m:r>
                                  <a:rPr lang="en-US" sz="1200" b="0" i="1" smtClean="0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𝑖</m:t>
                                </m:r>
                              </m:sub>
                            </m:sSub>
                          </m:den>
                        </m:f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𝑆𝑖𝑔𝑚𝑜𝑖𝑑</m:t>
                        </m:r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(</m:t>
                        </m:r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𝑧</m:t>
                            </m:r>
                          </m:e>
                          <m:sub>
                            <m:r>
                              <a:rPr lang="en-US" sz="1200" b="0" i="1" smtClean="0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𝑖</m:t>
                            </m:r>
                          </m:sub>
                        </m:sSub>
                        <m:r>
                          <a:rPr lang="en-US" sz="1200" b="0" i="1" smtClean="0">
                            <a:solidFill>
                              <a:srgbClr val="00B050"/>
                            </a:solidFill>
                            <a:latin typeface="Cambria Math" charset="0"/>
                          </a:rPr>
                          <m:t>)</m:t>
                        </m:r>
                        <m:f>
                          <m:fPr>
                            <m:ctrlP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</m:ctrlPr>
                          </m:fPr>
                          <m:num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𝜕</m:t>
                            </m:r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𝐿</m:t>
                            </m:r>
                          </m:num>
                          <m:den>
                            <m:r>
                              <a:rPr lang="en-US" sz="1200" i="1">
                                <a:solidFill>
                                  <a:srgbClr val="00B050"/>
                                </a:solidFill>
                                <a:latin typeface="Cambria Math" charset="0"/>
                              </a:rPr>
                              <m:t>𝜕</m:t>
                            </m:r>
                            <m:sSub>
                              <m:sSubPr>
                                <m:ctrlP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</m:ctrlPr>
                              </m:sSubPr>
                              <m:e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𝑎</m:t>
                                </m:r>
                              </m:e>
                              <m:sub>
                                <m:r>
                                  <a:rPr lang="en-US" sz="1200" i="1">
                                    <a:solidFill>
                                      <a:srgbClr val="00B050"/>
                                    </a:solidFill>
                                    <a:latin typeface="Cambria Math" charset="0"/>
                                  </a:rPr>
                                  <m:t>𝑘</m:t>
                                </m:r>
                              </m:sub>
                            </m:sSub>
                          </m:den>
                        </m:f>
                      </m:oMath>
                    </m:oMathPara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99" name="Rectangle 9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4067046" y="884629"/>
                  <a:ext cx="2076018" cy="498663"/>
                </a:xfrm>
                <a:prstGeom prst="rect">
                  <a:avLst/>
                </a:prstGeom>
                <a:blipFill rotWithShape="0">
                  <a:blip r:embed="rId1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1" name="Group 90"/>
          <p:cNvGrpSpPr/>
          <p:nvPr/>
        </p:nvGrpSpPr>
        <p:grpSpPr>
          <a:xfrm>
            <a:off x="6404156" y="1670305"/>
            <a:ext cx="2252438" cy="1713052"/>
            <a:chOff x="7357903" y="1772326"/>
            <a:chExt cx="2252438" cy="1713052"/>
          </a:xfrm>
        </p:grpSpPr>
        <p:sp>
          <p:nvSpPr>
            <p:cNvPr id="92" name="Rectangle 91"/>
            <p:cNvSpPr/>
            <p:nvPr/>
          </p:nvSpPr>
          <p:spPr>
            <a:xfrm>
              <a:off x="7357903" y="2240670"/>
              <a:ext cx="1466232" cy="1244708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3" name="Rectangle 92"/>
                <p:cNvSpPr/>
                <p:nvPr/>
              </p:nvSpPr>
              <p:spPr>
                <a:xfrm>
                  <a:off x="7624989" y="1772326"/>
                  <a:ext cx="1985352" cy="409792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 xmlns:m="http://schemas.openxmlformats.org/officeDocument/2006/math">
                      <m:sSub>
                        <m:sSubPr>
                          <m:ctrlP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f>
                            <m:f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num>
                            <m:den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𝑝</m:t>
                                  </m:r>
                                </m:e>
                                <m:sub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1</m:t>
                                  </m:r>
                                </m:sub>
                              </m:sSub>
                            </m:den>
                          </m:f>
                        </m:e>
                        <m:sub/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=</m:t>
                      </m:r>
                      <m:f>
                        <m:fPr>
                          <m:ctrlP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</m:num>
                        <m:den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sSub>
                            <m:sSub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𝑝</m:t>
                              </m:r>
                            </m:e>
                            <m:sub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den>
                      </m:f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𝑆𝑖𝑔𝑚𝑜𝑖𝑑</m:t>
                      </m:r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(</m:t>
                      </m:r>
                      <m:sSub>
                        <m:sSubPr>
                          <m:ctrlP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𝑝</m:t>
                          </m:r>
                        </m:e>
                        <m: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𝑖</m:t>
                          </m:r>
                        </m:sub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)</m:t>
                      </m:r>
                    </m:oMath>
                  </a14:m>
                  <a:r>
                    <a:rPr lang="en-US" sz="1200" dirty="0">
                      <a:solidFill>
                        <a:srgbClr val="00B050"/>
                      </a:solidFill>
                    </a:rPr>
                    <a:t> </a:t>
                  </a:r>
                  <a14:m>
                    <m:oMath xmlns:m="http://schemas.openxmlformats.org/officeDocument/2006/math">
                      <m:f>
                        <m:fPr>
                          <m:ctrlP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𝐿</m:t>
                          </m:r>
                        </m:num>
                        <m:den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sSub>
                            <m:sSub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̂"/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𝑦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den>
                      </m:f>
                    </m:oMath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105" name="Rectangle 104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624989" y="1772326"/>
                  <a:ext cx="1985352" cy="409792"/>
                </a:xfrm>
                <a:prstGeom prst="rect">
                  <a:avLst/>
                </a:prstGeom>
                <a:blipFill rotWithShape="0">
                  <a:blip r:embed="rId1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4" name="Group 93"/>
          <p:cNvGrpSpPr/>
          <p:nvPr/>
        </p:nvGrpSpPr>
        <p:grpSpPr>
          <a:xfrm>
            <a:off x="7331908" y="2400970"/>
            <a:ext cx="1384610" cy="1523951"/>
            <a:chOff x="7357903" y="2505362"/>
            <a:chExt cx="1503130" cy="1704891"/>
          </a:xfrm>
        </p:grpSpPr>
        <p:sp>
          <p:nvSpPr>
            <p:cNvPr id="95" name="Rectangle 94"/>
            <p:cNvSpPr/>
            <p:nvPr/>
          </p:nvSpPr>
          <p:spPr>
            <a:xfrm>
              <a:off x="7357903" y="2505362"/>
              <a:ext cx="1410123" cy="980016"/>
            </a:xfrm>
            <a:prstGeom prst="rect">
              <a:avLst/>
            </a:prstGeom>
            <a:noFill/>
            <a:ln w="25400" cap="flat">
              <a:solidFill>
                <a:srgbClr val="92D050"/>
              </a:solidFill>
              <a:prstDash val="solid"/>
              <a:bevel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6" name="Rectangle 95"/>
                <p:cNvSpPr/>
                <p:nvPr/>
              </p:nvSpPr>
              <p:spPr>
                <a:xfrm>
                  <a:off x="7357903" y="3778706"/>
                  <a:ext cx="1503130" cy="431547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14:m>
                    <m:oMath xmlns:m="http://schemas.openxmlformats.org/officeDocument/2006/math">
                      <m:f>
                        <m:fPr>
                          <m:ctrlP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𝐿</m:t>
                          </m:r>
                        </m:num>
                        <m:den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sSub>
                            <m:sSub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̂"/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𝑦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den>
                      </m:f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=</m:t>
                      </m:r>
                      <m:f>
                        <m:fPr>
                          <m:ctrlP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fPr>
                        <m:num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</m:num>
                        <m:den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𝜕</m:t>
                          </m:r>
                          <m:sSub>
                            <m:sSub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acc>
                                <m:accPr>
                                  <m:chr m:val="̂"/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𝑦</m:t>
                                  </m:r>
                                </m:e>
                              </m:acc>
                            </m:e>
                            <m:sub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</m:den>
                      </m:f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𝐿</m:t>
                      </m:r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(</m:t>
                      </m:r>
                      <m:sSub>
                        <m:sSubPr>
                          <m:ctrlP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  <m: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,</m:t>
                      </m:r>
                    </m:oMath>
                  </a14:m>
                  <a:r>
                    <a:rPr lang="en-US" sz="1200" dirty="0" smtClean="0">
                      <a:solidFill>
                        <a:srgbClr val="00B050"/>
                      </a:solidFill>
                    </a:rPr>
                    <a:t> </a:t>
                  </a:r>
                  <a14:m>
                    <m:oMath xmlns:m="http://schemas.openxmlformats.org/officeDocument/2006/math">
                      <m:sSub>
                        <m:sSubPr>
                          <m:ctrlP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</m:ctrlPr>
                        </m:sSubPr>
                        <m:e>
                          <m:acc>
                            <m:accPr>
                              <m:chr m:val="̂"/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accPr>
                            <m:e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</m:e>
                          </m:acc>
                        </m:e>
                        <m:sub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1</m:t>
                          </m:r>
                        </m:sub>
                      </m:sSub>
                      <m:r>
                        <a:rPr lang="en-US" sz="1200" b="0" i="1" smtClean="0">
                          <a:solidFill>
                            <a:srgbClr val="00B050"/>
                          </a:solidFill>
                          <a:latin typeface="Cambria Math" charset="0"/>
                        </a:rPr>
                        <m:t>)</m:t>
                      </m:r>
                    </m:oMath>
                  </a14:m>
                  <a:endParaRPr lang="en-US" sz="1200" dirty="0">
                    <a:solidFill>
                      <a:srgbClr val="00B050"/>
                    </a:solidFill>
                  </a:endParaRPr>
                </a:p>
              </p:txBody>
            </p:sp>
          </mc:Choice>
          <mc:Fallback xmlns="">
            <p:sp>
              <p:nvSpPr>
                <p:cNvPr id="108" name="Rectangle 107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57903" y="3778706"/>
                  <a:ext cx="1503130" cy="431547"/>
                </a:xfrm>
                <a:prstGeom prst="rect">
                  <a:avLst/>
                </a:prstGeom>
                <a:blipFill rotWithShape="0">
                  <a:blip r:embed="rId17"/>
                  <a:stretch>
                    <a:fillRect r="-441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97" name="Group 96"/>
          <p:cNvGrpSpPr/>
          <p:nvPr/>
        </p:nvGrpSpPr>
        <p:grpSpPr>
          <a:xfrm>
            <a:off x="673846" y="697863"/>
            <a:ext cx="2571819" cy="3906867"/>
            <a:chOff x="673846" y="697863"/>
            <a:chExt cx="2571819" cy="3906867"/>
          </a:xfrm>
        </p:grpSpPr>
        <p:grpSp>
          <p:nvGrpSpPr>
            <p:cNvPr id="98" name="Group 97"/>
            <p:cNvGrpSpPr/>
            <p:nvPr/>
          </p:nvGrpSpPr>
          <p:grpSpPr>
            <a:xfrm>
              <a:off x="673846" y="697863"/>
              <a:ext cx="2571819" cy="3884512"/>
              <a:chOff x="1058483" y="741431"/>
              <a:chExt cx="2571819" cy="3884512"/>
            </a:xfrm>
          </p:grpSpPr>
          <p:sp>
            <p:nvSpPr>
              <p:cNvPr id="100" name="Rectangle 99"/>
              <p:cNvSpPr/>
              <p:nvPr/>
            </p:nvSpPr>
            <p:spPr>
              <a:xfrm>
                <a:off x="1080869" y="1219200"/>
                <a:ext cx="2549433" cy="3406743"/>
              </a:xfrm>
              <a:prstGeom prst="rect">
                <a:avLst/>
              </a:prstGeom>
              <a:noFill/>
              <a:ln w="25400" cap="flat">
                <a:solidFill>
                  <a:srgbClr val="92D05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1" name="Rectangle 100"/>
                  <p:cNvSpPr/>
                  <p:nvPr/>
                </p:nvSpPr>
                <p:spPr>
                  <a:xfrm>
                    <a:off x="1058483" y="741431"/>
                    <a:ext cx="2567434" cy="498663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𝜕</m:t>
                                  </m:r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𝐿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𝜕</m:t>
                                  </m:r>
                                  <m:sSub>
                                    <m:sSubPr>
                                      <m:ctrlP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  <m:t>𝑥</m:t>
                                      </m:r>
                                    </m:e>
                                    <m:sub>
                                      <m: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  <m:t>𝑘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  <m:sub/>
                          </m:s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=(</m:t>
                          </m:r>
                          <m:f>
                            <m:f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</m:num>
                            <m:den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𝑘</m:t>
                                  </m:r>
                                </m:sub>
                              </m:sSub>
                            </m:den>
                          </m:f>
                          <m:nary>
                            <m:naryPr>
                              <m:chr m:val="∑"/>
                              <m:limLoc m:val="subSup"/>
                              <m:ctrlPr>
                                <a:rPr lang="en-US" sz="120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naryPr>
                            <m:sub>
                              <m:r>
                                <m:rPr>
                                  <m:brk m:alnAt="25"/>
                                </m:r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𝑖</m:t>
                              </m:r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=0</m:t>
                              </m:r>
                            </m:sub>
                            <m:sup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𝑛</m:t>
                              </m:r>
                            </m:sup>
                            <m:e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𝑤</m:t>
                                  </m:r>
                                </m:e>
                                <m:sub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1</m:t>
                                  </m:r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𝑖</m:t>
                                  </m:r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𝑗</m:t>
                                  </m:r>
                                </m:sub>
                              </m:sSub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𝑥</m:t>
                                  </m:r>
                                </m:e>
                                <m:sub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nary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+</m:t>
                          </m:r>
                          <m:sSub>
                            <m:sSubPr>
                              <m:ctrlP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𝑏</m:t>
                              </m:r>
                            </m:e>
                            <m:sub>
                              <m: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1</m:t>
                              </m:r>
                            </m:sub>
                          </m:s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)</m:t>
                          </m:r>
                          <m:f>
                            <m:f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num>
                            <m:den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𝑧</m:t>
                                  </m:r>
                                </m:e>
                                <m:sub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𝑖</m:t>
                                  </m:r>
                                </m:sub>
                              </m:sSub>
                            </m:den>
                          </m:f>
                        </m:oMath>
                      </m:oMathPara>
                    </a14:m>
                    <a:endParaRPr lang="en-US" sz="1200" dirty="0">
                      <a:solidFill>
                        <a:srgbClr val="00B050"/>
                      </a:solidFill>
                    </a:endParaRPr>
                  </a:p>
                </p:txBody>
              </p:sp>
            </mc:Choice>
            <mc:Fallback xmlns="">
              <p:sp>
                <p:nvSpPr>
                  <p:cNvPr id="96" name="Rectangle 95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1058483" y="741431"/>
                    <a:ext cx="2567434" cy="498663"/>
                  </a:xfrm>
                  <a:prstGeom prst="rect">
                    <a:avLst/>
                  </a:prstGeom>
                  <a:blipFill rotWithShape="0">
                    <a:blip r:embed="rId18"/>
                    <a:stretch>
                      <a:fillRect t="-126829" b="-184146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99" name="Rectangle 98"/>
                <p:cNvSpPr/>
                <p:nvPr/>
              </p:nvSpPr>
              <p:spPr>
                <a:xfrm>
                  <a:off x="899791" y="4085164"/>
                  <a:ext cx="1527534" cy="519566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70C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r>
                                  <a:rPr lang="en-US" sz="1200" b="0" i="1" smtClean="0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𝐿</m:t>
                                </m:r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𝑤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1</m:t>
                                    </m:r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𝑖𝑗</m:t>
                                    </m:r>
                                  </m:sub>
                                </m:sSub>
                              </m:den>
                            </m:f>
                            <m:r>
                              <a:rPr lang="en-US" sz="1200" b="0" i="1" smtClean="0">
                                <a:solidFill>
                                  <a:srgbClr val="0070C0"/>
                                </a:solidFill>
                                <a:latin typeface="Cambria Math" charset="0"/>
                              </a:rPr>
                              <m:t>=</m:t>
                            </m:r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𝑘</m:t>
                                    </m:r>
                                  </m:sub>
                                </m:sSub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𝑤</m:t>
                                    </m:r>
                                  </m:e>
                                  <m:sub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1</m:t>
                                    </m:r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𝑖𝑗</m:t>
                                    </m:r>
                                  </m:sub>
                                </m:sSub>
                              </m:den>
                            </m:f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r>
                                  <a:rPr lang="en-US" sz="1200" b="0" i="1" smtClean="0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𝐿</m:t>
                                </m:r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𝑥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𝑘</m:t>
                                    </m:r>
                                  </m:sub>
                                </m:sSub>
                              </m:den>
                            </m:f>
                          </m:e>
                          <m:sub/>
                        </m:sSub>
                      </m:oMath>
                    </m:oMathPara>
                  </a14:m>
                  <a:endParaRPr lang="en-US" sz="1200" dirty="0">
                    <a:solidFill>
                      <a:srgbClr val="0070C0"/>
                    </a:solidFill>
                  </a:endParaRPr>
                </a:p>
              </p:txBody>
            </p:sp>
          </mc:Choice>
          <mc:Fallback xmlns="">
            <p:sp>
              <p:nvSpPr>
                <p:cNvPr id="109" name="Rectangle 10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899791" y="4085164"/>
                  <a:ext cx="1527534" cy="519566"/>
                </a:xfrm>
                <a:prstGeom prst="rect">
                  <a:avLst/>
                </a:prstGeom>
                <a:blipFill rotWithShape="0">
                  <a:blip r:embed="rId19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grpSp>
        <p:nvGrpSpPr>
          <p:cNvPr id="102" name="Group 101"/>
          <p:cNvGrpSpPr/>
          <p:nvPr/>
        </p:nvGrpSpPr>
        <p:grpSpPr>
          <a:xfrm>
            <a:off x="4379582" y="1147315"/>
            <a:ext cx="3219817" cy="2775835"/>
            <a:chOff x="4379582" y="1147315"/>
            <a:chExt cx="3219817" cy="2775835"/>
          </a:xfrm>
        </p:grpSpPr>
        <p:grpSp>
          <p:nvGrpSpPr>
            <p:cNvPr id="103" name="Group 102"/>
            <p:cNvGrpSpPr/>
            <p:nvPr/>
          </p:nvGrpSpPr>
          <p:grpSpPr>
            <a:xfrm>
              <a:off x="4379582" y="1147315"/>
              <a:ext cx="3219817" cy="2750063"/>
              <a:chOff x="5013051" y="1187796"/>
              <a:chExt cx="3219817" cy="2750063"/>
            </a:xfrm>
          </p:grpSpPr>
          <p:sp>
            <p:nvSpPr>
              <p:cNvPr id="105" name="Rectangle 104"/>
              <p:cNvSpPr/>
              <p:nvPr/>
            </p:nvSpPr>
            <p:spPr>
              <a:xfrm>
                <a:off x="5013051" y="1846896"/>
                <a:ext cx="2219587" cy="2090963"/>
              </a:xfrm>
              <a:prstGeom prst="rect">
                <a:avLst/>
              </a:prstGeom>
              <a:noFill/>
              <a:ln w="25400" cap="flat">
                <a:solidFill>
                  <a:srgbClr val="92D050"/>
                </a:solidFill>
                <a:prstDash val="solid"/>
                <a:bevel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ctr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endParaRPr kumimoji="0" lang="en-US" sz="1800" b="0" i="0" u="none" strike="noStrike" cap="none" spc="0" normalizeH="0" baseline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mc:AlternateContent xmlns:mc="http://schemas.openxmlformats.org/markup-compatibility/2006" xmlns:a14="http://schemas.microsoft.com/office/drawing/2010/main">
            <mc:Choice Requires="a14">
              <p:sp>
                <p:nvSpPr>
                  <p:cNvPr id="106" name="Rectangle 105"/>
                  <p:cNvSpPr/>
                  <p:nvPr/>
                </p:nvSpPr>
                <p:spPr>
                  <a:xfrm>
                    <a:off x="5692814" y="1187796"/>
                    <a:ext cx="2540054" cy="498663"/>
                  </a:xfrm>
                  <a:prstGeom prst="rect">
                    <a:avLst/>
                  </a:prstGeom>
                </p:spPr>
                <p:txBody>
                  <a:bodyPr wrap="none">
                    <a:spAutoFit/>
                  </a:bodyPr>
                  <a:lstStyle/>
                  <a:p>
                    <a:pPr/>
                    <a14:m>
                      <m:oMathPara xmlns:m="http://schemas.openxmlformats.org/officeDocument/2006/math">
                        <m:oMathParaPr>
                          <m:jc m:val="centerGroup"/>
                        </m:oMathParaPr>
                        <m:oMath xmlns:m="http://schemas.openxmlformats.org/officeDocument/2006/math">
                          <m:sSub>
                            <m:sSubPr>
                              <m:ctrlP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f>
                                <m:f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𝜕</m:t>
                                  </m:r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𝐿</m:t>
                                  </m:r>
                                </m:num>
                                <m:den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𝜕</m:t>
                                  </m:r>
                                  <m:sSub>
                                    <m:sSubPr>
                                      <m:ctrlP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  <m:t>𝑎</m:t>
                                      </m:r>
                                    </m:e>
                                    <m:sub>
                                      <m:r>
                                        <a:rPr lang="en-US" sz="1200" b="0" i="1" smtClean="0">
                                          <a:solidFill>
                                            <a:srgbClr val="00B050"/>
                                          </a:solidFill>
                                          <a:latin typeface="Cambria Math" charset="0"/>
                                        </a:rPr>
                                        <m:t>𝑘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  <m:sub/>
                          </m:s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=(</m:t>
                          </m:r>
                          <m:f>
                            <m:f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</m:num>
                            <m:den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𝑎</m:t>
                                  </m:r>
                                </m:e>
                                <m:sub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𝑘</m:t>
                                  </m:r>
                                </m:sub>
                              </m:sSub>
                            </m:den>
                          </m:f>
                          <m:nary>
                            <m:naryPr>
                              <m:chr m:val="∑"/>
                              <m:limLoc m:val="subSup"/>
                              <m:ctrlPr>
                                <a:rPr lang="en-US" sz="120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naryPr>
                            <m:sub>
                              <m:r>
                                <m:rPr>
                                  <m:brk m:alnAt="25"/>
                                </m:r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𝑖</m:t>
                              </m:r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=0</m:t>
                              </m:r>
                            </m:sub>
                            <m:sup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𝑛</m:t>
                              </m:r>
                            </m:sup>
                            <m:e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𝑤</m:t>
                                  </m:r>
                                </m:e>
                                <m:sub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2</m:t>
                                  </m:r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𝑖</m:t>
                                  </m:r>
                                </m:sub>
                              </m:sSub>
                              <m:sSub>
                                <m:sSubPr>
                                  <m:ctrlP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𝑎</m:t>
                                  </m:r>
                                </m:e>
                                <m:sub>
                                  <m:r>
                                    <a:rPr lang="en-US" sz="1200" b="0" i="1" smtClean="0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𝑖</m:t>
                                  </m:r>
                                </m:sub>
                              </m:sSub>
                            </m:e>
                          </m:nary>
                          <m:r>
                            <a:rPr lang="en-US" sz="1200" i="1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+</m:t>
                          </m:r>
                          <m:sSub>
                            <m:sSubPr>
                              <m:ctrlP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sSubPr>
                            <m:e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𝑏</m:t>
                              </m:r>
                            </m:e>
                            <m:sub>
                              <m:r>
                                <a:rPr lang="en-US" sz="1200" b="0" i="1" smtClean="0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2</m:t>
                              </m:r>
                            </m:sub>
                          </m:sSub>
                          <m:r>
                            <a:rPr lang="en-US" sz="1200" b="0" i="1" smtClean="0">
                              <a:solidFill>
                                <a:srgbClr val="00B050"/>
                              </a:solidFill>
                              <a:latin typeface="Cambria Math" charset="0"/>
                            </a:rPr>
                            <m:t>)</m:t>
                          </m:r>
                          <m:f>
                            <m:fPr>
                              <m:ctrlP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</m:ctrlPr>
                            </m:fPr>
                            <m:num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𝐿</m:t>
                              </m:r>
                            </m:num>
                            <m:den>
                              <m:r>
                                <a:rPr lang="en-US" sz="1200" i="1">
                                  <a:solidFill>
                                    <a:srgbClr val="00B050"/>
                                  </a:solidFill>
                                  <a:latin typeface="Cambria Math" charset="0"/>
                                </a:rPr>
                                <m:t>𝜕</m:t>
                              </m:r>
                              <m:sSub>
                                <m:sSubPr>
                                  <m:ctrlP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𝑝</m:t>
                                  </m:r>
                                </m:e>
                                <m:sub>
                                  <m:r>
                                    <a:rPr lang="en-US" sz="1200" i="1">
                                      <a:solidFill>
                                        <a:srgbClr val="00B050"/>
                                      </a:solidFill>
                                      <a:latin typeface="Cambria Math" charset="0"/>
                                    </a:rPr>
                                    <m:t>1</m:t>
                                  </m:r>
                                </m:sub>
                              </m:sSub>
                            </m:den>
                          </m:f>
                        </m:oMath>
                      </m:oMathPara>
                    </a14:m>
                    <a:endParaRPr lang="en-US" sz="1200" dirty="0">
                      <a:solidFill>
                        <a:srgbClr val="00B050"/>
                      </a:solidFill>
                    </a:endParaRPr>
                  </a:p>
                </p:txBody>
              </p:sp>
            </mc:Choice>
            <mc:Fallback xmlns="">
              <p:sp>
                <p:nvSpPr>
                  <p:cNvPr id="102" name="Rectangle 101"/>
                  <p:cNvSpPr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5692814" y="1187796"/>
                    <a:ext cx="2540054" cy="498663"/>
                  </a:xfrm>
                  <a:prstGeom prst="rect">
                    <a:avLst/>
                  </a:prstGeom>
                  <a:blipFill rotWithShape="0">
                    <a:blip r:embed="rId20"/>
                    <a:stretch>
                      <a:fillRect t="-126829" b="-184146"/>
                    </a:stretch>
                  </a:blipFill>
                </p:spPr>
                <p:txBody>
                  <a:bodyPr/>
                  <a:lstStyle/>
                  <a:p>
                    <a:r>
                      <a:rPr lang="en-US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04" name="Rectangle 103"/>
                <p:cNvSpPr/>
                <p:nvPr/>
              </p:nvSpPr>
              <p:spPr>
                <a:xfrm>
                  <a:off x="5141663" y="3412754"/>
                  <a:ext cx="1428917" cy="510396"/>
                </a:xfrm>
                <a:prstGeom prst="rect">
                  <a:avLst/>
                </a:prstGeom>
              </p:spPr>
              <p:txBody>
                <a:bodyPr wrap="non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sz="1200" b="0" i="1" smtClean="0">
                                <a:solidFill>
                                  <a:srgbClr val="0070C0"/>
                                </a:solidFill>
                                <a:latin typeface="Cambria Math" charset="0"/>
                              </a:rPr>
                            </m:ctrlPr>
                          </m:sSubPr>
                          <m:e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r>
                                  <a:rPr lang="en-US" sz="1200" b="0" i="1" smtClean="0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𝐿</m:t>
                                </m:r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𝑤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2</m:t>
                                    </m:r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𝑖</m:t>
                                    </m:r>
                                  </m:sub>
                                </m:sSub>
                              </m:den>
                            </m:f>
                            <m:r>
                              <a:rPr lang="en-US" sz="1200" b="0" i="1" smtClean="0">
                                <a:solidFill>
                                  <a:srgbClr val="0070C0"/>
                                </a:solidFill>
                                <a:latin typeface="Cambria Math" charset="0"/>
                              </a:rPr>
                              <m:t>=</m:t>
                            </m:r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𝑎</m:t>
                                    </m:r>
                                  </m:e>
                                  <m:sub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𝑘</m:t>
                                    </m:r>
                                  </m:sub>
                                </m:sSub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i="1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𝑤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2</m:t>
                                    </m:r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𝑖</m:t>
                                    </m:r>
                                  </m:sub>
                                </m:sSub>
                              </m:den>
                            </m:f>
                            <m:f>
                              <m:fPr>
                                <m:ctrlP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</m:ctrlPr>
                              </m:fPr>
                              <m:num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r>
                                  <a:rPr lang="en-US" sz="1200" i="1" smtClean="0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𝐿</m:t>
                                </m:r>
                              </m:num>
                              <m:den>
                                <m:r>
                                  <a:rPr lang="en-US" sz="1200" i="1">
                                    <a:solidFill>
                                      <a:srgbClr val="0070C0"/>
                                    </a:solidFill>
                                    <a:latin typeface="Cambria Math" charset="0"/>
                                  </a:rPr>
                                  <m:t>𝜕</m:t>
                                </m:r>
                                <m:sSub>
                                  <m:sSubPr>
                                    <m:ctrlP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𝑎</m:t>
                                    </m:r>
                                  </m:e>
                                  <m:sub>
                                    <m:r>
                                      <a:rPr lang="en-US" sz="1200" b="0" i="1" smtClean="0">
                                        <a:solidFill>
                                          <a:srgbClr val="0070C0"/>
                                        </a:solidFill>
                                        <a:latin typeface="Cambria Math" charset="0"/>
                                      </a:rPr>
                                      <m:t>𝑘</m:t>
                                    </m:r>
                                  </m:sub>
                                </m:sSub>
                              </m:den>
                            </m:f>
                          </m:e>
                          <m:sub/>
                        </m:sSub>
                      </m:oMath>
                    </m:oMathPara>
                  </a14:m>
                  <a:endParaRPr lang="en-US" sz="1200" dirty="0">
                    <a:solidFill>
                      <a:srgbClr val="0070C0"/>
                    </a:solidFill>
                  </a:endParaRPr>
                </a:p>
              </p:txBody>
            </p:sp>
          </mc:Choice>
          <mc:Fallback xmlns="">
            <p:sp>
              <p:nvSpPr>
                <p:cNvPr id="104" name="Rectangle 103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141663" y="3412754"/>
                  <a:ext cx="1428917" cy="510396"/>
                </a:xfrm>
                <a:prstGeom prst="rect">
                  <a:avLst/>
                </a:prstGeom>
                <a:blipFill rotWithShape="0">
                  <a:blip r:embed="rId21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107" name="TextBox 106"/>
          <p:cNvSpPr txBox="1"/>
          <p:nvPr/>
        </p:nvSpPr>
        <p:spPr>
          <a:xfrm>
            <a:off x="6751141" y="719571"/>
            <a:ext cx="1161534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1" i="0" u="none" strike="noStrike" cap="none" spc="0" normalizeH="0" baseline="0" smtClean="0">
                <a:ln>
                  <a:noFill/>
                </a:ln>
                <a:solidFill>
                  <a:srgbClr val="00B05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GradInputs</a:t>
            </a:r>
            <a:endParaRPr kumimoji="0" lang="en-US" sz="1800" b="1" i="0" u="none" strike="noStrike" cap="none" spc="0" normalizeH="0" baseline="0" dirty="0">
              <a:ln>
                <a:noFill/>
              </a:ln>
              <a:solidFill>
                <a:srgbClr val="00B05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8" name="TextBox 107"/>
          <p:cNvSpPr txBox="1"/>
          <p:nvPr/>
        </p:nvSpPr>
        <p:spPr>
          <a:xfrm>
            <a:off x="5328630" y="4317329"/>
            <a:ext cx="1270539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1" i="0" u="none" strike="noStrike" cap="none" spc="0" normalizeH="0" baseline="0" smtClean="0">
                <a:ln>
                  <a:noFill/>
                </a:ln>
                <a:solidFill>
                  <a:srgbClr val="0070C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GradParams</a:t>
            </a:r>
            <a:endParaRPr kumimoji="0" lang="en-US" sz="1800" b="1" i="0" u="none" strike="noStrike" cap="none" spc="0" normalizeH="0" baseline="0" dirty="0">
              <a:ln>
                <a:noFill/>
              </a:ln>
              <a:solidFill>
                <a:srgbClr val="0070C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9756550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7" grpId="0" animBg="1"/>
      <p:bldP spid="107" grpId="0"/>
      <p:bldP spid="108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Layer-wise implementation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2747" y="2655417"/>
            <a:ext cx="8180124" cy="160144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/>
          <a:srcRect r="10541"/>
          <a:stretch/>
        </p:blipFill>
        <p:spPr>
          <a:xfrm>
            <a:off x="612747" y="983263"/>
            <a:ext cx="8180124" cy="1509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701113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Layer-wise implementation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6073" y="1063229"/>
            <a:ext cx="7051853" cy="34977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238508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Automatic Differentiation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2008021" y="2789910"/>
            <a:ext cx="6046013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2"/>
              </a:rPr>
              <a:t>https://</a:t>
            </a:r>
            <a:r>
              <a:rPr lang="en-US" dirty="0" err="1">
                <a:hlinkClick r:id="rId2"/>
              </a:rPr>
              <a:t>github.com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nlintz</a:t>
            </a:r>
            <a:r>
              <a:rPr lang="en-US" dirty="0">
                <a:hlinkClick r:id="rId2"/>
              </a:rPr>
              <a:t>/</a:t>
            </a:r>
            <a:r>
              <a:rPr lang="en-US" dirty="0" err="1">
                <a:hlinkClick r:id="rId2"/>
              </a:rPr>
              <a:t>TensorFlow</a:t>
            </a:r>
            <a:r>
              <a:rPr lang="en-US" dirty="0">
                <a:hlinkClick r:id="rId2"/>
              </a:rPr>
              <a:t>-Tutorials/blob/master/03_net.ipynb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858061" y="1603405"/>
            <a:ext cx="4752261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You only need to write code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for the forward pass,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baseline="0" dirty="0" smtClean="0">
                <a:solidFill>
                  <a:srgbClr val="000000"/>
                </a:solidFill>
              </a:rPr>
              <a:t>backward pass is computed automatically.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5046954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/>
          <p:nvPr/>
        </p:nvSpPr>
        <p:spPr>
          <a:xfrm>
            <a:off x="-25400" y="3810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Questions?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98" name="Shape 98"/>
          <p:cNvSpPr>
            <a:spLocks noGrp="1"/>
          </p:cNvSpPr>
          <p:nvPr>
            <p:ph type="sldNum" sz="quarter" idx="4294967295"/>
          </p:nvPr>
        </p:nvSpPr>
        <p:spPr>
          <a:xfrm>
            <a:off x="6912391" y="4853676"/>
            <a:ext cx="2133601" cy="281941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 lvl="0">
              <a:defRPr sz="1800">
                <a:solidFill>
                  <a:srgbClr val="000000"/>
                </a:solidFill>
              </a:defRPr>
            </a:pPr>
            <a:fld id="{86CB4B4D-7CA3-9044-876B-883B54F8677D}" type="slidenum">
              <a:rPr sz="1300">
                <a:solidFill>
                  <a:srgbClr val="FFFFFF"/>
                </a:solidFill>
              </a:rPr>
              <a:t>26</a:t>
            </a:fld>
            <a:endParaRPr sz="13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4860174"/>
      </p:ext>
    </p:extLst>
  </p:cSld>
  <p:clrMapOvr>
    <a:masterClrMapping/>
  </p:clrMapOvr>
  <p:transition spd="med"/>
  <p:timing>
    <p:tnLst>
      <p:par>
        <p:cTn id="1" dur="indefinite" restart="never" fill="hold" nodeType="tmRoot"/>
      </p:par>
    </p:tnLst>
  </p:timing>
</p:sld>
</file>

<file path=ppt/theme/theme1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4805</TotalTime>
  <Words>2621</Words>
  <Application>Microsoft Macintosh PowerPoint</Application>
  <PresentationFormat>On-screen Show (16:9)</PresentationFormat>
  <Paragraphs>348</Paragraphs>
  <Slides>26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26</vt:i4>
      </vt:variant>
    </vt:vector>
  </HeadingPairs>
  <TitlesOfParts>
    <vt:vector size="32" baseType="lpstr">
      <vt:lpstr>Calibri</vt:lpstr>
      <vt:lpstr>Cambria Math</vt:lpstr>
      <vt:lpstr>Helvetica</vt:lpstr>
      <vt:lpstr>Helvetica Neue</vt:lpstr>
      <vt:lpstr>Arial</vt:lpstr>
      <vt:lpstr>Default</vt:lpstr>
      <vt:lpstr>PowerPoint Presentation</vt:lpstr>
      <vt:lpstr>PowerPoint Presentation</vt:lpstr>
      <vt:lpstr>PowerPoint Presentation</vt:lpstr>
      <vt:lpstr>Linear Regression</vt:lpstr>
      <vt:lpstr>Linear Regression</vt:lpstr>
      <vt:lpstr>Linear Regression</vt:lpstr>
      <vt:lpstr>Linear Regression</vt:lpstr>
      <vt:lpstr>Linear Regression – Least Squares</vt:lpstr>
      <vt:lpstr>Linear Regression – Least Squares</vt:lpstr>
      <vt:lpstr>Linear Regression – Least Squares</vt:lpstr>
      <vt:lpstr>Linear Regression – Least Squares</vt:lpstr>
      <vt:lpstr>Linear Regression – Least Squares</vt:lpstr>
      <vt:lpstr>Neural Network with One Layer</vt:lpstr>
      <vt:lpstr>Neural Network with One Layer</vt:lpstr>
      <vt:lpstr>Neural Network with One Layer</vt:lpstr>
      <vt:lpstr>Gradient Descent</vt:lpstr>
      <vt:lpstr>Gradient Descent</vt:lpstr>
      <vt:lpstr>Stochastic Gradient Descent </vt:lpstr>
      <vt:lpstr>Deep Learning Lab</vt:lpstr>
      <vt:lpstr>Two Layer Neural Network</vt:lpstr>
      <vt:lpstr>Forward Pass</vt:lpstr>
      <vt:lpstr>Backward Pass - Backpropagation</vt:lpstr>
      <vt:lpstr>Layer-wise implementation</vt:lpstr>
      <vt:lpstr>Layer-wise implementation</vt:lpstr>
      <vt:lpstr>Automatic Differentiation</vt:lpstr>
      <vt:lpstr>PowerPoint Presentation</vt:lpstr>
    </vt:vector>
  </TitlesOfParts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Microsoft Office User</cp:lastModifiedBy>
  <cp:revision>163</cp:revision>
  <dcterms:modified xsi:type="dcterms:W3CDTF">2017-02-01T04:01:16Z</dcterms:modified>
</cp:coreProperties>
</file>