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88" r:id="rId3"/>
    <p:sldId id="289" r:id="rId4"/>
    <p:sldId id="290" r:id="rId5"/>
    <p:sldId id="292" r:id="rId6"/>
    <p:sldId id="293" r:id="rId7"/>
    <p:sldId id="294" r:id="rId8"/>
    <p:sldId id="295" r:id="rId9"/>
    <p:sldId id="296" r:id="rId10"/>
    <p:sldId id="297" r:id="rId11"/>
    <p:sldId id="298" r:id="rId12"/>
    <p:sldId id="299" r:id="rId13"/>
    <p:sldId id="316" r:id="rId14"/>
    <p:sldId id="317" r:id="rId15"/>
    <p:sldId id="318" r:id="rId16"/>
    <p:sldId id="300" r:id="rId17"/>
    <p:sldId id="291" r:id="rId18"/>
    <p:sldId id="302" r:id="rId19"/>
    <p:sldId id="301" r:id="rId20"/>
    <p:sldId id="305" r:id="rId21"/>
    <p:sldId id="306" r:id="rId22"/>
    <p:sldId id="307" r:id="rId23"/>
    <p:sldId id="308" r:id="rId24"/>
    <p:sldId id="303" r:id="rId25"/>
    <p:sldId id="304" r:id="rId26"/>
    <p:sldId id="309" r:id="rId27"/>
    <p:sldId id="310" r:id="rId28"/>
    <p:sldId id="315" r:id="rId29"/>
    <p:sldId id="311" r:id="rId30"/>
    <p:sldId id="312" r:id="rId31"/>
    <p:sldId id="314" r:id="rId32"/>
    <p:sldId id="313" r:id="rId33"/>
    <p:sldId id="285" r:id="rId34"/>
  </p:sldIdLst>
  <p:sldSz cx="9144000" cy="5143500" type="screen16x9"/>
  <p:notesSz cx="6858000" cy="9144000"/>
  <p:defaultTextStyle>
    <a:lvl1pPr defTabSz="457200">
      <a:defRPr>
        <a:latin typeface="Calibri"/>
        <a:ea typeface="Calibri"/>
        <a:cs typeface="Calibri"/>
        <a:sym typeface="Calibri"/>
      </a:defRPr>
    </a:lvl1pPr>
    <a:lvl2pPr indent="457200" defTabSz="457200">
      <a:defRPr>
        <a:latin typeface="Calibri"/>
        <a:ea typeface="Calibri"/>
        <a:cs typeface="Calibri"/>
        <a:sym typeface="Calibri"/>
      </a:defRPr>
    </a:lvl2pPr>
    <a:lvl3pPr indent="914400" defTabSz="457200">
      <a:defRPr>
        <a:latin typeface="Calibri"/>
        <a:ea typeface="Calibri"/>
        <a:cs typeface="Calibri"/>
        <a:sym typeface="Calibri"/>
      </a:defRPr>
    </a:lvl3pPr>
    <a:lvl4pPr indent="1371600" defTabSz="457200">
      <a:defRPr>
        <a:latin typeface="Calibri"/>
        <a:ea typeface="Calibri"/>
        <a:cs typeface="Calibri"/>
        <a:sym typeface="Calibri"/>
      </a:defRPr>
    </a:lvl4pPr>
    <a:lvl5pPr indent="1828800" defTabSz="457200">
      <a:defRPr>
        <a:latin typeface="Calibri"/>
        <a:ea typeface="Calibri"/>
        <a:cs typeface="Calibri"/>
        <a:sym typeface="Calibri"/>
      </a:defRPr>
    </a:lvl5pPr>
    <a:lvl6pPr indent="2286000" defTabSz="457200">
      <a:defRPr>
        <a:latin typeface="Calibri"/>
        <a:ea typeface="Calibri"/>
        <a:cs typeface="Calibri"/>
        <a:sym typeface="Calibri"/>
      </a:defRPr>
    </a:lvl6pPr>
    <a:lvl7pPr indent="2743200" defTabSz="457200">
      <a:defRPr>
        <a:latin typeface="Calibri"/>
        <a:ea typeface="Calibri"/>
        <a:cs typeface="Calibri"/>
        <a:sym typeface="Calibri"/>
      </a:defRPr>
    </a:lvl7pPr>
    <a:lvl8pPr indent="3200400" defTabSz="457200">
      <a:defRPr>
        <a:latin typeface="Calibri"/>
        <a:ea typeface="Calibri"/>
        <a:cs typeface="Calibri"/>
        <a:sym typeface="Calibri"/>
      </a:defRPr>
    </a:lvl8pPr>
    <a:lvl9pPr indent="3657600" defTabSz="457200">
      <a:defRPr>
        <a:latin typeface="Calibri"/>
        <a:ea typeface="Calibri"/>
        <a:cs typeface="Calibri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DCDCD"/>
          </a:solidFill>
        </a:fill>
      </a:tcStyle>
    </a:wholeTbl>
    <a:band2H>
      <a:tcTxStyle/>
      <a:tcStyle>
        <a:tcBdr/>
        <a:fill>
          <a:solidFill>
            <a:srgbClr val="E8E8E8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04040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04040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04040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8E8E8"/>
          </a:solidFill>
        </a:fill>
      </a:tcStyle>
    </a:wholeTbl>
    <a:band2H>
      <a:tcTxStyle/>
      <a:tcStyle>
        <a:tcBdr/>
        <a:fill>
          <a:solidFill>
            <a:srgbClr val="F4F4F4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FBFBF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FBFB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FBFBF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04040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04040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668"/>
    <p:restoredTop sz="94740"/>
  </p:normalViewPr>
  <p:slideViewPr>
    <p:cSldViewPr snapToGrid="0" snapToObjects="1">
      <p:cViewPr varScale="1">
        <p:scale>
          <a:sx n="163" d="100"/>
          <a:sy n="163" d="100"/>
        </p:scale>
        <p:origin x="184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76384558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asted-image.png"/>
          <p:cNvPicPr/>
          <p:nvPr/>
        </p:nvPicPr>
        <p:blipFill>
          <a:blip r:embed="rId2">
            <a:alphaModFix amt="10839"/>
            <a:extLst/>
          </a:blip>
          <a:srcRect l="11804" t="22310" b="2478"/>
          <a:stretch>
            <a:fillRect/>
          </a:stretch>
        </p:blipFill>
        <p:spPr>
          <a:xfrm>
            <a:off x="-69850" y="-6276"/>
            <a:ext cx="4680310" cy="399125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8"/>
          <p:cNvSpPr/>
          <p:nvPr/>
        </p:nvSpPr>
        <p:spPr>
          <a:xfrm>
            <a:off x="260350" y="1973579"/>
            <a:ext cx="8623300" cy="274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4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215380"/>
                </a:solidFill>
              </a:rPr>
              <a:t>CS6501: </a:t>
            </a:r>
            <a:r>
              <a:rPr lang="en-US" sz="3600" dirty="0" smtClean="0">
                <a:solidFill>
                  <a:srgbClr val="215380"/>
                </a:solidFill>
              </a:rPr>
              <a:t>Vision</a:t>
            </a:r>
            <a:r>
              <a:rPr lang="en-US" sz="3600" baseline="0" dirty="0" smtClean="0">
                <a:solidFill>
                  <a:srgbClr val="215380"/>
                </a:solidFill>
              </a:rPr>
              <a:t> and Language</a:t>
            </a:r>
            <a:endParaRPr sz="3600" dirty="0">
              <a:solidFill>
                <a:srgbClr val="21538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>
            <a:lvl1pPr algn="l">
              <a:defRPr sz="2000" b="0">
                <a:solidFill>
                  <a:schemeClr val="tx1"/>
                </a:solidFill>
              </a:defRPr>
            </a:lvl1pPr>
            <a:lvl2pPr algn="l">
              <a:defRPr sz="2000" b="0">
                <a:solidFill>
                  <a:schemeClr val="tx1"/>
                </a:solidFill>
              </a:defRPr>
            </a:lvl2pPr>
            <a:lvl3pPr algn="l">
              <a:defRPr sz="2000" b="0">
                <a:solidFill>
                  <a:schemeClr val="tx1"/>
                </a:solidFill>
              </a:defRPr>
            </a:lvl3pPr>
            <a:lvl4pPr algn="l">
              <a:defRPr sz="2000" b="0">
                <a:solidFill>
                  <a:schemeClr val="tx1"/>
                </a:solidFill>
              </a:defRPr>
            </a:lvl4pPr>
            <a:lvl5pPr algn="l">
              <a:defRPr sz="20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>
            <a:lvl1pPr algn="l">
              <a:defRPr sz="2000" b="0">
                <a:solidFill>
                  <a:schemeClr val="tx1"/>
                </a:solidFill>
              </a:defRPr>
            </a:lvl1pPr>
            <a:lvl2pPr algn="l">
              <a:defRPr sz="2000" b="0">
                <a:solidFill>
                  <a:schemeClr val="tx1"/>
                </a:solidFill>
              </a:defRPr>
            </a:lvl2pPr>
            <a:lvl3pPr algn="l">
              <a:defRPr sz="2000" b="0">
                <a:solidFill>
                  <a:schemeClr val="tx1"/>
                </a:solidFill>
              </a:defRPr>
            </a:lvl3pPr>
            <a:lvl4pPr algn="l">
              <a:defRPr sz="2000" b="0">
                <a:solidFill>
                  <a:schemeClr val="tx1"/>
                </a:solidFill>
              </a:defRPr>
            </a:lvl4pPr>
            <a:lvl5pPr algn="l">
              <a:defRPr sz="20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69048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0" y="4855209"/>
            <a:ext cx="9144001" cy="294641"/>
          </a:xfrm>
          <a:prstGeom prst="rect">
            <a:avLst/>
          </a:prstGeom>
          <a:solidFill>
            <a:srgbClr val="215381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5" name="Shape 5"/>
          <p:cNvSpPr/>
          <p:nvPr/>
        </p:nvSpPr>
        <p:spPr>
          <a:xfrm>
            <a:off x="101722" y="4848859"/>
            <a:ext cx="1982915" cy="20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300">
                <a:solidFill>
                  <a:srgbClr val="FFFFFF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300" dirty="0">
                <a:solidFill>
                  <a:srgbClr val="FFFFFF"/>
                </a:solidFill>
              </a:rPr>
              <a:t>CS6501: </a:t>
            </a:r>
            <a:r>
              <a:rPr lang="en-US" sz="1300" dirty="0" smtClean="0">
                <a:solidFill>
                  <a:srgbClr val="FFFFFF"/>
                </a:solidFill>
              </a:rPr>
              <a:t>Vision and Language</a:t>
            </a:r>
            <a:endParaRPr sz="1300" dirty="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ransition spd="med"/>
  <p:timing>
    <p:tnLst>
      <p:par>
        <p:cTn id="1" dur="indefinite" restart="never" nodeType="tmRoot"/>
      </p:par>
    </p:tnLst>
  </p:timing>
  <p:txStyles>
    <p:titleStyle>
      <a:lvl1pPr algn="ctr" defTabSz="457200">
        <a:defRPr sz="3300" b="1">
          <a:solidFill>
            <a:srgbClr val="205382"/>
          </a:solidFill>
          <a:latin typeface="+mn-lt"/>
          <a:ea typeface="+mn-ea"/>
          <a:cs typeface="+mn-cs"/>
          <a:sym typeface="Helvetica"/>
        </a:defRPr>
      </a:lvl1pPr>
      <a:lvl2pPr algn="ctr" defTabSz="457200">
        <a:defRPr sz="3300" b="1">
          <a:solidFill>
            <a:srgbClr val="205382"/>
          </a:solidFill>
          <a:latin typeface="+mn-lt"/>
          <a:ea typeface="+mn-ea"/>
          <a:cs typeface="+mn-cs"/>
          <a:sym typeface="Helvetica"/>
        </a:defRPr>
      </a:lvl2pPr>
      <a:lvl3pPr algn="ctr" defTabSz="457200">
        <a:defRPr sz="3300" b="1">
          <a:solidFill>
            <a:srgbClr val="205382"/>
          </a:solidFill>
          <a:latin typeface="+mn-lt"/>
          <a:ea typeface="+mn-ea"/>
          <a:cs typeface="+mn-cs"/>
          <a:sym typeface="Helvetica"/>
        </a:defRPr>
      </a:lvl3pPr>
      <a:lvl4pPr algn="ctr" defTabSz="457200">
        <a:defRPr sz="3300" b="1">
          <a:solidFill>
            <a:srgbClr val="205382"/>
          </a:solidFill>
          <a:latin typeface="+mn-lt"/>
          <a:ea typeface="+mn-ea"/>
          <a:cs typeface="+mn-cs"/>
          <a:sym typeface="Helvetica"/>
        </a:defRPr>
      </a:lvl4pPr>
      <a:lvl5pPr algn="ctr" defTabSz="457200">
        <a:defRPr sz="3300" b="1">
          <a:solidFill>
            <a:srgbClr val="205382"/>
          </a:solidFill>
          <a:latin typeface="+mn-lt"/>
          <a:ea typeface="+mn-ea"/>
          <a:cs typeface="+mn-cs"/>
          <a:sym typeface="Helvetica"/>
        </a:defRPr>
      </a:lvl5pPr>
      <a:lvl6pPr algn="ctr" defTabSz="457200">
        <a:defRPr sz="3300" b="1">
          <a:solidFill>
            <a:srgbClr val="205382"/>
          </a:solidFill>
          <a:latin typeface="+mn-lt"/>
          <a:ea typeface="+mn-ea"/>
          <a:cs typeface="+mn-cs"/>
          <a:sym typeface="Helvetica"/>
        </a:defRPr>
      </a:lvl6pPr>
      <a:lvl7pPr algn="ctr" defTabSz="457200">
        <a:defRPr sz="3300" b="1">
          <a:solidFill>
            <a:srgbClr val="205382"/>
          </a:solidFill>
          <a:latin typeface="+mn-lt"/>
          <a:ea typeface="+mn-ea"/>
          <a:cs typeface="+mn-cs"/>
          <a:sym typeface="Helvetica"/>
        </a:defRPr>
      </a:lvl7pPr>
      <a:lvl8pPr algn="ctr" defTabSz="457200">
        <a:defRPr sz="3300" b="1">
          <a:solidFill>
            <a:srgbClr val="205382"/>
          </a:solidFill>
          <a:latin typeface="+mn-lt"/>
          <a:ea typeface="+mn-ea"/>
          <a:cs typeface="+mn-cs"/>
          <a:sym typeface="Helvetica"/>
        </a:defRPr>
      </a:lvl8pPr>
      <a:lvl9pPr algn="ctr" defTabSz="457200">
        <a:defRPr sz="3300" b="1">
          <a:solidFill>
            <a:srgbClr val="205382"/>
          </a:solidFill>
          <a:latin typeface="+mn-lt"/>
          <a:ea typeface="+mn-ea"/>
          <a:cs typeface="+mn-cs"/>
          <a:sym typeface="Helvetica"/>
        </a:defRPr>
      </a:lvl9pPr>
    </p:titleStyle>
    <p:bodyStyle>
      <a:lvl1pPr algn="ctr" defTabSz="457200">
        <a:lnSpc>
          <a:spcPts val="3000"/>
        </a:lnSpc>
        <a:defRPr sz="2900" b="1">
          <a:solidFill>
            <a:srgbClr val="D88C2A"/>
          </a:solidFill>
          <a:latin typeface="+mn-lt"/>
          <a:ea typeface="+mn-ea"/>
          <a:cs typeface="+mn-cs"/>
          <a:sym typeface="Helvetica"/>
        </a:defRPr>
      </a:lvl1pPr>
      <a:lvl2pPr indent="457200" algn="ctr" defTabSz="457200">
        <a:lnSpc>
          <a:spcPts val="3000"/>
        </a:lnSpc>
        <a:defRPr sz="2900" b="1">
          <a:solidFill>
            <a:srgbClr val="D88C2A"/>
          </a:solidFill>
          <a:latin typeface="+mn-lt"/>
          <a:ea typeface="+mn-ea"/>
          <a:cs typeface="+mn-cs"/>
          <a:sym typeface="Helvetica"/>
        </a:defRPr>
      </a:lvl2pPr>
      <a:lvl3pPr indent="914400" algn="ctr" defTabSz="457200">
        <a:lnSpc>
          <a:spcPts val="3000"/>
        </a:lnSpc>
        <a:defRPr sz="2900" b="1">
          <a:solidFill>
            <a:srgbClr val="D88C2A"/>
          </a:solidFill>
          <a:latin typeface="+mn-lt"/>
          <a:ea typeface="+mn-ea"/>
          <a:cs typeface="+mn-cs"/>
          <a:sym typeface="Helvetica"/>
        </a:defRPr>
      </a:lvl3pPr>
      <a:lvl4pPr indent="1371600" algn="ctr" defTabSz="457200">
        <a:lnSpc>
          <a:spcPts val="3000"/>
        </a:lnSpc>
        <a:defRPr sz="2900" b="1">
          <a:solidFill>
            <a:srgbClr val="D88C2A"/>
          </a:solidFill>
          <a:latin typeface="+mn-lt"/>
          <a:ea typeface="+mn-ea"/>
          <a:cs typeface="+mn-cs"/>
          <a:sym typeface="Helvetica"/>
        </a:defRPr>
      </a:lvl4pPr>
      <a:lvl5pPr indent="1828800" algn="ctr" defTabSz="457200">
        <a:lnSpc>
          <a:spcPts val="3000"/>
        </a:lnSpc>
        <a:defRPr sz="2900" b="1">
          <a:solidFill>
            <a:srgbClr val="D88C2A"/>
          </a:solidFill>
          <a:latin typeface="+mn-lt"/>
          <a:ea typeface="+mn-ea"/>
          <a:cs typeface="+mn-cs"/>
          <a:sym typeface="Helvetica"/>
        </a:defRPr>
      </a:lvl5pPr>
      <a:lvl6pPr indent="2286000" algn="ctr" defTabSz="457200">
        <a:lnSpc>
          <a:spcPts val="3000"/>
        </a:lnSpc>
        <a:defRPr sz="2900" b="1">
          <a:solidFill>
            <a:srgbClr val="D88C2A"/>
          </a:solidFill>
          <a:latin typeface="+mn-lt"/>
          <a:ea typeface="+mn-ea"/>
          <a:cs typeface="+mn-cs"/>
          <a:sym typeface="Helvetica"/>
        </a:defRPr>
      </a:lvl6pPr>
      <a:lvl7pPr indent="2743200" algn="ctr" defTabSz="457200">
        <a:lnSpc>
          <a:spcPts val="3000"/>
        </a:lnSpc>
        <a:defRPr sz="2900" b="1">
          <a:solidFill>
            <a:srgbClr val="D88C2A"/>
          </a:solidFill>
          <a:latin typeface="+mn-lt"/>
          <a:ea typeface="+mn-ea"/>
          <a:cs typeface="+mn-cs"/>
          <a:sym typeface="Helvetica"/>
        </a:defRPr>
      </a:lvl7pPr>
      <a:lvl8pPr indent="3200400" algn="ctr" defTabSz="457200">
        <a:lnSpc>
          <a:spcPts val="3000"/>
        </a:lnSpc>
        <a:defRPr sz="2900" b="1">
          <a:solidFill>
            <a:srgbClr val="D88C2A"/>
          </a:solidFill>
          <a:latin typeface="+mn-lt"/>
          <a:ea typeface="+mn-ea"/>
          <a:cs typeface="+mn-cs"/>
          <a:sym typeface="Helvetica"/>
        </a:defRPr>
      </a:lvl8pPr>
      <a:lvl9pPr indent="3657600" algn="ctr" defTabSz="457200">
        <a:lnSpc>
          <a:spcPts val="3000"/>
        </a:lnSpc>
        <a:defRPr sz="2900" b="1">
          <a:solidFill>
            <a:srgbClr val="D88C2A"/>
          </a:solidFill>
          <a:latin typeface="+mn-lt"/>
          <a:ea typeface="+mn-ea"/>
          <a:cs typeface="+mn-cs"/>
          <a:sym typeface="Helvetica"/>
        </a:defRPr>
      </a:lvl9pPr>
    </p:bodyStyle>
    <p:otherStyle>
      <a:lvl1pPr algn="r" defTabSz="457200">
        <a:defRPr sz="13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 defTabSz="457200">
        <a:defRPr sz="13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 defTabSz="457200">
        <a:defRPr sz="13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 defTabSz="457200">
        <a:defRPr sz="13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 defTabSz="457200">
        <a:defRPr sz="13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 defTabSz="457200">
        <a:defRPr sz="13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 defTabSz="457200">
        <a:defRPr sz="13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 defTabSz="457200">
        <a:defRPr sz="13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 defTabSz="457200">
        <a:defRPr sz="13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Relationship Id="rId3" Type="http://schemas.openxmlformats.org/officeDocument/2006/relationships/hyperlink" Target="https://gist.github.com/baraldilorenzo/07d7802847aaad0a35d3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gist.github.com/joelouismarino/a2ede9ab3928f999575423b9887abd14" TargetMode="External"/><Relationship Id="rId3" Type="http://schemas.openxmlformats.org/officeDocument/2006/relationships/image" Target="../media/image22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felixlaumon.github.io/assets/kaggle-right-whale/resnet.png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Relationship Id="rId3" Type="http://schemas.openxmlformats.org/officeDocument/2006/relationships/hyperlink" Target="http://www.cs.virginia.edu/~vicente/recognition/animation.gif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4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4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/>
        </p:nvSpPr>
        <p:spPr>
          <a:xfrm>
            <a:off x="1632429" y="2592070"/>
            <a:ext cx="5879173" cy="7540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43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300" dirty="0" smtClean="0">
                <a:solidFill>
                  <a:srgbClr val="215380"/>
                </a:solidFill>
              </a:rPr>
              <a:t>Convolutional Networks</a:t>
            </a:r>
            <a:endParaRPr sz="4300" dirty="0">
              <a:solidFill>
                <a:srgbClr val="21538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25579" y="2237874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3229"/>
          <a:stretch/>
        </p:blipFill>
        <p:spPr>
          <a:xfrm>
            <a:off x="1708563" y="1028082"/>
            <a:ext cx="4383479" cy="3714496"/>
          </a:xfrm>
          <a:prstGeom prst="rect">
            <a:avLst/>
          </a:prstGeom>
        </p:spPr>
      </p:pic>
      <p:sp>
        <p:nvSpPr>
          <p:cNvPr id="4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Convolutional Layer (with 4 filters)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28904" y="2004544"/>
            <a:ext cx="950026" cy="524788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57652" y="840874"/>
            <a:ext cx="950026" cy="524788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61415" y="3251229"/>
            <a:ext cx="950026" cy="524788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61415" y="4235520"/>
            <a:ext cx="950026" cy="524788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57301" y="1492056"/>
            <a:ext cx="172579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Input: 1x224x224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12030" y="1437396"/>
            <a:ext cx="19896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 latinLnBrk="1" hangingPunct="0"/>
            <a:r>
              <a:rPr lang="en-US" dirty="0" smtClean="0">
                <a:solidFill>
                  <a:srgbClr val="000000"/>
                </a:solidFill>
              </a:rPr>
              <a:t>Output: 4x112x112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6706853" y="1858220"/>
            <a:ext cx="1547858" cy="1019669"/>
            <a:chOff x="6706853" y="1858220"/>
            <a:chExt cx="1547858" cy="1019669"/>
          </a:xfrm>
        </p:grpSpPr>
        <p:sp>
          <p:nvSpPr>
            <p:cNvPr id="11" name="TextBox 10"/>
            <p:cNvSpPr txBox="1"/>
            <p:nvPr/>
          </p:nvSpPr>
          <p:spPr>
            <a:xfrm>
              <a:off x="6706853" y="2231560"/>
              <a:ext cx="1547858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dirty="0" smtClean="0">
                  <a:solidFill>
                    <a:srgbClr val="0070C0"/>
                  </a:solidFill>
                </a:rPr>
                <a:t>if zero padding,</a:t>
              </a:r>
            </a:p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but </a:t>
              </a:r>
              <a:r>
                <a:rPr kumimoji="0" lang="en-US" sz="1800" b="0" i="0" u="none" strike="noStrike" cap="none" spc="0" normalizeH="0" dirty="0" smtClean="0">
                  <a:ln>
                    <a:noFill/>
                  </a:ln>
                  <a:solidFill>
                    <a:srgbClr val="0070C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stride = 2</a:t>
              </a: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 flipV="1">
              <a:off x="7193741" y="1858220"/>
              <a:ext cx="168960" cy="450311"/>
            </a:xfrm>
            <a:prstGeom prst="straightConnector1">
              <a:avLst/>
            </a:prstGeom>
            <a:noFill/>
            <a:ln w="25400" cap="flat">
              <a:solidFill>
                <a:srgbClr val="0070C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18" name="TextBox 17"/>
          <p:cNvSpPr txBox="1"/>
          <p:nvPr/>
        </p:nvSpPr>
        <p:spPr>
          <a:xfrm>
            <a:off x="3588394" y="1010352"/>
            <a:ext cx="885818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weights:</a:t>
            </a:r>
            <a:br>
              <a:rPr kumimoji="0" lang="en-US" sz="1800" b="0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1800" b="0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4x1x9x9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91145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Convolutional Layer in Torch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242" y="723133"/>
            <a:ext cx="8509000" cy="949464"/>
          </a:xfrm>
          <a:prstGeom prst="rect">
            <a:avLst/>
          </a:prstGeom>
        </p:spPr>
      </p:pic>
      <p:sp>
        <p:nvSpPr>
          <p:cNvPr id="5" name="Cube 4"/>
          <p:cNvSpPr/>
          <p:nvPr/>
        </p:nvSpPr>
        <p:spPr>
          <a:xfrm>
            <a:off x="1129804" y="1993817"/>
            <a:ext cx="1037113" cy="2212642"/>
          </a:xfrm>
          <a:prstGeom prst="cube">
            <a:avLst>
              <a:gd name="adj" fmla="val 68421"/>
            </a:avLst>
          </a:prstGeom>
          <a:solidFill>
            <a:srgbClr val="E7D3F2"/>
          </a:solidFill>
          <a:ln w="12700" cap="flat">
            <a:solidFill>
              <a:srgbClr val="40404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ight Brace 5"/>
          <p:cNvSpPr/>
          <p:nvPr/>
        </p:nvSpPr>
        <p:spPr>
          <a:xfrm rot="5400000">
            <a:off x="1215486" y="4216353"/>
            <a:ext cx="176982" cy="348343"/>
          </a:xfrm>
          <a:prstGeom prst="rightBrace">
            <a:avLst/>
          </a:prstGeom>
          <a:noFill/>
          <a:ln w="12700" cap="flat">
            <a:solidFill>
              <a:srgbClr val="40404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3584" y="4479014"/>
            <a:ext cx="2625076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nInputPlane (e.g. 3 for RGB</a:t>
            </a:r>
            <a:r>
              <a:rPr kumimoji="0" lang="en-US" sz="1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inputs)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Cube 7"/>
          <p:cNvSpPr/>
          <p:nvPr/>
        </p:nvSpPr>
        <p:spPr>
          <a:xfrm>
            <a:off x="5666166" y="2590582"/>
            <a:ext cx="1523333" cy="1076425"/>
          </a:xfrm>
          <a:prstGeom prst="cube">
            <a:avLst>
              <a:gd name="adj" fmla="val 35362"/>
            </a:avLst>
          </a:prstGeom>
          <a:solidFill>
            <a:srgbClr val="E7D3F2"/>
          </a:solidFill>
          <a:ln w="12700" cap="flat">
            <a:solidFill>
              <a:srgbClr val="40404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Right Brace 8"/>
          <p:cNvSpPr/>
          <p:nvPr/>
        </p:nvSpPr>
        <p:spPr>
          <a:xfrm rot="5400000">
            <a:off x="6118472" y="3470808"/>
            <a:ext cx="240890" cy="1131290"/>
          </a:xfrm>
          <a:prstGeom prst="rightBrace">
            <a:avLst/>
          </a:prstGeom>
          <a:noFill/>
          <a:ln w="12700" cap="flat">
            <a:solidFill>
              <a:srgbClr val="40404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66619" y="4156897"/>
            <a:ext cx="2822245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nOutputPlane</a:t>
            </a:r>
            <a:r>
              <a:rPr kumimoji="0" lang="en-US" sz="1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(equals the number of </a:t>
            </a:r>
            <a:br>
              <a:rPr kumimoji="0" lang="en-US" sz="1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1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convolutional filters for this layer)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2819725" y="1629654"/>
            <a:ext cx="2415366" cy="1463963"/>
            <a:chOff x="2819725" y="1629654"/>
            <a:chExt cx="2415366" cy="1463963"/>
          </a:xfrm>
        </p:grpSpPr>
        <p:sp>
          <p:nvSpPr>
            <p:cNvPr id="23" name="Rounded Rectangle 22"/>
            <p:cNvSpPr/>
            <p:nvPr/>
          </p:nvSpPr>
          <p:spPr>
            <a:xfrm>
              <a:off x="2819725" y="1629654"/>
              <a:ext cx="2347081" cy="1463963"/>
            </a:xfrm>
            <a:prstGeom prst="roundRect">
              <a:avLst/>
            </a:prstGeom>
            <a:solidFill>
              <a:srgbClr val="F9F6E1"/>
            </a:solidFill>
            <a:ln w="25400" cap="flat">
              <a:noFill/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2888010" y="1779510"/>
              <a:ext cx="2347081" cy="1260842"/>
              <a:chOff x="2840509" y="2035059"/>
              <a:chExt cx="2347081" cy="1260842"/>
            </a:xfrm>
          </p:grpSpPr>
          <p:sp>
            <p:nvSpPr>
              <p:cNvPr id="13" name="Cube 12"/>
              <p:cNvSpPr/>
              <p:nvPr/>
            </p:nvSpPr>
            <p:spPr>
              <a:xfrm>
                <a:off x="4038358" y="2305199"/>
                <a:ext cx="331351" cy="523494"/>
              </a:xfrm>
              <a:prstGeom prst="cube">
                <a:avLst>
                  <a:gd name="adj" fmla="val 45150"/>
                </a:avLst>
              </a:prstGeom>
              <a:solidFill>
                <a:srgbClr val="92D050"/>
              </a:solidFill>
              <a:ln w="12700" cap="flat">
                <a:solidFill>
                  <a:srgbClr val="404040"/>
                </a:solidFill>
                <a:prstDash val="solid"/>
                <a:bevel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2840509" y="2467942"/>
                <a:ext cx="1194558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dirty="0" err="1" smtClean="0">
                    <a:solidFill>
                      <a:srgbClr val="000000"/>
                    </a:solidFill>
                  </a:rPr>
                  <a:t>nOutputPlane</a:t>
                </a:r>
                <a:r>
                  <a:rPr lang="en-US" sz="1200" dirty="0" smtClean="0">
                    <a:solidFill>
                      <a:srgbClr val="000000"/>
                    </a:solidFill>
                  </a:rPr>
                  <a:t> x </a:t>
                </a:r>
                <a:endParaRPr lang="en-US" sz="1200" dirty="0"/>
              </a:p>
            </p:txBody>
          </p:sp>
          <p:sp>
            <p:nvSpPr>
              <p:cNvPr id="16" name="Right Brace 15"/>
              <p:cNvSpPr/>
              <p:nvPr/>
            </p:nvSpPr>
            <p:spPr>
              <a:xfrm rot="5400000">
                <a:off x="4049918" y="2866902"/>
                <a:ext cx="167890" cy="194760"/>
              </a:xfrm>
              <a:prstGeom prst="rightBrace">
                <a:avLst/>
              </a:prstGeom>
              <a:noFill/>
              <a:ln w="12700" cap="flat">
                <a:solidFill>
                  <a:srgbClr val="40404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45719" rIns="91439" bIns="45719" numCol="1" spcCol="38100" rtlCol="0" anchor="t">
                <a:no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3695281" y="3034291"/>
                <a:ext cx="877163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100">
                    <a:solidFill>
                      <a:srgbClr val="000000"/>
                    </a:solidFill>
                  </a:rPr>
                  <a:t>nInputPlane</a:t>
                </a:r>
                <a:endParaRPr lang="en-US" sz="1100"/>
              </a:p>
            </p:txBody>
          </p:sp>
          <p:sp>
            <p:nvSpPr>
              <p:cNvPr id="18" name="Right Brace 17"/>
              <p:cNvSpPr/>
              <p:nvPr/>
            </p:nvSpPr>
            <p:spPr>
              <a:xfrm rot="13479865" flipV="1">
                <a:off x="3946189" y="2128523"/>
                <a:ext cx="171347" cy="349424"/>
              </a:xfrm>
              <a:prstGeom prst="rightBrace">
                <a:avLst/>
              </a:prstGeom>
              <a:noFill/>
              <a:ln w="12700" cap="flat">
                <a:solidFill>
                  <a:srgbClr val="40404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45719" rIns="91439" bIns="45719" numCol="1" spcCol="38100" rtlCol="0" anchor="t">
                <a:no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694016" y="2035059"/>
                <a:ext cx="417848" cy="2520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050" dirty="0" smtClean="0">
                    <a:solidFill>
                      <a:srgbClr val="000000"/>
                    </a:solidFill>
                  </a:rPr>
                  <a:t>kW</a:t>
                </a:r>
                <a:endParaRPr lang="en-US" sz="1050" dirty="0"/>
              </a:p>
            </p:txBody>
          </p:sp>
          <p:sp>
            <p:nvSpPr>
              <p:cNvPr id="20" name="Right Brace 19"/>
              <p:cNvSpPr/>
              <p:nvPr/>
            </p:nvSpPr>
            <p:spPr>
              <a:xfrm flipV="1">
                <a:off x="4475948" y="2324271"/>
                <a:ext cx="202849" cy="420917"/>
              </a:xfrm>
              <a:prstGeom prst="rightBrace">
                <a:avLst/>
              </a:prstGeom>
              <a:noFill/>
              <a:ln w="12700" cap="flat">
                <a:solidFill>
                  <a:srgbClr val="40404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45719" rIns="91439" bIns="45719" numCol="1" spcCol="38100" rtlCol="0" anchor="t">
                <a:no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4769742" y="2730859"/>
                <a:ext cx="417848" cy="2520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050" dirty="0" err="1" smtClean="0">
                    <a:solidFill>
                      <a:srgbClr val="000000"/>
                    </a:solidFill>
                  </a:rPr>
                  <a:t>kH</a:t>
                </a:r>
                <a:endParaRPr lang="en-US" sz="1050" dirty="0"/>
              </a:p>
            </p:txBody>
          </p:sp>
        </p:grpSp>
      </p:grpSp>
      <p:sp>
        <p:nvSpPr>
          <p:cNvPr id="24" name="TextBox 23"/>
          <p:cNvSpPr txBox="1"/>
          <p:nvPr/>
        </p:nvSpPr>
        <p:spPr>
          <a:xfrm>
            <a:off x="630444" y="2030284"/>
            <a:ext cx="59246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Input</a:t>
            </a: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131348" y="2156916"/>
            <a:ext cx="76399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Output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2327564" y="3277590"/>
            <a:ext cx="3206337" cy="23750"/>
          </a:xfrm>
          <a:prstGeom prst="straightConnector1">
            <a:avLst/>
          </a:prstGeom>
          <a:noFill/>
          <a:ln w="25400" cap="flat">
            <a:solidFill>
              <a:srgbClr val="0070C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8548080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Convolutional Layer in </a:t>
            </a:r>
            <a:r>
              <a:rPr lang="en-US" sz="3200" dirty="0" err="1" smtClean="0">
                <a:solidFill>
                  <a:srgbClr val="215380"/>
                </a:solidFill>
              </a:rPr>
              <a:t>Keras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5" name="Cube 4"/>
          <p:cNvSpPr/>
          <p:nvPr/>
        </p:nvSpPr>
        <p:spPr>
          <a:xfrm>
            <a:off x="1129804" y="1993817"/>
            <a:ext cx="1037113" cy="2212642"/>
          </a:xfrm>
          <a:prstGeom prst="cube">
            <a:avLst>
              <a:gd name="adj" fmla="val 68421"/>
            </a:avLst>
          </a:prstGeom>
          <a:solidFill>
            <a:srgbClr val="E7D3F2"/>
          </a:solidFill>
          <a:ln w="12700" cap="flat">
            <a:solidFill>
              <a:srgbClr val="40404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ight Brace 5"/>
          <p:cNvSpPr/>
          <p:nvPr/>
        </p:nvSpPr>
        <p:spPr>
          <a:xfrm rot="5400000">
            <a:off x="1215486" y="4216353"/>
            <a:ext cx="176982" cy="348343"/>
          </a:xfrm>
          <a:prstGeom prst="rightBrace">
            <a:avLst/>
          </a:prstGeom>
          <a:noFill/>
          <a:ln w="12700" cap="flat">
            <a:solidFill>
              <a:srgbClr val="40404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3584" y="4479014"/>
            <a:ext cx="2625076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nInputPlane (e.g. 3 for RGB</a:t>
            </a:r>
            <a:r>
              <a:rPr kumimoji="0" lang="en-US" sz="1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inputs)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Cube 7"/>
          <p:cNvSpPr/>
          <p:nvPr/>
        </p:nvSpPr>
        <p:spPr>
          <a:xfrm>
            <a:off x="5666166" y="2590582"/>
            <a:ext cx="1523333" cy="1076425"/>
          </a:xfrm>
          <a:prstGeom prst="cube">
            <a:avLst>
              <a:gd name="adj" fmla="val 35362"/>
            </a:avLst>
          </a:prstGeom>
          <a:solidFill>
            <a:srgbClr val="E7D3F2"/>
          </a:solidFill>
          <a:ln w="12700" cap="flat">
            <a:solidFill>
              <a:srgbClr val="40404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Right Brace 8"/>
          <p:cNvSpPr/>
          <p:nvPr/>
        </p:nvSpPr>
        <p:spPr>
          <a:xfrm rot="5400000">
            <a:off x="6118472" y="3470808"/>
            <a:ext cx="240890" cy="1131290"/>
          </a:xfrm>
          <a:prstGeom prst="rightBrace">
            <a:avLst/>
          </a:prstGeom>
          <a:noFill/>
          <a:ln w="12700" cap="flat">
            <a:solidFill>
              <a:srgbClr val="40404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66619" y="4156897"/>
            <a:ext cx="2822245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nOutputPlane</a:t>
            </a:r>
            <a:r>
              <a:rPr kumimoji="0" lang="en-US" sz="1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(equals the number of </a:t>
            </a:r>
            <a:br>
              <a:rPr kumimoji="0" lang="en-US" sz="1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1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convolutional filters for this layer)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2819725" y="1629654"/>
            <a:ext cx="2415366" cy="1463963"/>
            <a:chOff x="2819725" y="1629654"/>
            <a:chExt cx="2415366" cy="1463963"/>
          </a:xfrm>
        </p:grpSpPr>
        <p:sp>
          <p:nvSpPr>
            <p:cNvPr id="23" name="Rounded Rectangle 22"/>
            <p:cNvSpPr/>
            <p:nvPr/>
          </p:nvSpPr>
          <p:spPr>
            <a:xfrm>
              <a:off x="2819725" y="1629654"/>
              <a:ext cx="2347081" cy="1463963"/>
            </a:xfrm>
            <a:prstGeom prst="roundRect">
              <a:avLst/>
            </a:prstGeom>
            <a:solidFill>
              <a:srgbClr val="F9F6E1"/>
            </a:solidFill>
            <a:ln w="25400" cap="flat">
              <a:noFill/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2888010" y="1779510"/>
              <a:ext cx="2347081" cy="1260842"/>
              <a:chOff x="2840509" y="2035059"/>
              <a:chExt cx="2347081" cy="1260842"/>
            </a:xfrm>
          </p:grpSpPr>
          <p:sp>
            <p:nvSpPr>
              <p:cNvPr id="13" name="Cube 12"/>
              <p:cNvSpPr/>
              <p:nvPr/>
            </p:nvSpPr>
            <p:spPr>
              <a:xfrm>
                <a:off x="4038358" y="2305199"/>
                <a:ext cx="331351" cy="523494"/>
              </a:xfrm>
              <a:prstGeom prst="cube">
                <a:avLst>
                  <a:gd name="adj" fmla="val 45150"/>
                </a:avLst>
              </a:prstGeom>
              <a:solidFill>
                <a:srgbClr val="92D050"/>
              </a:solidFill>
              <a:ln w="12700" cap="flat">
                <a:solidFill>
                  <a:srgbClr val="404040"/>
                </a:solidFill>
                <a:prstDash val="solid"/>
                <a:bevel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2840509" y="2467942"/>
                <a:ext cx="1194558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dirty="0" err="1" smtClean="0">
                    <a:solidFill>
                      <a:srgbClr val="000000"/>
                    </a:solidFill>
                  </a:rPr>
                  <a:t>nOutputPlane</a:t>
                </a:r>
                <a:r>
                  <a:rPr lang="en-US" sz="1200" dirty="0" smtClean="0">
                    <a:solidFill>
                      <a:srgbClr val="000000"/>
                    </a:solidFill>
                  </a:rPr>
                  <a:t> x </a:t>
                </a:r>
                <a:endParaRPr lang="en-US" sz="1200" dirty="0"/>
              </a:p>
            </p:txBody>
          </p:sp>
          <p:sp>
            <p:nvSpPr>
              <p:cNvPr id="16" name="Right Brace 15"/>
              <p:cNvSpPr/>
              <p:nvPr/>
            </p:nvSpPr>
            <p:spPr>
              <a:xfrm rot="5400000">
                <a:off x="4049918" y="2866902"/>
                <a:ext cx="167890" cy="194760"/>
              </a:xfrm>
              <a:prstGeom prst="rightBrace">
                <a:avLst/>
              </a:prstGeom>
              <a:noFill/>
              <a:ln w="12700" cap="flat">
                <a:solidFill>
                  <a:srgbClr val="40404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45719" rIns="91439" bIns="45719" numCol="1" spcCol="38100" rtlCol="0" anchor="t">
                <a:no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3695281" y="3034291"/>
                <a:ext cx="877163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100">
                    <a:solidFill>
                      <a:srgbClr val="000000"/>
                    </a:solidFill>
                  </a:rPr>
                  <a:t>nInputPlane</a:t>
                </a:r>
                <a:endParaRPr lang="en-US" sz="1100"/>
              </a:p>
            </p:txBody>
          </p:sp>
          <p:sp>
            <p:nvSpPr>
              <p:cNvPr id="18" name="Right Brace 17"/>
              <p:cNvSpPr/>
              <p:nvPr/>
            </p:nvSpPr>
            <p:spPr>
              <a:xfrm rot="13479865" flipV="1">
                <a:off x="3946189" y="2128523"/>
                <a:ext cx="171347" cy="349424"/>
              </a:xfrm>
              <a:prstGeom prst="rightBrace">
                <a:avLst/>
              </a:prstGeom>
              <a:noFill/>
              <a:ln w="12700" cap="flat">
                <a:solidFill>
                  <a:srgbClr val="40404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45719" rIns="91439" bIns="45719" numCol="1" spcCol="38100" rtlCol="0" anchor="t">
                <a:no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694016" y="2035059"/>
                <a:ext cx="417848" cy="2520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050" dirty="0" smtClean="0">
                    <a:solidFill>
                      <a:srgbClr val="000000"/>
                    </a:solidFill>
                  </a:rPr>
                  <a:t>kW</a:t>
                </a:r>
                <a:endParaRPr lang="en-US" sz="1050" dirty="0"/>
              </a:p>
            </p:txBody>
          </p:sp>
          <p:sp>
            <p:nvSpPr>
              <p:cNvPr id="20" name="Right Brace 19"/>
              <p:cNvSpPr/>
              <p:nvPr/>
            </p:nvSpPr>
            <p:spPr>
              <a:xfrm flipV="1">
                <a:off x="4475948" y="2324271"/>
                <a:ext cx="202849" cy="420917"/>
              </a:xfrm>
              <a:prstGeom prst="rightBrace">
                <a:avLst/>
              </a:prstGeom>
              <a:noFill/>
              <a:ln w="12700" cap="flat">
                <a:solidFill>
                  <a:srgbClr val="40404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45719" rIns="91439" bIns="45719" numCol="1" spcCol="38100" rtlCol="0" anchor="t">
                <a:no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4769742" y="2730859"/>
                <a:ext cx="417848" cy="2520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050" dirty="0" err="1" smtClean="0">
                    <a:solidFill>
                      <a:srgbClr val="000000"/>
                    </a:solidFill>
                  </a:rPr>
                  <a:t>kH</a:t>
                </a:r>
                <a:endParaRPr lang="en-US" sz="1050" dirty="0"/>
              </a:p>
            </p:txBody>
          </p:sp>
        </p:grpSp>
      </p:grpSp>
      <p:sp>
        <p:nvSpPr>
          <p:cNvPr id="24" name="TextBox 23"/>
          <p:cNvSpPr txBox="1"/>
          <p:nvPr/>
        </p:nvSpPr>
        <p:spPr>
          <a:xfrm>
            <a:off x="630444" y="2030284"/>
            <a:ext cx="59246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Input</a:t>
            </a: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131348" y="2156916"/>
            <a:ext cx="76399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Output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2327564" y="3277590"/>
            <a:ext cx="3206337" cy="23750"/>
          </a:xfrm>
          <a:prstGeom prst="straightConnector1">
            <a:avLst/>
          </a:prstGeom>
          <a:noFill/>
          <a:ln w="25400" cap="flat">
            <a:solidFill>
              <a:srgbClr val="0070C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TextBox 9"/>
          <p:cNvSpPr txBox="1"/>
          <p:nvPr/>
        </p:nvSpPr>
        <p:spPr>
          <a:xfrm>
            <a:off x="522234" y="917029"/>
            <a:ext cx="7791555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Convolution2D</a:t>
            </a:r>
            <a:r>
              <a:rPr kumimoji="0" lang="en-US" sz="1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kumimoji="0" lang="en-US" sz="14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nOutputPlane</a:t>
            </a:r>
            <a:r>
              <a:rPr kumimoji="0" lang="en-US" sz="1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kumimoji="0" lang="en-US" sz="1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kW, </a:t>
            </a:r>
            <a:r>
              <a:rPr kumimoji="0" lang="en-US" sz="14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kH</a:t>
            </a:r>
            <a:r>
              <a:rPr kumimoji="0" lang="en-US" sz="1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kumimoji="0" lang="en-US" sz="14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input_shape</a:t>
            </a:r>
            <a:r>
              <a:rPr kumimoji="0" lang="en-US" sz="1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= (3, 224, 224), subsample = 2, </a:t>
            </a:r>
            <a:r>
              <a:rPr kumimoji="0" lang="en-US" sz="14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border_mode</a:t>
            </a:r>
            <a:r>
              <a:rPr kumimoji="0" lang="en-US" sz="1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= valid) </a:t>
            </a:r>
            <a:endParaRPr kumimoji="0" lang="en-US" sz="14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67134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944" y="1053078"/>
            <a:ext cx="6481672" cy="3264406"/>
          </a:xfrm>
          <a:prstGeom prst="rect">
            <a:avLst/>
          </a:prstGeom>
        </p:spPr>
      </p:pic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Convolutional Layers as Matrix Multiplication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00583" y="4529688"/>
            <a:ext cx="603738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petewarden.com</a:t>
            </a:r>
            <a:r>
              <a:rPr lang="en-US" sz="1200" dirty="0"/>
              <a:t>/2015/04/20/why-</a:t>
            </a:r>
            <a:r>
              <a:rPr lang="en-US" sz="1200" dirty="0" err="1"/>
              <a:t>gemm</a:t>
            </a:r>
            <a:r>
              <a:rPr lang="en-US" sz="1200" dirty="0"/>
              <a:t>-is-at-the-heart-of-deep-learning/</a:t>
            </a:r>
          </a:p>
        </p:txBody>
      </p:sp>
    </p:spTree>
    <p:extLst>
      <p:ext uri="{BB962C8B-B14F-4D97-AF65-F5344CB8AC3E}">
        <p14:creationId xmlns:p14="http://schemas.microsoft.com/office/powerpoint/2010/main" val="1277013974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Convolutional Layers as Matrix Multiplication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00583" y="4529688"/>
            <a:ext cx="603738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petewarden.com</a:t>
            </a:r>
            <a:r>
              <a:rPr lang="en-US" sz="1200" dirty="0"/>
              <a:t>/2015/04/20/why-</a:t>
            </a:r>
            <a:r>
              <a:rPr lang="en-US" sz="1200" dirty="0" err="1"/>
              <a:t>gemm</a:t>
            </a:r>
            <a:r>
              <a:rPr lang="en-US" sz="1200" dirty="0"/>
              <a:t>-is-at-the-heart-of-deep-learning/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487" y="840874"/>
            <a:ext cx="7592223" cy="347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839300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Convolutional Layers as Matrix Multiplication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00583" y="4529688"/>
            <a:ext cx="603738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petewarden.com</a:t>
            </a:r>
            <a:r>
              <a:rPr lang="en-US" sz="1200" dirty="0"/>
              <a:t>/2015/04/20/why-</a:t>
            </a:r>
            <a:r>
              <a:rPr lang="en-US" sz="1200" dirty="0" err="1"/>
              <a:t>gemm</a:t>
            </a:r>
            <a:r>
              <a:rPr lang="en-US" sz="1200" dirty="0"/>
              <a:t>-is-at-the-heart-of-deep-learning/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2282" y="1063100"/>
            <a:ext cx="5390158" cy="32443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46462" y="2110154"/>
            <a:ext cx="656588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Pros?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rgbClr val="000000"/>
                </a:solidFill>
              </a:rPr>
              <a:t>Cons?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2061684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Convolutional Network: </a:t>
            </a:r>
            <a:r>
              <a:rPr lang="en-US" sz="3200" dirty="0" err="1" smtClean="0">
                <a:solidFill>
                  <a:srgbClr val="215380"/>
                </a:solidFill>
              </a:rPr>
              <a:t>LeNet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871" y="1574052"/>
            <a:ext cx="7911577" cy="217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5856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LeNet</a:t>
            </a:r>
            <a:r>
              <a:rPr lang="en-US" dirty="0" smtClean="0"/>
              <a:t> in </a:t>
            </a:r>
            <a:r>
              <a:rPr lang="en-US" dirty="0" err="1" smtClean="0"/>
              <a:t>Keras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5507" y="788162"/>
            <a:ext cx="4169909" cy="3925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2511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err="1" smtClean="0">
                <a:solidFill>
                  <a:srgbClr val="215380"/>
                </a:solidFill>
              </a:rPr>
              <a:t>SpatialMaxPooling</a:t>
            </a:r>
            <a:r>
              <a:rPr lang="en-US" sz="3200" dirty="0" smtClean="0">
                <a:solidFill>
                  <a:srgbClr val="215380"/>
                </a:solidFill>
              </a:rPr>
              <a:t> Layer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383" t="28145" r="66416" b="8255"/>
          <a:stretch/>
        </p:blipFill>
        <p:spPr>
          <a:xfrm>
            <a:off x="984250" y="840874"/>
            <a:ext cx="2552700" cy="2209800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4092" t="24490" r="5690" b="8256"/>
          <a:stretch/>
        </p:blipFill>
        <p:spPr>
          <a:xfrm>
            <a:off x="4972050" y="2362200"/>
            <a:ext cx="2641600" cy="2336801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sp>
        <p:nvSpPr>
          <p:cNvPr id="7" name="TextBox 6"/>
          <p:cNvSpPr txBox="1"/>
          <p:nvPr/>
        </p:nvSpPr>
        <p:spPr>
          <a:xfrm>
            <a:off x="4292871" y="1422394"/>
            <a:ext cx="332077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take the max in </a:t>
            </a:r>
            <a:r>
              <a:rPr kumimoji="0" lang="en-US" sz="1800" b="0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this neighborhood</a:t>
            </a: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88174" y="2958351"/>
            <a:ext cx="209351" cy="36933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8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39024" y="3282435"/>
            <a:ext cx="209351" cy="36933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8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42834" y="2909055"/>
            <a:ext cx="209351" cy="36933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8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69073" y="3450209"/>
            <a:ext cx="209351" cy="36933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8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216648" y="3394689"/>
            <a:ext cx="209351" cy="36933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8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2266950" y="1425074"/>
            <a:ext cx="4349750" cy="2083428"/>
            <a:chOff x="2266950" y="1425074"/>
            <a:chExt cx="4349750" cy="2083428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3225800" y="1425074"/>
              <a:ext cx="3390900" cy="2042026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2832100" y="1469900"/>
              <a:ext cx="3784600" cy="1997200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2362200" y="1469900"/>
              <a:ext cx="4254500" cy="1997200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2266950" y="1945774"/>
              <a:ext cx="4349750" cy="1562728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2705100" y="1778000"/>
              <a:ext cx="3911600" cy="1689100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2266950" y="2280988"/>
              <a:ext cx="4349750" cy="1186112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3124200" y="2096524"/>
              <a:ext cx="3492500" cy="1370576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2705100" y="2280988"/>
              <a:ext cx="3911600" cy="1178425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4085032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Alexnet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872" y="1253822"/>
            <a:ext cx="6960255" cy="275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19436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/>
        </p:nvSpPr>
        <p:spPr>
          <a:xfrm>
            <a:off x="558799" y="1153633"/>
            <a:ext cx="7975600" cy="3226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endParaRPr lang="en-US" sz="2400" dirty="0" smtClean="0">
              <a:latin typeface="+mn-lt"/>
              <a:ea typeface="+mn-ea"/>
              <a:cs typeface="+mn-cs"/>
              <a:sym typeface="Helvetica"/>
            </a:endParaRPr>
          </a:p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Convolutional Operator Recap</a:t>
            </a:r>
          </a:p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Convolutional Layers</a:t>
            </a:r>
          </a:p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lang="en-US" sz="2400" dirty="0" err="1" smtClean="0">
                <a:latin typeface="+mn-lt"/>
                <a:ea typeface="+mn-ea"/>
                <a:cs typeface="+mn-cs"/>
                <a:sym typeface="Helvetica"/>
              </a:rPr>
              <a:t>Alexnet</a:t>
            </a: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, VGG, </a:t>
            </a:r>
            <a:r>
              <a:rPr lang="en-US" sz="2400" dirty="0" err="1" smtClean="0">
                <a:latin typeface="+mn-lt"/>
                <a:ea typeface="+mn-ea"/>
                <a:cs typeface="+mn-cs"/>
                <a:sym typeface="Helvetica"/>
              </a:rPr>
              <a:t>GoogLenet</a:t>
            </a: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, </a:t>
            </a:r>
            <a:r>
              <a:rPr lang="en-US" sz="2400" dirty="0" err="1" smtClean="0">
                <a:latin typeface="+mn-lt"/>
                <a:ea typeface="+mn-ea"/>
                <a:cs typeface="+mn-cs"/>
                <a:sym typeface="Helvetica"/>
              </a:rPr>
              <a:t>ResNet</a:t>
            </a:r>
            <a:endParaRPr lang="en-US" sz="2400" dirty="0"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Today</a:t>
            </a:r>
            <a:endParaRPr sz="3200" dirty="0">
              <a:solidFill>
                <a:srgbClr val="2153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8359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The Problem: Classification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973" y="2619277"/>
            <a:ext cx="2241820" cy="166944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90024" y="1000056"/>
            <a:ext cx="6396941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Classify an image into 1000 possible classes:</a:t>
            </a:r>
            <a:b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e.g. Abyssinian</a:t>
            </a:r>
            <a: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cat, Bulldog, French Terrier, Cormorant, Chickadee, 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rgbClr val="7030A0"/>
                </a:solidFill>
              </a:rPr>
              <a:t>red fox, banjo, barbell, hourglass, knot, maze, viaduct, etc.</a:t>
            </a:r>
            <a: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</a:b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77840" y="2743200"/>
            <a:ext cx="2017538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rgbClr val="000000"/>
                </a:solidFill>
              </a:rPr>
              <a:t>cat, tabby cat  (0.71)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Egyptian cat (0.22)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red fox (0.11)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rgbClr val="000000"/>
                </a:solidFill>
              </a:rPr>
              <a:t>…..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" name="Straight Arrow Connector 14"/>
          <p:cNvCxnSpPr>
            <a:stCxn id="6" idx="3"/>
          </p:cNvCxnSpPr>
          <p:nvPr/>
        </p:nvCxnSpPr>
        <p:spPr>
          <a:xfrm>
            <a:off x="3905793" y="3453997"/>
            <a:ext cx="1280161" cy="0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9508696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The Data: ILSVRC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60757" y="1040282"/>
            <a:ext cx="77716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Imagenet</a:t>
            </a:r>
            <a:r>
              <a:rPr lang="en-US" dirty="0" smtClean="0">
                <a:solidFill>
                  <a:srgbClr val="000000"/>
                </a:solidFill>
              </a:rPr>
              <a:t> Large Scale Visual Recognition Challenge (ILSVRC): Annual Competition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92285" y="1698171"/>
            <a:ext cx="160877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1000 Categories</a:t>
            </a: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34913" y="2235379"/>
            <a:ext cx="342337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rgbClr val="000000"/>
                </a:solidFill>
              </a:rPr>
              <a:t>~</a:t>
            </a: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1000 training images per Category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68387" y="2772587"/>
            <a:ext cx="355642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mtClean="0">
                <a:solidFill>
                  <a:srgbClr val="000000"/>
                </a:solidFill>
              </a:rPr>
              <a:t>~</a:t>
            </a:r>
            <a:r>
              <a:rPr kumimoji="0" lang="en-US" sz="1800" b="0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1 million images in total for training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13788" y="3309795"/>
            <a:ext cx="256576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rgbClr val="000000"/>
                </a:solidFill>
              </a:rPr>
              <a:t>~50k images </a:t>
            </a:r>
            <a:r>
              <a:rPr lang="en-US" smtClean="0">
                <a:solidFill>
                  <a:srgbClr val="000000"/>
                </a:solidFill>
              </a:rPr>
              <a:t>for validation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74148" y="3827400"/>
            <a:ext cx="6613347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rgbClr val="000000"/>
                </a:solidFill>
              </a:rPr>
              <a:t>Only images released for the test set but no annotations, 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evaluation is </a:t>
            </a:r>
            <a:r>
              <a:rPr lang="en-US" smtClean="0">
                <a:solidFill>
                  <a:srgbClr val="000000"/>
                </a:solidFill>
              </a:rPr>
              <a:t>performed centrally by the organizers (max 2 per week)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01381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The Evaluation Metric: Top K-error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463" y="2841345"/>
            <a:ext cx="2241820" cy="16694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64330" y="2965268"/>
            <a:ext cx="2031964" cy="175432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rgbClr val="0070C0"/>
                </a:solidFill>
              </a:rPr>
              <a:t>cat, tabby cat  (0.61)</a:t>
            </a:r>
            <a:br>
              <a:rPr lang="en-US" dirty="0" smtClean="0">
                <a:solidFill>
                  <a:srgbClr val="0070C0"/>
                </a:solidFill>
              </a:rPr>
            </a:br>
            <a:r>
              <a:rPr lang="en-US" dirty="0" smtClean="0">
                <a:solidFill>
                  <a:srgbClr val="0070C0"/>
                </a:solidFill>
              </a:rPr>
              <a:t>Egyptian cat (0.22)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red fox (0.11)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rgbClr val="0070C0"/>
                </a:solidFill>
              </a:rPr>
              <a:t>Abyssinian cat (0.10)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rgbClr val="0070C0"/>
                </a:solidFill>
              </a:rPr>
              <a:t>French terrier (0.03)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rgbClr val="0070C0"/>
                </a:solidFill>
              </a:rPr>
              <a:t>…..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592283" y="3676065"/>
            <a:ext cx="1280161" cy="0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" name="TextBox 5"/>
          <p:cNvSpPr txBox="1"/>
          <p:nvPr/>
        </p:nvSpPr>
        <p:spPr>
          <a:xfrm>
            <a:off x="1244034" y="1509400"/>
            <a:ext cx="248080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True label: Abyssinian</a:t>
            </a:r>
            <a: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cat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727758" y="1058343"/>
            <a:ext cx="3061940" cy="307776"/>
            <a:chOff x="4727758" y="1058343"/>
            <a:chExt cx="3061940" cy="307776"/>
          </a:xfrm>
        </p:grpSpPr>
        <p:sp>
          <p:nvSpPr>
            <p:cNvPr id="8" name="TextBox 7"/>
            <p:cNvSpPr txBox="1"/>
            <p:nvPr/>
          </p:nvSpPr>
          <p:spPr>
            <a:xfrm>
              <a:off x="4727758" y="1058344"/>
              <a:ext cx="1243287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dirty="0" smtClean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FillTx/>
                  <a:sym typeface="Calibri"/>
                </a:rPr>
                <a:t>Top</a:t>
              </a:r>
              <a:r>
                <a:rPr lang="en-US" sz="1400" dirty="0" smtClean="0">
                  <a:solidFill>
                    <a:schemeClr val="bg2">
                      <a:lumMod val="75000"/>
                    </a:schemeClr>
                  </a:solidFill>
                </a:rPr>
                <a:t>-1 error: </a:t>
              </a:r>
              <a:r>
                <a:rPr lang="en-US" sz="1400" dirty="0" smtClean="0">
                  <a:solidFill>
                    <a:srgbClr val="000000"/>
                  </a:solidFill>
                </a:rPr>
                <a:t>1.0</a:t>
              </a:r>
              <a:endPara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280312" y="1058343"/>
              <a:ext cx="1509386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dirty="0" smtClean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FillTx/>
                  <a:sym typeface="Calibri"/>
                </a:rPr>
                <a:t>Top</a:t>
              </a:r>
              <a:r>
                <a:rPr lang="en-US" sz="1400" dirty="0" smtClean="0">
                  <a:solidFill>
                    <a:schemeClr val="bg2">
                      <a:lumMod val="75000"/>
                    </a:schemeClr>
                  </a:solidFill>
                </a:rPr>
                <a:t>-1 accuracy: </a:t>
              </a:r>
              <a:r>
                <a:rPr lang="en-US" sz="1400" dirty="0" smtClean="0">
                  <a:solidFill>
                    <a:srgbClr val="000000"/>
                  </a:solidFill>
                </a:rPr>
                <a:t>0.0</a:t>
              </a:r>
              <a:endPara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727758" y="1396895"/>
            <a:ext cx="3061940" cy="307776"/>
            <a:chOff x="4727758" y="1396895"/>
            <a:chExt cx="3061940" cy="307776"/>
          </a:xfrm>
        </p:grpSpPr>
        <p:sp>
          <p:nvSpPr>
            <p:cNvPr id="10" name="TextBox 9"/>
            <p:cNvSpPr txBox="1"/>
            <p:nvPr/>
          </p:nvSpPr>
          <p:spPr>
            <a:xfrm>
              <a:off x="4727758" y="1396896"/>
              <a:ext cx="1243287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dirty="0" smtClean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FillTx/>
                  <a:sym typeface="Calibri"/>
                </a:rPr>
                <a:t>Top</a:t>
              </a:r>
              <a:r>
                <a:rPr lang="en-US" sz="1400" dirty="0" smtClean="0">
                  <a:solidFill>
                    <a:schemeClr val="bg2">
                      <a:lumMod val="75000"/>
                    </a:schemeClr>
                  </a:solidFill>
                </a:rPr>
                <a:t>-2 error: </a:t>
              </a:r>
              <a:r>
                <a:rPr lang="en-US" sz="1400" dirty="0" smtClean="0">
                  <a:solidFill>
                    <a:srgbClr val="000000"/>
                  </a:solidFill>
                </a:rPr>
                <a:t>1.0</a:t>
              </a:r>
              <a:endPara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280312" y="1396895"/>
              <a:ext cx="1509386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dirty="0" smtClean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FillTx/>
                  <a:sym typeface="Calibri"/>
                </a:rPr>
                <a:t>Top</a:t>
              </a:r>
              <a:r>
                <a:rPr lang="en-US" sz="1400" dirty="0" smtClean="0">
                  <a:solidFill>
                    <a:schemeClr val="bg2">
                      <a:lumMod val="75000"/>
                    </a:schemeClr>
                  </a:solidFill>
                </a:rPr>
                <a:t>-2 accuracy: </a:t>
              </a:r>
              <a:r>
                <a:rPr lang="en-US" sz="1400" dirty="0" smtClean="0">
                  <a:solidFill>
                    <a:srgbClr val="000000"/>
                  </a:solidFill>
                </a:rPr>
                <a:t>0.0</a:t>
              </a:r>
              <a:endPara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727758" y="1726867"/>
            <a:ext cx="3061940" cy="307776"/>
            <a:chOff x="4727758" y="1726867"/>
            <a:chExt cx="3061940" cy="307776"/>
          </a:xfrm>
        </p:grpSpPr>
        <p:sp>
          <p:nvSpPr>
            <p:cNvPr id="12" name="TextBox 11"/>
            <p:cNvSpPr txBox="1"/>
            <p:nvPr/>
          </p:nvSpPr>
          <p:spPr>
            <a:xfrm>
              <a:off x="4727758" y="1726868"/>
              <a:ext cx="1243287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dirty="0" smtClean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FillTx/>
                  <a:sym typeface="Calibri"/>
                </a:rPr>
                <a:t>Top</a:t>
              </a:r>
              <a:r>
                <a:rPr lang="en-US" sz="1400" dirty="0" smtClean="0">
                  <a:solidFill>
                    <a:schemeClr val="bg2">
                      <a:lumMod val="75000"/>
                    </a:schemeClr>
                  </a:solidFill>
                </a:rPr>
                <a:t>-3 error: </a:t>
              </a:r>
              <a:r>
                <a:rPr lang="en-US" sz="1400" dirty="0" smtClean="0">
                  <a:solidFill>
                    <a:srgbClr val="000000"/>
                  </a:solidFill>
                </a:rPr>
                <a:t>1.0</a:t>
              </a:r>
              <a:endPara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280312" y="1726867"/>
              <a:ext cx="1509386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dirty="0" smtClean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FillTx/>
                  <a:sym typeface="Calibri"/>
                </a:rPr>
                <a:t>Top</a:t>
              </a:r>
              <a:r>
                <a:rPr lang="en-US" sz="1400" dirty="0" smtClean="0">
                  <a:solidFill>
                    <a:schemeClr val="bg2">
                      <a:lumMod val="75000"/>
                    </a:schemeClr>
                  </a:solidFill>
                </a:rPr>
                <a:t>-3 accuracy: </a:t>
              </a:r>
              <a:r>
                <a:rPr lang="en-US" sz="1400" dirty="0" smtClean="0">
                  <a:solidFill>
                    <a:srgbClr val="000000"/>
                  </a:solidFill>
                </a:rPr>
                <a:t>0.0</a:t>
              </a:r>
              <a:endPara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727758" y="2030352"/>
            <a:ext cx="3061940" cy="312065"/>
            <a:chOff x="4727758" y="2030352"/>
            <a:chExt cx="3061940" cy="312065"/>
          </a:xfrm>
        </p:grpSpPr>
        <p:sp>
          <p:nvSpPr>
            <p:cNvPr id="14" name="TextBox 13"/>
            <p:cNvSpPr txBox="1"/>
            <p:nvPr/>
          </p:nvSpPr>
          <p:spPr>
            <a:xfrm>
              <a:off x="4727758" y="2034642"/>
              <a:ext cx="1243287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dirty="0" smtClean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FillTx/>
                  <a:sym typeface="Calibri"/>
                </a:rPr>
                <a:t>Top</a:t>
              </a:r>
              <a:r>
                <a:rPr lang="en-US" sz="1400" dirty="0" smtClean="0">
                  <a:solidFill>
                    <a:schemeClr val="bg2">
                      <a:lumMod val="75000"/>
                    </a:schemeClr>
                  </a:solidFill>
                </a:rPr>
                <a:t>-4 error: </a:t>
              </a:r>
              <a:r>
                <a:rPr lang="en-US" sz="1400" dirty="0" smtClean="0">
                  <a:solidFill>
                    <a:srgbClr val="000000"/>
                  </a:solidFill>
                </a:rPr>
                <a:t>0.0</a:t>
              </a:r>
              <a:endPara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280312" y="2030352"/>
              <a:ext cx="1509386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dirty="0" smtClean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FillTx/>
                  <a:sym typeface="Calibri"/>
                </a:rPr>
                <a:t>Top</a:t>
              </a:r>
              <a:r>
                <a:rPr lang="en-US" sz="1400" dirty="0" smtClean="0">
                  <a:solidFill>
                    <a:schemeClr val="bg2">
                      <a:lumMod val="75000"/>
                    </a:schemeClr>
                  </a:solidFill>
                </a:rPr>
                <a:t>-4 accuracy: </a:t>
              </a:r>
              <a:r>
                <a:rPr lang="en-US" sz="1400" dirty="0" smtClean="0">
                  <a:solidFill>
                    <a:srgbClr val="000000"/>
                  </a:solidFill>
                </a:rPr>
                <a:t>1.0</a:t>
              </a:r>
              <a:endPara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727758" y="2338127"/>
            <a:ext cx="3061940" cy="307775"/>
            <a:chOff x="4727758" y="2338127"/>
            <a:chExt cx="3061940" cy="307775"/>
          </a:xfrm>
        </p:grpSpPr>
        <p:sp>
          <p:nvSpPr>
            <p:cNvPr id="16" name="TextBox 15"/>
            <p:cNvSpPr txBox="1"/>
            <p:nvPr/>
          </p:nvSpPr>
          <p:spPr>
            <a:xfrm>
              <a:off x="4727758" y="2338127"/>
              <a:ext cx="1243287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dirty="0" smtClean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FillTx/>
                  <a:sym typeface="Calibri"/>
                </a:rPr>
                <a:t>Top</a:t>
              </a:r>
              <a:r>
                <a:rPr lang="en-US" sz="1400" dirty="0" smtClean="0">
                  <a:solidFill>
                    <a:schemeClr val="bg2">
                      <a:lumMod val="75000"/>
                    </a:schemeClr>
                  </a:solidFill>
                </a:rPr>
                <a:t>-5 error: </a:t>
              </a:r>
              <a:r>
                <a:rPr lang="en-US" sz="1400" dirty="0" smtClean="0">
                  <a:solidFill>
                    <a:srgbClr val="000000"/>
                  </a:solidFill>
                </a:rPr>
                <a:t>0.0</a:t>
              </a:r>
              <a:endPara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280312" y="2338127"/>
              <a:ext cx="1509386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dirty="0" smtClean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FillTx/>
                  <a:sym typeface="Calibri"/>
                </a:rPr>
                <a:t>Top</a:t>
              </a:r>
              <a:r>
                <a:rPr lang="en-US" sz="1400" dirty="0" smtClean="0">
                  <a:solidFill>
                    <a:schemeClr val="bg2">
                      <a:lumMod val="75000"/>
                    </a:schemeClr>
                  </a:solidFill>
                </a:rPr>
                <a:t>-5 accuracy: </a:t>
              </a:r>
              <a:r>
                <a:rPr lang="en-US" sz="1400" dirty="0" smtClean="0">
                  <a:solidFill>
                    <a:srgbClr val="000000"/>
                  </a:solidFill>
                </a:rPr>
                <a:t>1.0</a:t>
              </a:r>
              <a:endPara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93487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Top-5 error on this competition (2012)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9710" y="1018574"/>
            <a:ext cx="3151640" cy="3367279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3500846" y="4410889"/>
            <a:ext cx="0" cy="274320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" name="Straight Arrow Connector 5"/>
          <p:cNvCxnSpPr/>
          <p:nvPr/>
        </p:nvCxnSpPr>
        <p:spPr>
          <a:xfrm flipV="1">
            <a:off x="3914503" y="4410889"/>
            <a:ext cx="0" cy="274320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9749304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Alexnet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631" y="1063229"/>
            <a:ext cx="7846646" cy="324133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35599" y="452286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www.saagie.com</a:t>
            </a:r>
            <a:r>
              <a:rPr lang="en-US" sz="1200" dirty="0"/>
              <a:t>/</a:t>
            </a:r>
            <a:r>
              <a:rPr lang="en-US" sz="1200" dirty="0" err="1"/>
              <a:t>fr</a:t>
            </a:r>
            <a:r>
              <a:rPr lang="en-US" sz="1200" dirty="0"/>
              <a:t>/blog/object-detection-part1</a:t>
            </a:r>
          </a:p>
        </p:txBody>
      </p:sp>
    </p:spTree>
    <p:extLst>
      <p:ext uri="{BB962C8B-B14F-4D97-AF65-F5344CB8AC3E}">
        <p14:creationId xmlns:p14="http://schemas.microsoft.com/office/powerpoint/2010/main" val="431446587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happening?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435599" y="452286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www.saagie.com</a:t>
            </a:r>
            <a:r>
              <a:rPr lang="en-US" sz="1200" dirty="0"/>
              <a:t>/</a:t>
            </a:r>
            <a:r>
              <a:rPr lang="en-US" sz="1200" dirty="0" err="1"/>
              <a:t>fr</a:t>
            </a:r>
            <a:r>
              <a:rPr lang="en-US" sz="1200" dirty="0"/>
              <a:t>/blog/object-detection-part1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5482" y="866168"/>
            <a:ext cx="4451626" cy="365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961115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6"/>
          <p:cNvSpPr/>
          <p:nvPr/>
        </p:nvSpPr>
        <p:spPr>
          <a:xfrm>
            <a:off x="558799" y="1153633"/>
            <a:ext cx="7975600" cy="3226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Using </a:t>
            </a:r>
            <a:r>
              <a:rPr lang="en-US" sz="2400" dirty="0" err="1" smtClean="0">
                <a:latin typeface="+mn-lt"/>
                <a:ea typeface="+mn-ea"/>
                <a:cs typeface="+mn-cs"/>
                <a:sym typeface="Helvetica"/>
              </a:rPr>
              <a:t>ReLUs</a:t>
            </a: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 instead of Sigmoid or </a:t>
            </a:r>
            <a:r>
              <a:rPr lang="en-US" sz="2400" dirty="0" err="1" smtClean="0">
                <a:latin typeface="+mn-lt"/>
                <a:ea typeface="+mn-ea"/>
                <a:cs typeface="+mn-cs"/>
                <a:sym typeface="Helvetica"/>
              </a:rPr>
              <a:t>Tanh</a:t>
            </a:r>
            <a:endParaRPr lang="en-US" sz="2400" dirty="0" smtClean="0">
              <a:latin typeface="+mn-lt"/>
              <a:ea typeface="+mn-ea"/>
              <a:cs typeface="+mn-cs"/>
              <a:sym typeface="Helvetica"/>
            </a:endParaRPr>
          </a:p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Momentum + Weight Decay</a:t>
            </a:r>
          </a:p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Dropout (Randomly sets Unit outputs to zero during training) </a:t>
            </a:r>
          </a:p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lang="en-US" sz="2400" dirty="0" smtClean="0">
                <a:latin typeface="+mn-lt"/>
                <a:ea typeface="+mn-ea"/>
                <a:cs typeface="+mn-cs"/>
                <a:sym typeface="Helvetica"/>
              </a:rPr>
              <a:t>GPU Computation!</a:t>
            </a:r>
            <a:endParaRPr sz="2400" dirty="0"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Other Important Aspects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8874" y="2996193"/>
            <a:ext cx="3911600" cy="138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9434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Alexnet</a:t>
            </a:r>
            <a:r>
              <a:rPr lang="en-US" dirty="0" smtClean="0"/>
              <a:t> in </a:t>
            </a:r>
            <a:r>
              <a:rPr lang="en-US" dirty="0" err="1" smtClean="0"/>
              <a:t>Keras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222" y="732682"/>
            <a:ext cx="2943347" cy="405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8993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BatchNormalization</a:t>
            </a:r>
            <a:r>
              <a:rPr lang="en-US" dirty="0" smtClean="0"/>
              <a:t> Layer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139" y="1063229"/>
            <a:ext cx="5052298" cy="3642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533059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VGG Network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695" y="1273907"/>
            <a:ext cx="7102214" cy="265580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64586" y="3955726"/>
            <a:ext cx="71901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/>
              <a:t>Keras</a:t>
            </a:r>
            <a:r>
              <a:rPr lang="en-US" b="1" dirty="0" smtClean="0"/>
              <a:t>: </a:t>
            </a:r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</a:t>
            </a:r>
            <a:r>
              <a:rPr lang="en-US" dirty="0" err="1">
                <a:hlinkClick r:id="rId3"/>
              </a:rPr>
              <a:t>gist.github.com</a:t>
            </a:r>
            <a:r>
              <a:rPr lang="en-US" dirty="0">
                <a:hlinkClick r:id="rId3"/>
              </a:rPr>
              <a:t>/</a:t>
            </a:r>
            <a:r>
              <a:rPr lang="en-US" dirty="0" err="1">
                <a:hlinkClick r:id="rId3"/>
              </a:rPr>
              <a:t>baraldilorenzo</a:t>
            </a:r>
            <a:r>
              <a:rPr lang="en-US" dirty="0">
                <a:hlinkClick r:id="rId3"/>
              </a:rPr>
              <a:t>/07d7802847aaad0a35d3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102708" y="4454768"/>
            <a:ext cx="306429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Simonyan</a:t>
            </a: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and Zisserman, 2014.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29046" y="453292"/>
            <a:ext cx="75116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Top-5:</a:t>
            </a:r>
            <a: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86679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Convolution operator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34988" y="4578341"/>
            <a:ext cx="784561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smtClean="0"/>
              <a:t>Image Credit: http</a:t>
            </a:r>
            <a:r>
              <a:rPr lang="en-US" sz="800" dirty="0"/>
              <a:t>://what-when-</a:t>
            </a:r>
            <a:r>
              <a:rPr lang="en-US" sz="800" dirty="0" err="1"/>
              <a:t>how.com</a:t>
            </a:r>
            <a:r>
              <a:rPr lang="en-US" sz="800" dirty="0"/>
              <a:t>/introduction-to-video-and-image-processing/neighborhood-processing-introduction-to-video-and-image-processing-part-1/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847" y="986637"/>
            <a:ext cx="5937623" cy="2653375"/>
          </a:xfrm>
          <a:prstGeom prst="rect">
            <a:avLst/>
          </a:prstGeom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8867768"/>
              </p:ext>
            </p:extLst>
          </p:nvPr>
        </p:nvGraphicFramePr>
        <p:xfrm>
          <a:off x="3881718" y="2134031"/>
          <a:ext cx="842682" cy="77211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0894"/>
                <a:gridCol w="280894"/>
                <a:gridCol w="280894"/>
              </a:tblGrid>
              <a:tr h="257373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71628" marR="71628" marT="35814" marB="35814"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71628" marR="71628" marT="35814" marB="35814"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71628" marR="71628" marT="35814" marB="35814"/>
                </a:tc>
              </a:tr>
              <a:tr h="257373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71628" marR="71628" marT="35814" marB="35814"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71628" marR="71628" marT="35814" marB="35814"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71628" marR="71628" marT="35814" marB="35814"/>
                </a:tc>
              </a:tr>
              <a:tr h="257373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71628" marR="71628" marT="35814" marB="35814"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71628" marR="71628" marT="35814" marB="35814"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71628" marR="71628" marT="35814" marB="35814"/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3810304" y="3005982"/>
                <a:ext cx="91409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charset="0"/>
                        </a:rPr>
                        <m:t>𝑘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charset="0"/>
                        </a:rPr>
                        <m:t>(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charset="0"/>
                        </a:rPr>
                        <m:t>, 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charset="0"/>
                        </a:rPr>
                        <m:t>𝑦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304" y="3005982"/>
                <a:ext cx="914096" cy="369332"/>
              </a:xfrm>
              <a:prstGeom prst="rect">
                <a:avLst/>
              </a:prstGeom>
              <a:blipFill rotWithShape="0">
                <a:blip r:embed="rId3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2422523" y="3785775"/>
                <a:ext cx="4200252" cy="7645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charset="0"/>
                        </a:rPr>
                        <m:t>𝑔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charset="0"/>
                            </a:rPr>
                            <m:t>, 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charset="0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charset="0"/>
                            </a:rPr>
                            <m:t>𝑣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</m:ctrlPr>
                            </m:naryPr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𝑢</m:t>
                              </m:r>
                            </m:sub>
                            <m:sup/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𝑘</m:t>
                              </m:r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</a:rPr>
                                    <m:t>𝑢</m:t>
                                  </m:r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</a:rPr>
                                    <m:t>𝑣</m:t>
                                  </m:r>
                                </m:e>
                              </m:d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𝑓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(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 −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𝑢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, </m:t>
                              </m:r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𝑦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𝑣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)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solidFill>
                                    <a:srgbClr val="000000"/>
                                  </a:solidFill>
                                </a:rPr>
                                <m:t> 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2523" y="3785775"/>
                <a:ext cx="4200252" cy="76450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1450806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GoogLeNet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31090" y="3781666"/>
            <a:ext cx="83155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/>
              <a:t>Keras</a:t>
            </a:r>
            <a:r>
              <a:rPr lang="en-US" b="1" dirty="0" smtClean="0"/>
              <a:t>: </a:t>
            </a:r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</a:t>
            </a:r>
            <a:r>
              <a:rPr lang="en-US" dirty="0" err="1">
                <a:hlinkClick r:id="rId2"/>
              </a:rPr>
              <a:t>gist.github.com</a:t>
            </a:r>
            <a:r>
              <a:rPr lang="en-US" dirty="0">
                <a:hlinkClick r:id="rId2"/>
              </a:rPr>
              <a:t>/</a:t>
            </a:r>
            <a:r>
              <a:rPr lang="en-US" dirty="0" err="1">
                <a:hlinkClick r:id="rId2"/>
              </a:rPr>
              <a:t>joelouismarino</a:t>
            </a:r>
            <a:r>
              <a:rPr lang="en-US" dirty="0">
                <a:hlinkClick r:id="rId2"/>
              </a:rPr>
              <a:t>/a2ede9ab3928f999575423b9887abd14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168" y="1265036"/>
            <a:ext cx="8491415" cy="24994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23139" y="4392246"/>
            <a:ext cx="189571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Szegedy</a:t>
            </a: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et al.</a:t>
            </a:r>
            <a: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2014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5789274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ResNet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363783" y="2506493"/>
            <a:ext cx="66782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err="1">
                <a:hlinkClick r:id="rId2"/>
              </a:rPr>
              <a:t>felixlaumon.github.io</a:t>
            </a:r>
            <a:r>
              <a:rPr lang="en-US" dirty="0">
                <a:hlinkClick r:id="rId2"/>
              </a:rPr>
              <a:t>/assets/</a:t>
            </a:r>
            <a:r>
              <a:rPr lang="en-US" dirty="0" err="1">
                <a:hlinkClick r:id="rId2"/>
              </a:rPr>
              <a:t>kaggle</a:t>
            </a:r>
            <a:r>
              <a:rPr lang="en-US" dirty="0">
                <a:hlinkClick r:id="rId2"/>
              </a:rPr>
              <a:t>-right-whale/</a:t>
            </a:r>
            <a:r>
              <a:rPr lang="en-US" dirty="0" err="1">
                <a:hlinkClick r:id="rId2"/>
              </a:rPr>
              <a:t>resnet.png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301140" y="1805353"/>
            <a:ext cx="254171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Sorry, does not fit in slide.</a:t>
            </a:r>
          </a:p>
        </p:txBody>
      </p:sp>
      <p:sp>
        <p:nvSpPr>
          <p:cNvPr id="6" name="Rectangle 5"/>
          <p:cNvSpPr/>
          <p:nvPr/>
        </p:nvSpPr>
        <p:spPr>
          <a:xfrm>
            <a:off x="847970" y="3756954"/>
            <a:ext cx="71940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/>
              <a:t>Keras</a:t>
            </a:r>
            <a:r>
              <a:rPr lang="en-US" b="1" dirty="0" smtClean="0"/>
              <a:t>: </a:t>
            </a:r>
            <a:r>
              <a:rPr lang="en-US" dirty="0" smtClean="0"/>
              <a:t>https</a:t>
            </a:r>
            <a:r>
              <a:rPr lang="en-US" dirty="0"/>
              <a:t>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raghakot</a:t>
            </a:r>
            <a:r>
              <a:rPr lang="en-US" dirty="0"/>
              <a:t>/</a:t>
            </a:r>
            <a:r>
              <a:rPr lang="en-US" dirty="0" err="1"/>
              <a:t>keras-resnet</a:t>
            </a:r>
            <a:r>
              <a:rPr lang="en-US" dirty="0"/>
              <a:t>/blob/master/</a:t>
            </a:r>
            <a:r>
              <a:rPr lang="en-US" dirty="0" err="1"/>
              <a:t>resnet.py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5666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4346" y="203200"/>
            <a:ext cx="5604208" cy="41810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21231" y="4501662"/>
            <a:ext cx="231569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Slide by Mohammad </a:t>
            </a:r>
            <a:r>
              <a:rPr kumimoji="0" lang="en-US" sz="14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Rastegari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3477285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/>
        </p:nvSpPr>
        <p:spPr>
          <a:xfrm>
            <a:off x="-25400" y="38100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Questions?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98" name="Shape 98"/>
          <p:cNvSpPr>
            <a:spLocks noGrp="1"/>
          </p:cNvSpPr>
          <p:nvPr>
            <p:ph type="sldNum" sz="quarter" idx="4294967295"/>
          </p:nvPr>
        </p:nvSpPr>
        <p:spPr>
          <a:xfrm>
            <a:off x="6912391" y="4853676"/>
            <a:ext cx="2133601" cy="2819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300">
                <a:solidFill>
                  <a:srgbClr val="FFFFFF"/>
                </a:solidFill>
              </a:rPr>
              <a:t>33</a:t>
            </a:fld>
            <a:endParaRPr sz="13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860174"/>
      </p:ext>
    </p:extLst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3198"/>
            <a:ext cx="9144000" cy="363438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80564" y="4265644"/>
            <a:ext cx="66697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</a:t>
            </a:r>
            <a:r>
              <a:rPr lang="en-US" dirty="0" err="1">
                <a:hlinkClick r:id="rId3"/>
              </a:rPr>
              <a:t>www.cs.virginia.edu</a:t>
            </a:r>
            <a:r>
              <a:rPr lang="en-US" dirty="0">
                <a:hlinkClick r:id="rId3"/>
              </a:rPr>
              <a:t>/~</a:t>
            </a:r>
            <a:r>
              <a:rPr lang="en-US" dirty="0" err="1">
                <a:hlinkClick r:id="rId3"/>
              </a:rPr>
              <a:t>vicente</a:t>
            </a:r>
            <a:r>
              <a:rPr lang="en-US" dirty="0">
                <a:hlinkClick r:id="rId3"/>
              </a:rPr>
              <a:t>/recognition/</a:t>
            </a:r>
            <a:r>
              <a:rPr lang="en-US" dirty="0" err="1">
                <a:hlinkClick r:id="rId3"/>
              </a:rPr>
              <a:t>animation.gif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895600" y="355135"/>
            <a:ext cx="138274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(filter, kernel)</a:t>
            </a: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4229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Convolutional Layer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383" t="28145" r="66416" b="8255"/>
          <a:stretch/>
        </p:blipFill>
        <p:spPr>
          <a:xfrm>
            <a:off x="984250" y="840874"/>
            <a:ext cx="2552700" cy="2209800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4092" t="24490" r="5690" b="8256"/>
          <a:stretch/>
        </p:blipFill>
        <p:spPr>
          <a:xfrm>
            <a:off x="4972050" y="2362200"/>
            <a:ext cx="2641600" cy="2336801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5618" t="33627" r="44770" b="15200"/>
          <a:stretch/>
        </p:blipFill>
        <p:spPr>
          <a:xfrm>
            <a:off x="3536950" y="1600201"/>
            <a:ext cx="1714500" cy="1778000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grpSp>
        <p:nvGrpSpPr>
          <p:cNvPr id="36" name="Group 35"/>
          <p:cNvGrpSpPr/>
          <p:nvPr/>
        </p:nvGrpSpPr>
        <p:grpSpPr>
          <a:xfrm>
            <a:off x="2266950" y="1425074"/>
            <a:ext cx="4349750" cy="2083428"/>
            <a:chOff x="2266950" y="1425074"/>
            <a:chExt cx="4349750" cy="2083428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3225800" y="1425074"/>
              <a:ext cx="3390900" cy="2042026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2832100" y="1469900"/>
              <a:ext cx="3784600" cy="1997200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2362200" y="1469900"/>
              <a:ext cx="4254500" cy="1997200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2266950" y="1945774"/>
              <a:ext cx="4349750" cy="1562728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2705100" y="1778000"/>
              <a:ext cx="3911600" cy="1689100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2266950" y="2280988"/>
              <a:ext cx="4349750" cy="1186112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3124200" y="2096524"/>
              <a:ext cx="3492500" cy="1370576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2705100" y="2280988"/>
              <a:ext cx="3911600" cy="1178425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12222576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5618" t="33627" r="44770" b="15200"/>
          <a:stretch/>
        </p:blipFill>
        <p:spPr>
          <a:xfrm>
            <a:off x="4870450" y="561787"/>
            <a:ext cx="1714500" cy="1778000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Convolutional Layer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383" t="28145" r="66416" b="8255"/>
          <a:stretch/>
        </p:blipFill>
        <p:spPr>
          <a:xfrm>
            <a:off x="984250" y="840874"/>
            <a:ext cx="2552700" cy="2209800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4092" t="24490" r="5690" b="8256"/>
          <a:stretch/>
        </p:blipFill>
        <p:spPr>
          <a:xfrm>
            <a:off x="4972050" y="2362200"/>
            <a:ext cx="2641600" cy="2336801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grpSp>
        <p:nvGrpSpPr>
          <p:cNvPr id="36" name="Group 35"/>
          <p:cNvGrpSpPr/>
          <p:nvPr/>
        </p:nvGrpSpPr>
        <p:grpSpPr>
          <a:xfrm>
            <a:off x="2266950" y="1425074"/>
            <a:ext cx="4349750" cy="2083428"/>
            <a:chOff x="2266950" y="1425074"/>
            <a:chExt cx="4349750" cy="2083428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3225800" y="1425074"/>
              <a:ext cx="3390900" cy="2042026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2832100" y="1469900"/>
              <a:ext cx="3784600" cy="1997200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2362200" y="1469900"/>
              <a:ext cx="4254500" cy="1997200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2266950" y="1945774"/>
              <a:ext cx="4349750" cy="1562728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2705100" y="1778000"/>
              <a:ext cx="3911600" cy="1689100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2266950" y="2280988"/>
              <a:ext cx="4349750" cy="1186112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3124200" y="2096524"/>
              <a:ext cx="3492500" cy="1370576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2705100" y="2280988"/>
              <a:ext cx="3911600" cy="1178425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15" name="TextBox 14"/>
          <p:cNvSpPr txBox="1"/>
          <p:nvPr/>
        </p:nvSpPr>
        <p:spPr>
          <a:xfrm>
            <a:off x="6569411" y="1232207"/>
            <a:ext cx="86337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Weights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26517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r="66667" b="3968"/>
          <a:stretch/>
        </p:blipFill>
        <p:spPr>
          <a:xfrm>
            <a:off x="920750" y="804778"/>
            <a:ext cx="2657862" cy="2205790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5618" t="33627" r="44770" b="15200"/>
          <a:stretch/>
        </p:blipFill>
        <p:spPr>
          <a:xfrm>
            <a:off x="4870450" y="561787"/>
            <a:ext cx="1714500" cy="1778000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Convolutional Layer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64092" t="24490" r="5690" b="8256"/>
          <a:stretch/>
        </p:blipFill>
        <p:spPr>
          <a:xfrm>
            <a:off x="4972050" y="2362200"/>
            <a:ext cx="2641600" cy="2336801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sp>
        <p:nvSpPr>
          <p:cNvPr id="7" name="Freeform 6"/>
          <p:cNvSpPr/>
          <p:nvPr/>
        </p:nvSpPr>
        <p:spPr>
          <a:xfrm>
            <a:off x="1181100" y="1638300"/>
            <a:ext cx="1308100" cy="1397000"/>
          </a:xfrm>
          <a:custGeom>
            <a:avLst/>
            <a:gdLst>
              <a:gd name="connsiteX0" fmla="*/ 0 w 1308100"/>
              <a:gd name="connsiteY0" fmla="*/ 215900 h 1397000"/>
              <a:gd name="connsiteX1" fmla="*/ 0 w 1308100"/>
              <a:gd name="connsiteY1" fmla="*/ 1397000 h 1397000"/>
              <a:gd name="connsiteX2" fmla="*/ 1308100 w 1308100"/>
              <a:gd name="connsiteY2" fmla="*/ 1168400 h 1397000"/>
              <a:gd name="connsiteX3" fmla="*/ 1308100 w 1308100"/>
              <a:gd name="connsiteY3" fmla="*/ 0 h 1397000"/>
              <a:gd name="connsiteX4" fmla="*/ 0 w 1308100"/>
              <a:gd name="connsiteY4" fmla="*/ 215900 h 139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8100" h="1397000">
                <a:moveTo>
                  <a:pt x="0" y="215900"/>
                </a:moveTo>
                <a:lnTo>
                  <a:pt x="0" y="1397000"/>
                </a:lnTo>
                <a:lnTo>
                  <a:pt x="1308100" y="1168400"/>
                </a:lnTo>
                <a:lnTo>
                  <a:pt x="1308100" y="0"/>
                </a:lnTo>
                <a:lnTo>
                  <a:pt x="0" y="215900"/>
                </a:lnTo>
                <a:close/>
              </a:path>
            </a:pathLst>
          </a:custGeom>
          <a:noFill/>
          <a:ln w="38100" cap="flat">
            <a:solidFill>
              <a:srgbClr val="0070C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339850" y="1882273"/>
            <a:ext cx="4654351" cy="2268093"/>
            <a:chOff x="1339850" y="1882273"/>
            <a:chExt cx="4654351" cy="2268093"/>
          </a:xfrm>
        </p:grpSpPr>
        <p:grpSp>
          <p:nvGrpSpPr>
            <p:cNvPr id="36" name="Group 35"/>
            <p:cNvGrpSpPr/>
            <p:nvPr/>
          </p:nvGrpSpPr>
          <p:grpSpPr>
            <a:xfrm>
              <a:off x="1339850" y="1882273"/>
              <a:ext cx="4349750" cy="2083428"/>
              <a:chOff x="2266950" y="1425074"/>
              <a:chExt cx="4349750" cy="2083428"/>
            </a:xfrm>
          </p:grpSpPr>
          <p:cxnSp>
            <p:nvCxnSpPr>
              <p:cNvPr id="6" name="Straight Arrow Connector 5"/>
              <p:cNvCxnSpPr/>
              <p:nvPr/>
            </p:nvCxnSpPr>
            <p:spPr>
              <a:xfrm>
                <a:off x="3225800" y="1425074"/>
                <a:ext cx="3390900" cy="2042026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9" name="Straight Arrow Connector 8"/>
              <p:cNvCxnSpPr/>
              <p:nvPr/>
            </p:nvCxnSpPr>
            <p:spPr>
              <a:xfrm>
                <a:off x="2832100" y="1469900"/>
                <a:ext cx="3784600" cy="1997200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>
                <a:off x="2362200" y="1469900"/>
                <a:ext cx="4254500" cy="1997200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>
                <a:off x="2266950" y="1945774"/>
                <a:ext cx="4349750" cy="1562728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>
                <a:off x="2705100" y="1778000"/>
                <a:ext cx="3911600" cy="1689100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7" name="Straight Arrow Connector 26"/>
              <p:cNvCxnSpPr/>
              <p:nvPr/>
            </p:nvCxnSpPr>
            <p:spPr>
              <a:xfrm>
                <a:off x="2266950" y="2280988"/>
                <a:ext cx="4349750" cy="1186112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30" name="Straight Arrow Connector 29"/>
              <p:cNvCxnSpPr/>
              <p:nvPr/>
            </p:nvCxnSpPr>
            <p:spPr>
              <a:xfrm>
                <a:off x="3124200" y="2096524"/>
                <a:ext cx="3492500" cy="1370576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33" name="Straight Arrow Connector 32"/>
              <p:cNvCxnSpPr/>
              <p:nvPr/>
            </p:nvCxnSpPr>
            <p:spPr>
              <a:xfrm>
                <a:off x="2705100" y="2280988"/>
                <a:ext cx="3911600" cy="1178425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8" name="TextBox 7"/>
            <p:cNvSpPr txBox="1"/>
            <p:nvPr/>
          </p:nvSpPr>
          <p:spPr>
            <a:xfrm>
              <a:off x="5784850" y="3781036"/>
              <a:ext cx="209351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>
                  <a:solidFill>
                    <a:srgbClr val="65B2E2"/>
                  </a:solidFill>
                </a:rPr>
                <a:t>4</a:t>
              </a: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65B2E2"/>
                </a:solidFill>
                <a:effectLst/>
                <a:uFillTx/>
                <a:sym typeface="Calibri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6569411" y="1232207"/>
            <a:ext cx="86337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Weights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700" y="5177863"/>
            <a:ext cx="6172200" cy="1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6703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/>
          <a:srcRect r="66667" b="3968"/>
          <a:stretch/>
        </p:blipFill>
        <p:spPr>
          <a:xfrm>
            <a:off x="920750" y="804778"/>
            <a:ext cx="2657862" cy="2205790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5618" t="33627" r="44770" b="15200"/>
          <a:stretch/>
        </p:blipFill>
        <p:spPr>
          <a:xfrm>
            <a:off x="4870450" y="561787"/>
            <a:ext cx="1714500" cy="1778000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Convolutional Layer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64092" t="24490" r="5690" b="8256"/>
          <a:stretch/>
        </p:blipFill>
        <p:spPr>
          <a:xfrm>
            <a:off x="4972050" y="2362200"/>
            <a:ext cx="2641600" cy="2336801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sp>
        <p:nvSpPr>
          <p:cNvPr id="7" name="Freeform 6"/>
          <p:cNvSpPr/>
          <p:nvPr/>
        </p:nvSpPr>
        <p:spPr>
          <a:xfrm>
            <a:off x="1622425" y="1549399"/>
            <a:ext cx="1308100" cy="1397000"/>
          </a:xfrm>
          <a:custGeom>
            <a:avLst/>
            <a:gdLst>
              <a:gd name="connsiteX0" fmla="*/ 0 w 1308100"/>
              <a:gd name="connsiteY0" fmla="*/ 215900 h 1397000"/>
              <a:gd name="connsiteX1" fmla="*/ 0 w 1308100"/>
              <a:gd name="connsiteY1" fmla="*/ 1397000 h 1397000"/>
              <a:gd name="connsiteX2" fmla="*/ 1308100 w 1308100"/>
              <a:gd name="connsiteY2" fmla="*/ 1168400 h 1397000"/>
              <a:gd name="connsiteX3" fmla="*/ 1308100 w 1308100"/>
              <a:gd name="connsiteY3" fmla="*/ 0 h 1397000"/>
              <a:gd name="connsiteX4" fmla="*/ 0 w 1308100"/>
              <a:gd name="connsiteY4" fmla="*/ 215900 h 139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8100" h="1397000">
                <a:moveTo>
                  <a:pt x="0" y="215900"/>
                </a:moveTo>
                <a:lnTo>
                  <a:pt x="0" y="1397000"/>
                </a:lnTo>
                <a:lnTo>
                  <a:pt x="1308100" y="1168400"/>
                </a:lnTo>
                <a:lnTo>
                  <a:pt x="1308100" y="0"/>
                </a:lnTo>
                <a:lnTo>
                  <a:pt x="0" y="215900"/>
                </a:lnTo>
                <a:close/>
              </a:path>
            </a:pathLst>
          </a:custGeom>
          <a:noFill/>
          <a:ln w="38100" cap="flat">
            <a:solidFill>
              <a:srgbClr val="0070C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84850" y="3781036"/>
            <a:ext cx="20935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>
                <a:solidFill>
                  <a:srgbClr val="65B2E2"/>
                </a:solidFill>
              </a:rPr>
              <a:t>4</a:t>
            </a: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65B2E2"/>
              </a:solidFill>
              <a:effectLst/>
              <a:uFillTx/>
              <a:sym typeface="Calibri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835150" y="1882273"/>
            <a:ext cx="4581425" cy="2219004"/>
            <a:chOff x="1835150" y="1882273"/>
            <a:chExt cx="4581425" cy="2219004"/>
          </a:xfrm>
        </p:grpSpPr>
        <p:grpSp>
          <p:nvGrpSpPr>
            <p:cNvPr id="36" name="Group 35"/>
            <p:cNvGrpSpPr/>
            <p:nvPr/>
          </p:nvGrpSpPr>
          <p:grpSpPr>
            <a:xfrm>
              <a:off x="1835150" y="1882273"/>
              <a:ext cx="4349750" cy="2083428"/>
              <a:chOff x="2266950" y="1425074"/>
              <a:chExt cx="4349750" cy="2083428"/>
            </a:xfrm>
          </p:grpSpPr>
          <p:cxnSp>
            <p:nvCxnSpPr>
              <p:cNvPr id="6" name="Straight Arrow Connector 5"/>
              <p:cNvCxnSpPr/>
              <p:nvPr/>
            </p:nvCxnSpPr>
            <p:spPr>
              <a:xfrm>
                <a:off x="3225800" y="1425074"/>
                <a:ext cx="3390900" cy="2042026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9" name="Straight Arrow Connector 8"/>
              <p:cNvCxnSpPr/>
              <p:nvPr/>
            </p:nvCxnSpPr>
            <p:spPr>
              <a:xfrm>
                <a:off x="2832100" y="1469900"/>
                <a:ext cx="3784600" cy="1997200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>
                <a:off x="2362200" y="1469900"/>
                <a:ext cx="4254500" cy="1997200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>
                <a:off x="2266950" y="1945774"/>
                <a:ext cx="4349750" cy="1562728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>
                <a:off x="2705100" y="1778000"/>
                <a:ext cx="3911600" cy="1689100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7" name="Straight Arrow Connector 26"/>
              <p:cNvCxnSpPr/>
              <p:nvPr/>
            </p:nvCxnSpPr>
            <p:spPr>
              <a:xfrm>
                <a:off x="2266950" y="2280988"/>
                <a:ext cx="4349750" cy="1186112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30" name="Straight Arrow Connector 29"/>
              <p:cNvCxnSpPr/>
              <p:nvPr/>
            </p:nvCxnSpPr>
            <p:spPr>
              <a:xfrm>
                <a:off x="3124200" y="2096524"/>
                <a:ext cx="3492500" cy="1370576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33" name="Straight Arrow Connector 32"/>
              <p:cNvCxnSpPr/>
              <p:nvPr/>
            </p:nvCxnSpPr>
            <p:spPr>
              <a:xfrm>
                <a:off x="2705100" y="2280988"/>
                <a:ext cx="3911600" cy="1178425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18" name="TextBox 17"/>
            <p:cNvSpPr txBox="1"/>
            <p:nvPr/>
          </p:nvSpPr>
          <p:spPr>
            <a:xfrm>
              <a:off x="6207224" y="3731947"/>
              <a:ext cx="209351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dirty="0" smtClean="0">
                  <a:solidFill>
                    <a:srgbClr val="65B2E2"/>
                  </a:solidFill>
                </a:rPr>
                <a:t>1</a:t>
              </a: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65B2E2"/>
                </a:solidFill>
                <a:effectLst/>
                <a:uFillTx/>
                <a:sym typeface="Calibri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6569411" y="1232207"/>
            <a:ext cx="86337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Weights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04422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3229"/>
          <a:stretch/>
        </p:blipFill>
        <p:spPr>
          <a:xfrm>
            <a:off x="1708563" y="1028082"/>
            <a:ext cx="4383479" cy="3714496"/>
          </a:xfrm>
          <a:prstGeom prst="rect">
            <a:avLst/>
          </a:prstGeom>
        </p:spPr>
      </p:pic>
      <p:sp>
        <p:nvSpPr>
          <p:cNvPr id="4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rgbClr val="215380"/>
                </a:solidFill>
              </a:rPr>
              <a:t>Convolutional Layer (with 4 filters)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28904" y="2004544"/>
            <a:ext cx="950026" cy="524788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57652" y="840874"/>
            <a:ext cx="950026" cy="524788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61415" y="3251229"/>
            <a:ext cx="950026" cy="524788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61415" y="4235520"/>
            <a:ext cx="950026" cy="524788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57301" y="1492056"/>
            <a:ext cx="172579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Input: 1x224x224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12030" y="1437396"/>
            <a:ext cx="19896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 latinLnBrk="1" hangingPunct="0"/>
            <a:r>
              <a:rPr lang="en-US" dirty="0" smtClean="0">
                <a:solidFill>
                  <a:srgbClr val="000000"/>
                </a:solidFill>
              </a:rPr>
              <a:t>Output: 4x224x224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6706853" y="1858220"/>
            <a:ext cx="1547858" cy="1019669"/>
            <a:chOff x="6706853" y="1858220"/>
            <a:chExt cx="1547858" cy="1019669"/>
          </a:xfrm>
        </p:grpSpPr>
        <p:sp>
          <p:nvSpPr>
            <p:cNvPr id="11" name="TextBox 10"/>
            <p:cNvSpPr txBox="1"/>
            <p:nvPr/>
          </p:nvSpPr>
          <p:spPr>
            <a:xfrm>
              <a:off x="6706853" y="2231560"/>
              <a:ext cx="1547858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dirty="0" smtClean="0">
                  <a:solidFill>
                    <a:srgbClr val="0070C0"/>
                  </a:solidFill>
                </a:rPr>
                <a:t>if zero padding,</a:t>
              </a:r>
            </a:p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 dirty="0" smtClean="0">
                  <a:ln>
                    <a:noFill/>
                  </a:ln>
                  <a:solidFill>
                    <a:srgbClr val="0070C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and</a:t>
              </a:r>
              <a:r>
                <a:rPr kumimoji="0" lang="en-US" sz="1800" b="0" i="0" u="none" strike="noStrike" cap="none" spc="0" normalizeH="0" dirty="0" smtClean="0">
                  <a:ln>
                    <a:noFill/>
                  </a:ln>
                  <a:solidFill>
                    <a:srgbClr val="0070C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 stride = 1</a:t>
              </a: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 flipV="1">
              <a:off x="7193741" y="1858220"/>
              <a:ext cx="168960" cy="450311"/>
            </a:xfrm>
            <a:prstGeom prst="straightConnector1">
              <a:avLst/>
            </a:prstGeom>
            <a:noFill/>
            <a:ln w="25400" cap="flat">
              <a:solidFill>
                <a:srgbClr val="0070C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18" name="TextBox 17"/>
          <p:cNvSpPr txBox="1"/>
          <p:nvPr/>
        </p:nvSpPr>
        <p:spPr>
          <a:xfrm>
            <a:off x="3588394" y="1010352"/>
            <a:ext cx="885818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weights:</a:t>
            </a:r>
            <a:br>
              <a:rPr kumimoji="0" lang="en-US" sz="1800" b="0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1800" b="0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4x1x9x9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20931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8" grpId="0"/>
    </p:bldLst>
  </p:timing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04040"/>
      </a:accent1>
      <a:accent2>
        <a:srgbClr val="808080"/>
      </a:accent2>
      <a:accent3>
        <a:srgbClr val="BFBFBF"/>
      </a:accent3>
      <a:accent4>
        <a:srgbClr val="8F8F8F"/>
      </a:accent4>
      <a:accent5>
        <a:srgbClr val="6E6E6E"/>
      </a:accent5>
      <a:accent6>
        <a:srgbClr val="4D4D4D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04040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0404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04040"/>
      </a:accent1>
      <a:accent2>
        <a:srgbClr val="808080"/>
      </a:accent2>
      <a:accent3>
        <a:srgbClr val="BFBFBF"/>
      </a:accent3>
      <a:accent4>
        <a:srgbClr val="8F8F8F"/>
      </a:accent4>
      <a:accent5>
        <a:srgbClr val="6E6E6E"/>
      </a:accent5>
      <a:accent6>
        <a:srgbClr val="4D4D4D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04040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0404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4865</TotalTime>
  <Words>480</Words>
  <Application>Microsoft Macintosh PowerPoint</Application>
  <PresentationFormat>On-screen Show (16:9)</PresentationFormat>
  <Paragraphs>127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Calibri</vt:lpstr>
      <vt:lpstr>Cambria Math</vt:lpstr>
      <vt:lpstr>Helvetica</vt:lpstr>
      <vt:lpstr>Helvetica Neue</vt:lpstr>
      <vt:lpstr>Arial</vt:lpstr>
      <vt:lpstr>Default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LeNet in Keras</vt:lpstr>
      <vt:lpstr>PowerPoint Presentation</vt:lpstr>
      <vt:lpstr>Alexnet</vt:lpstr>
      <vt:lpstr>PowerPoint Presentation</vt:lpstr>
      <vt:lpstr>PowerPoint Presentation</vt:lpstr>
      <vt:lpstr>PowerPoint Presentation</vt:lpstr>
      <vt:lpstr>PowerPoint Presentation</vt:lpstr>
      <vt:lpstr>Alexnet</vt:lpstr>
      <vt:lpstr>What is happening?</vt:lpstr>
      <vt:lpstr>PowerPoint Presentation</vt:lpstr>
      <vt:lpstr>Alexnet in Keras</vt:lpstr>
      <vt:lpstr>BatchNormalization Layer</vt:lpstr>
      <vt:lpstr>VGG Network</vt:lpstr>
      <vt:lpstr>GoogLeNet</vt:lpstr>
      <vt:lpstr>ResNet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180</cp:revision>
  <dcterms:modified xsi:type="dcterms:W3CDTF">2017-02-07T09:02:12Z</dcterms:modified>
</cp:coreProperties>
</file>