
<file path=[Content_Types].xml><?xml version="1.0" encoding="utf-8"?>
<Types xmlns="http://schemas.openxmlformats.org/package/2006/content-types">
  <Default Extension="xml" ContentType="application/xml"/>
  <Default Extension="png" ContentType="image/png"/>
  <Default Extension="rels" ContentType="application/vnd.openxmlformats-package.relationships+xml"/>
  <Default Extension="tiff" ContentType="image/tif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core-properties" Target="docProps/core.xml"/><Relationship Id="rId3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6"/>
  </p:notesMasterIdLst>
  <p:sldIdLst>
    <p:sldId id="256" r:id="rId2"/>
    <p:sldId id="288" r:id="rId3"/>
    <p:sldId id="289" r:id="rId4"/>
    <p:sldId id="290" r:id="rId5"/>
    <p:sldId id="291" r:id="rId6"/>
    <p:sldId id="292" r:id="rId7"/>
    <p:sldId id="293" r:id="rId8"/>
    <p:sldId id="294" r:id="rId9"/>
    <p:sldId id="295" r:id="rId10"/>
    <p:sldId id="308" r:id="rId11"/>
    <p:sldId id="297" r:id="rId12"/>
    <p:sldId id="298" r:id="rId13"/>
    <p:sldId id="299" r:id="rId14"/>
    <p:sldId id="300" r:id="rId15"/>
    <p:sldId id="301" r:id="rId16"/>
    <p:sldId id="302" r:id="rId17"/>
    <p:sldId id="303" r:id="rId18"/>
    <p:sldId id="309" r:id="rId19"/>
    <p:sldId id="310" r:id="rId20"/>
    <p:sldId id="304" r:id="rId21"/>
    <p:sldId id="305" r:id="rId22"/>
    <p:sldId id="306" r:id="rId23"/>
    <p:sldId id="307" r:id="rId24"/>
    <p:sldId id="285" r:id="rId25"/>
  </p:sldIdLst>
  <p:sldSz cx="9144000" cy="5143500" type="screen16x9"/>
  <p:notesSz cx="6858000" cy="9144000"/>
  <p:defaultTextStyle>
    <a:lvl1pPr defTabSz="457200">
      <a:defRPr>
        <a:latin typeface="Calibri"/>
        <a:ea typeface="Calibri"/>
        <a:cs typeface="Calibri"/>
        <a:sym typeface="Calibri"/>
      </a:defRPr>
    </a:lvl1pPr>
    <a:lvl2pPr indent="457200" defTabSz="457200">
      <a:defRPr>
        <a:latin typeface="Calibri"/>
        <a:ea typeface="Calibri"/>
        <a:cs typeface="Calibri"/>
        <a:sym typeface="Calibri"/>
      </a:defRPr>
    </a:lvl2pPr>
    <a:lvl3pPr indent="914400" defTabSz="457200">
      <a:defRPr>
        <a:latin typeface="Calibri"/>
        <a:ea typeface="Calibri"/>
        <a:cs typeface="Calibri"/>
        <a:sym typeface="Calibri"/>
      </a:defRPr>
    </a:lvl3pPr>
    <a:lvl4pPr indent="1371600" defTabSz="457200">
      <a:defRPr>
        <a:latin typeface="Calibri"/>
        <a:ea typeface="Calibri"/>
        <a:cs typeface="Calibri"/>
        <a:sym typeface="Calibri"/>
      </a:defRPr>
    </a:lvl4pPr>
    <a:lvl5pPr indent="1828800" defTabSz="457200">
      <a:defRPr>
        <a:latin typeface="Calibri"/>
        <a:ea typeface="Calibri"/>
        <a:cs typeface="Calibri"/>
        <a:sym typeface="Calibri"/>
      </a:defRPr>
    </a:lvl5pPr>
    <a:lvl6pPr indent="2286000" defTabSz="457200">
      <a:defRPr>
        <a:latin typeface="Calibri"/>
        <a:ea typeface="Calibri"/>
        <a:cs typeface="Calibri"/>
        <a:sym typeface="Calibri"/>
      </a:defRPr>
    </a:lvl6pPr>
    <a:lvl7pPr indent="2743200" defTabSz="457200">
      <a:defRPr>
        <a:latin typeface="Calibri"/>
        <a:ea typeface="Calibri"/>
        <a:cs typeface="Calibri"/>
        <a:sym typeface="Calibri"/>
      </a:defRPr>
    </a:lvl7pPr>
    <a:lvl8pPr indent="3200400" defTabSz="457200">
      <a:defRPr>
        <a:latin typeface="Calibri"/>
        <a:ea typeface="Calibri"/>
        <a:cs typeface="Calibri"/>
        <a:sym typeface="Calibri"/>
      </a:defRPr>
    </a:lvl8pPr>
    <a:lvl9pPr indent="3657600" defTabSz="457200">
      <a:defRPr>
        <a:latin typeface="Calibri"/>
        <a:ea typeface="Calibri"/>
        <a:cs typeface="Calibri"/>
        <a:sym typeface="Calibri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Microsoft Office User" initials="Office" lastIdx="1" clrIdx="0">
    <p:extLst/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00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940675A-B579-460E-94D1-54222C63F5DA}">
  <a:tblStyle styleId="{4C3C2611-4C71-4FC5-86AE-919BDF0F9419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CDCDCD"/>
          </a:solidFill>
        </a:fill>
      </a:tcStyle>
    </a:wholeTbl>
    <a:band2H>
      <a:tcTxStyle/>
      <a:tcStyle>
        <a:tcBdr/>
        <a:fill>
          <a:solidFill>
            <a:srgbClr val="E8E8E8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404040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404040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404040"/>
          </a:solidFill>
        </a:fill>
      </a:tcStyle>
    </a:firstRow>
  </a:tblStyle>
  <a:tblStyle styleId="{C7B018BB-80A7-4F77-B60F-C8B233D01FF8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E8E8E8"/>
          </a:solidFill>
        </a:fill>
      </a:tcStyle>
    </a:wholeTbl>
    <a:band2H>
      <a:tcTxStyle/>
      <a:tcStyle>
        <a:tcBdr/>
        <a:fill>
          <a:solidFill>
            <a:srgbClr val="F4F4F4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BFBFBF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BFBFBF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BFBFBF"/>
          </a:solidFill>
        </a:fill>
      </a:tcStyle>
    </a:firstRow>
  </a:tblStyle>
  <a:tblStyle styleId="{EEE7283C-3CF3-47DC-8721-378D4A62B228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FFFFF"/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FFFFF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FFFFF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FFFFF"/>
          </a:solidFill>
        </a:fill>
      </a:tcStyle>
    </a:firstRow>
  </a:tblStyle>
  <a:tblStyle styleId="{CF821DB8-F4EB-4A41-A1BA-3FCAFE7338EE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E6E6E6"/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404040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50800" cap="flat">
              <a:solidFill>
                <a:srgbClr val="000000"/>
              </a:solidFill>
              <a:prstDash val="solid"/>
              <a:bevel/>
            </a:ln>
          </a:top>
          <a:bottom>
            <a:ln w="254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25400" cap="flat">
              <a:solidFill>
                <a:srgbClr val="000000"/>
              </a:solidFill>
              <a:prstDash val="solid"/>
              <a:bevel/>
            </a:ln>
          </a:top>
          <a:bottom>
            <a:ln w="254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404040"/>
          </a:solidFill>
        </a:fill>
      </a:tcStyle>
    </a:firstRow>
  </a:tblStyle>
  <a:tblStyle styleId="{33BA23B1-9221-436E-865A-0063620EA4FD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CACACA"/>
          </a:solidFill>
        </a:fill>
      </a:tcStyle>
    </a:wholeTbl>
    <a:band2H>
      <a:tcTxStyle/>
      <a:tcStyle>
        <a:tcBdr/>
        <a:fill>
          <a:solidFill>
            <a:srgbClr val="E6E6E6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/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/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/>
        </a:fill>
      </a:tcStyle>
    </a:firstRow>
  </a:tblStyle>
  <a:tblStyle styleId="{2708684C-4D16-4618-839F-0558EEFCDFE6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12700" cap="flat">
              <a:solidFill>
                <a:srgbClr val="000000"/>
              </a:solidFill>
              <a:prstDash val="solid"/>
              <a:bevel/>
            </a:ln>
          </a:top>
          <a:bottom>
            <a:ln w="127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solidFill>
            <a:srgbClr val="000000">
              <a:alpha val="20000"/>
            </a:srgbClr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12700" cap="flat">
              <a:solidFill>
                <a:srgbClr val="000000"/>
              </a:solidFill>
              <a:prstDash val="solid"/>
              <a:bevel/>
            </a:ln>
          </a:top>
          <a:bottom>
            <a:ln w="127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solidFill>
            <a:srgbClr val="000000">
              <a:alpha val="20000"/>
            </a:srgbClr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50800" cap="flat">
              <a:solidFill>
                <a:srgbClr val="000000"/>
              </a:solidFill>
              <a:prstDash val="solid"/>
              <a:bevel/>
            </a:ln>
          </a:top>
          <a:bottom>
            <a:ln w="127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noFill/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12700" cap="flat">
              <a:solidFill>
                <a:srgbClr val="000000"/>
              </a:solidFill>
              <a:prstDash val="solid"/>
              <a:bevel/>
            </a:ln>
          </a:top>
          <a:bottom>
            <a:ln w="254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noFill/>
        </a:fill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2571"/>
    <p:restoredTop sz="94674"/>
  </p:normalViewPr>
  <p:slideViewPr>
    <p:cSldViewPr snapToGrid="0" snapToObjects="1">
      <p:cViewPr varScale="1">
        <p:scale>
          <a:sx n="177" d="100"/>
          <a:sy n="177" d="100"/>
        </p:scale>
        <p:origin x="184" y="44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notesMaster" Target="notesMasters/notesMaster1.xml"/><Relationship Id="rId27" Type="http://schemas.openxmlformats.org/officeDocument/2006/relationships/commentAuthors" Target="commentAuthors.xml"/><Relationship Id="rId28" Type="http://schemas.openxmlformats.org/officeDocument/2006/relationships/presProps" Target="presProps.xml"/><Relationship Id="rId29" Type="http://schemas.openxmlformats.org/officeDocument/2006/relationships/viewProps" Target="viewProps.xml"/><Relationship Id="rId30" Type="http://schemas.openxmlformats.org/officeDocument/2006/relationships/theme" Target="theme/theme1.xml"/><Relationship Id="rId31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Shape 2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pPr lvl="0"/>
            <a:endParaRPr/>
          </a:p>
        </p:txBody>
      </p:sp>
      <p:sp>
        <p:nvSpPr>
          <p:cNvPr id="22" name="Shape 22"/>
          <p:cNvSpPr>
            <a:spLocks noGrp="1"/>
          </p:cNvSpPr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pPr lvl="0"/>
            <a:endParaRPr/>
          </a:p>
        </p:txBody>
      </p:sp>
    </p:spTree>
    <p:extLst>
      <p:ext uri="{BB962C8B-B14F-4D97-AF65-F5344CB8AC3E}">
        <p14:creationId xmlns:p14="http://schemas.microsoft.com/office/powerpoint/2010/main" val="763845586"/>
      </p:ext>
    </p:extLst>
  </p:cSld>
  <p:clrMap bg1="lt1" tx1="dk1" bg2="lt2" tx2="dk2" accent1="accent1" accent2="accent2" accent3="accent3" accent4="accent4" accent5="accent5" accent6="accent6" hlink="hlink" folHlink="folHlink"/>
  <p:notesStyle>
    <a:lvl1pPr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1pPr>
    <a:lvl2pPr indent="2286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2pPr>
    <a:lvl3pPr indent="4572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3pPr>
    <a:lvl4pPr indent="6858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4pPr>
    <a:lvl5pPr indent="9144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5pPr>
    <a:lvl6pPr indent="11430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6pPr>
    <a:lvl7pPr indent="13716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7pPr>
    <a:lvl8pPr indent="16002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8pPr>
    <a:lvl9pPr indent="18288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asted-image.png"/>
          <p:cNvPicPr/>
          <p:nvPr/>
        </p:nvPicPr>
        <p:blipFill>
          <a:blip r:embed="rId2">
            <a:alphaModFix amt="10839"/>
            <a:extLst/>
          </a:blip>
          <a:srcRect l="11804" t="22310" b="2478"/>
          <a:stretch>
            <a:fillRect/>
          </a:stretch>
        </p:blipFill>
        <p:spPr>
          <a:xfrm>
            <a:off x="-69850" y="-6276"/>
            <a:ext cx="4680310" cy="3991254"/>
          </a:xfrm>
          <a:prstGeom prst="rect">
            <a:avLst/>
          </a:prstGeom>
          <a:ln w="12700">
            <a:miter lim="400000"/>
          </a:ln>
        </p:spPr>
      </p:pic>
      <p:sp>
        <p:nvSpPr>
          <p:cNvPr id="8" name="Shape 8"/>
          <p:cNvSpPr/>
          <p:nvPr/>
        </p:nvSpPr>
        <p:spPr>
          <a:xfrm>
            <a:off x="260350" y="1973579"/>
            <a:ext cx="8623300" cy="27432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4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sz="3600" dirty="0">
                <a:solidFill>
                  <a:srgbClr val="215380"/>
                </a:solidFill>
              </a:rPr>
              <a:t>CS6501: </a:t>
            </a:r>
            <a:r>
              <a:rPr lang="en-US" sz="3600" dirty="0" smtClean="0">
                <a:solidFill>
                  <a:srgbClr val="215380"/>
                </a:solidFill>
              </a:rPr>
              <a:t>Vision</a:t>
            </a:r>
            <a:r>
              <a:rPr lang="en-US" sz="3600" baseline="0" dirty="0" smtClean="0">
                <a:solidFill>
                  <a:srgbClr val="215380"/>
                </a:solidFill>
              </a:rPr>
              <a:t> and Language</a:t>
            </a:r>
            <a:endParaRPr sz="3600" dirty="0">
              <a:solidFill>
                <a:srgbClr val="215380"/>
              </a:solidFill>
            </a:endParaRP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Content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/>
          <a:lstStyle>
            <a:lvl1pPr>
              <a:defRPr b="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00151"/>
            <a:ext cx="8229600" cy="3394472"/>
          </a:xfrm>
          <a:prstGeom prst="rect">
            <a:avLst/>
          </a:prstGeom>
        </p:spPr>
        <p:txBody>
          <a:bodyPr/>
          <a:lstStyle>
            <a:lvl1pPr algn="l">
              <a:defRPr sz="2000" b="0">
                <a:solidFill>
                  <a:schemeClr val="tx1"/>
                </a:solidFill>
              </a:defRPr>
            </a:lvl1pPr>
            <a:lvl2pPr algn="l">
              <a:defRPr sz="2000" b="0">
                <a:solidFill>
                  <a:schemeClr val="tx1"/>
                </a:solidFill>
              </a:defRPr>
            </a:lvl2pPr>
            <a:lvl3pPr algn="l">
              <a:defRPr sz="2000" b="0">
                <a:solidFill>
                  <a:schemeClr val="tx1"/>
                </a:solidFill>
              </a:defRPr>
            </a:lvl3pPr>
            <a:lvl4pPr algn="l">
              <a:defRPr sz="2000" b="0">
                <a:solidFill>
                  <a:schemeClr val="tx1"/>
                </a:solidFill>
              </a:defRPr>
            </a:lvl4pPr>
            <a:lvl5pPr algn="l">
              <a:defRPr sz="2000" b="0">
                <a:solidFill>
                  <a:schemeClr val="tx1"/>
                </a:solidFill>
              </a:defRPr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Content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/>
          <a:lstStyle>
            <a:lvl1pPr>
              <a:defRPr b="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00151"/>
            <a:ext cx="8229600" cy="3394472"/>
          </a:xfrm>
          <a:prstGeom prst="rect">
            <a:avLst/>
          </a:prstGeom>
        </p:spPr>
        <p:txBody>
          <a:bodyPr/>
          <a:lstStyle>
            <a:lvl1pPr algn="l">
              <a:defRPr sz="2000" b="0">
                <a:solidFill>
                  <a:schemeClr val="tx1"/>
                </a:solidFill>
              </a:defRPr>
            </a:lvl1pPr>
            <a:lvl2pPr algn="l">
              <a:defRPr sz="2000" b="0">
                <a:solidFill>
                  <a:schemeClr val="tx1"/>
                </a:solidFill>
              </a:defRPr>
            </a:lvl2pPr>
            <a:lvl3pPr algn="l">
              <a:defRPr sz="2000" b="0">
                <a:solidFill>
                  <a:schemeClr val="tx1"/>
                </a:solidFill>
              </a:defRPr>
            </a:lvl3pPr>
            <a:lvl4pPr algn="l">
              <a:defRPr sz="2000" b="0">
                <a:solidFill>
                  <a:schemeClr val="tx1"/>
                </a:solidFill>
              </a:defRPr>
            </a:lvl4pPr>
            <a:lvl5pPr algn="l">
              <a:defRPr sz="2000" b="0">
                <a:solidFill>
                  <a:schemeClr val="tx1"/>
                </a:solidFill>
              </a:defRPr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2_Content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839085385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"/>
          <p:cNvSpPr/>
          <p:nvPr/>
        </p:nvSpPr>
        <p:spPr>
          <a:xfrm>
            <a:off x="0" y="4855209"/>
            <a:ext cx="9144001" cy="294641"/>
          </a:xfrm>
          <a:prstGeom prst="rect">
            <a:avLst/>
          </a:prstGeom>
          <a:solidFill>
            <a:srgbClr val="215381"/>
          </a:solidFill>
          <a:ln w="12700">
            <a:miter lim="400000"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txBody>
          <a:bodyPr lIns="0" tIns="0" rIns="0" bIns="0" anchor="ctr"/>
          <a:lstStyle/>
          <a:p>
            <a:pPr lvl="0"/>
            <a:endParaRPr/>
          </a:p>
        </p:txBody>
      </p:sp>
      <p:sp>
        <p:nvSpPr>
          <p:cNvPr id="5" name="Shape 5"/>
          <p:cNvSpPr/>
          <p:nvPr/>
        </p:nvSpPr>
        <p:spPr>
          <a:xfrm>
            <a:off x="101722" y="4848859"/>
            <a:ext cx="1982915" cy="200055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0" tIns="0" rIns="0" bIns="0">
            <a:spAutoFit/>
          </a:bodyPr>
          <a:lstStyle>
            <a:lvl1pPr>
              <a:defRPr sz="1300">
                <a:solidFill>
                  <a:srgbClr val="FFFFFF"/>
                </a:solidFill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sz="1300" dirty="0">
                <a:solidFill>
                  <a:srgbClr val="FFFFFF"/>
                </a:solidFill>
              </a:rPr>
              <a:t>CS6501: </a:t>
            </a:r>
            <a:r>
              <a:rPr lang="en-US" sz="1300" dirty="0" smtClean="0">
                <a:solidFill>
                  <a:srgbClr val="FFFFFF"/>
                </a:solidFill>
              </a:rPr>
              <a:t>Vision and Language</a:t>
            </a:r>
            <a:endParaRPr sz="1300" dirty="0">
              <a:solidFill>
                <a:srgbClr val="FFFFFF"/>
              </a:solidFill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</p:sldLayoutIdLst>
  <p:transition spd="med"/>
  <p:timing>
    <p:tnLst>
      <p:par>
        <p:cTn id="1" dur="indefinite" restart="never" nodeType="tmRoot"/>
      </p:par>
    </p:tnLst>
  </p:timing>
  <p:txStyles>
    <p:titleStyle>
      <a:lvl1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1pPr>
      <a:lvl2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2pPr>
      <a:lvl3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3pPr>
      <a:lvl4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4pPr>
      <a:lvl5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5pPr>
      <a:lvl6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6pPr>
      <a:lvl7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7pPr>
      <a:lvl8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8pPr>
      <a:lvl9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9pPr>
    </p:titleStyle>
    <p:bodyStyle>
      <a:lvl1pPr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1pPr>
      <a:lvl2pPr indent="4572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2pPr>
      <a:lvl3pPr indent="9144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3pPr>
      <a:lvl4pPr indent="13716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4pPr>
      <a:lvl5pPr indent="18288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5pPr>
      <a:lvl6pPr indent="22860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6pPr>
      <a:lvl7pPr indent="27432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7pPr>
      <a:lvl8pPr indent="32004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8pPr>
      <a:lvl9pPr indent="36576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9pPr>
    </p:bodyStyle>
    <p:otherStyle>
      <a:lvl1pPr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1pPr>
      <a:lvl2pPr indent="4572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2pPr>
      <a:lvl3pPr indent="9144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3pPr>
      <a:lvl4pPr indent="13716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4pPr>
      <a:lvl5pPr indent="18288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5pPr>
      <a:lvl6pPr indent="22860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6pPr>
      <a:lvl7pPr indent="27432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7pPr>
      <a:lvl8pPr indent="32004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8pPr>
      <a:lvl9pPr indent="36576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2.png"/><Relationship Id="rId5" Type="http://schemas.openxmlformats.org/officeDocument/2006/relationships/image" Target="../media/image4.png"/><Relationship Id="rId6" Type="http://schemas.openxmlformats.org/officeDocument/2006/relationships/image" Target="../media/image5.png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2.png"/><Relationship Id="rId5" Type="http://schemas.openxmlformats.org/officeDocument/2006/relationships/image" Target="../media/image4.png"/><Relationship Id="rId6" Type="http://schemas.openxmlformats.org/officeDocument/2006/relationships/image" Target="../media/image5.png"/><Relationship Id="rId7" Type="http://schemas.openxmlformats.org/officeDocument/2006/relationships/image" Target="../media/image6.png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2.png"/><Relationship Id="rId5" Type="http://schemas.openxmlformats.org/officeDocument/2006/relationships/image" Target="../media/image4.png"/><Relationship Id="rId6" Type="http://schemas.openxmlformats.org/officeDocument/2006/relationships/image" Target="../media/image5.png"/><Relationship Id="rId7" Type="http://schemas.openxmlformats.org/officeDocument/2006/relationships/image" Target="../media/image6.png"/><Relationship Id="rId8" Type="http://schemas.openxmlformats.org/officeDocument/2006/relationships/image" Target="../media/image7.png"/><Relationship Id="rId9" Type="http://schemas.openxmlformats.org/officeDocument/2006/relationships/image" Target="../media/image8.png"/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2.png"/><Relationship Id="rId5" Type="http://schemas.openxmlformats.org/officeDocument/2006/relationships/image" Target="../media/image4.png"/><Relationship Id="rId6" Type="http://schemas.openxmlformats.org/officeDocument/2006/relationships/image" Target="../media/image5.png"/><Relationship Id="rId7" Type="http://schemas.openxmlformats.org/officeDocument/2006/relationships/image" Target="../media/image7.png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4" Type="http://schemas.openxmlformats.org/officeDocument/2006/relationships/image" Target="../media/image10.png"/><Relationship Id="rId5" Type="http://schemas.openxmlformats.org/officeDocument/2006/relationships/image" Target="../media/image11.png"/><Relationship Id="rId6" Type="http://schemas.openxmlformats.org/officeDocument/2006/relationships/image" Target="../media/image12.png"/><Relationship Id="rId7" Type="http://schemas.openxmlformats.org/officeDocument/2006/relationships/image" Target="../media/image13.png"/><Relationship Id="rId1" Type="http://schemas.openxmlformats.org/officeDocument/2006/relationships/slideLayout" Target="../slideLayouts/slideLayout4.xml"/><Relationship Id="rId2" Type="http://schemas.openxmlformats.org/officeDocument/2006/relationships/image" Target="../media/image2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4" Type="http://schemas.openxmlformats.org/officeDocument/2006/relationships/image" Target="../media/image16.png"/><Relationship Id="rId5" Type="http://schemas.openxmlformats.org/officeDocument/2006/relationships/image" Target="../media/image17.png"/><Relationship Id="rId1" Type="http://schemas.openxmlformats.org/officeDocument/2006/relationships/slideLayout" Target="../slideLayouts/slideLayout4.xml"/><Relationship Id="rId2" Type="http://schemas.openxmlformats.org/officeDocument/2006/relationships/image" Target="../media/image14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18.png"/><Relationship Id="rId5" Type="http://schemas.openxmlformats.org/officeDocument/2006/relationships/image" Target="../media/image4.png"/><Relationship Id="rId6" Type="http://schemas.openxmlformats.org/officeDocument/2006/relationships/image" Target="../media/image5.png"/><Relationship Id="rId7" Type="http://schemas.openxmlformats.org/officeDocument/2006/relationships/image" Target="../media/image19.png"/><Relationship Id="rId8" Type="http://schemas.openxmlformats.org/officeDocument/2006/relationships/image" Target="../media/image20.png"/><Relationship Id="rId9" Type="http://schemas.openxmlformats.org/officeDocument/2006/relationships/image" Target="../media/image18.tiff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2.png"/><Relationship Id="rId5" Type="http://schemas.openxmlformats.org/officeDocument/2006/relationships/image" Target="../media/image4.png"/><Relationship Id="rId6" Type="http://schemas.openxmlformats.org/officeDocument/2006/relationships/image" Target="../media/image5.png"/><Relationship Id="rId7" Type="http://schemas.openxmlformats.org/officeDocument/2006/relationships/image" Target="../media/image7.png"/><Relationship Id="rId1" Type="http://schemas.openxmlformats.org/officeDocument/2006/relationships/slideLayout" Target="../slideLayouts/slideLayout4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2.png"/><Relationship Id="rId5" Type="http://schemas.openxmlformats.org/officeDocument/2006/relationships/image" Target="../media/image4.png"/><Relationship Id="rId6" Type="http://schemas.openxmlformats.org/officeDocument/2006/relationships/image" Target="../media/image5.png"/><Relationship Id="rId1" Type="http://schemas.openxmlformats.org/officeDocument/2006/relationships/slideLayout" Target="../slideLayouts/slideLayout4.xml"/></Relationships>
</file>

<file path=ppt/slides/_rels/slide13.xml.rels><?xml version="1.0" encoding="UTF-8" standalone="yes"?>
<Relationships xmlns="http://schemas.openxmlformats.org/package/2006/relationships"><Relationship Id="rId11" Type="http://schemas.openxmlformats.org/officeDocument/2006/relationships/image" Target="../media/image27.png"/><Relationship Id="rId12" Type="http://schemas.openxmlformats.org/officeDocument/2006/relationships/image" Target="../media/image28.png"/><Relationship Id="rId13" Type="http://schemas.openxmlformats.org/officeDocument/2006/relationships/image" Target="../media/image29.png"/><Relationship Id="rId14" Type="http://schemas.openxmlformats.org/officeDocument/2006/relationships/image" Target="../media/image30.png"/><Relationship Id="rId15" Type="http://schemas.openxmlformats.org/officeDocument/2006/relationships/image" Target="../media/image7.png"/><Relationship Id="rId16" Type="http://schemas.openxmlformats.org/officeDocument/2006/relationships/image" Target="../media/image31.png"/><Relationship Id="rId1" Type="http://schemas.openxmlformats.org/officeDocument/2006/relationships/slideLayout" Target="../slideLayouts/slideLayout4.xml"/><Relationship Id="rId3" Type="http://schemas.openxmlformats.org/officeDocument/2006/relationships/image" Target="../media/image3.png"/><Relationship Id="rId4" Type="http://schemas.openxmlformats.org/officeDocument/2006/relationships/image" Target="../media/image2.png"/><Relationship Id="rId5" Type="http://schemas.openxmlformats.org/officeDocument/2006/relationships/image" Target="../media/image22.png"/><Relationship Id="rId6" Type="http://schemas.openxmlformats.org/officeDocument/2006/relationships/image" Target="../media/image5.png"/><Relationship Id="rId7" Type="http://schemas.openxmlformats.org/officeDocument/2006/relationships/image" Target="../media/image23.png"/><Relationship Id="rId8" Type="http://schemas.openxmlformats.org/officeDocument/2006/relationships/image" Target="../media/image24.png"/><Relationship Id="rId9" Type="http://schemas.openxmlformats.org/officeDocument/2006/relationships/image" Target="../media/image25.png"/><Relationship Id="rId10" Type="http://schemas.openxmlformats.org/officeDocument/2006/relationships/image" Target="../media/image26.png"/></Relationships>
</file>

<file path=ppt/slides/_rels/slide14.xml.rels><?xml version="1.0" encoding="UTF-8" standalone="yes"?>
<Relationships xmlns="http://schemas.openxmlformats.org/package/2006/relationships"><Relationship Id="rId11" Type="http://schemas.openxmlformats.org/officeDocument/2006/relationships/image" Target="../media/image29.png"/><Relationship Id="rId12" Type="http://schemas.openxmlformats.org/officeDocument/2006/relationships/image" Target="../media/image30.png"/><Relationship Id="rId13" Type="http://schemas.openxmlformats.org/officeDocument/2006/relationships/image" Target="../media/image7.png"/><Relationship Id="rId14" Type="http://schemas.openxmlformats.org/officeDocument/2006/relationships/image" Target="../media/image31.png"/><Relationship Id="rId1" Type="http://schemas.openxmlformats.org/officeDocument/2006/relationships/slideLayout" Target="../slideLayouts/slideLayout4.xml"/><Relationship Id="rId3" Type="http://schemas.openxmlformats.org/officeDocument/2006/relationships/image" Target="../media/image3.png"/><Relationship Id="rId4" Type="http://schemas.openxmlformats.org/officeDocument/2006/relationships/image" Target="../media/image2.png"/><Relationship Id="rId5" Type="http://schemas.openxmlformats.org/officeDocument/2006/relationships/image" Target="../media/image22.png"/><Relationship Id="rId6" Type="http://schemas.openxmlformats.org/officeDocument/2006/relationships/image" Target="../media/image5.png"/><Relationship Id="rId7" Type="http://schemas.openxmlformats.org/officeDocument/2006/relationships/image" Target="../media/image23.png"/><Relationship Id="rId8" Type="http://schemas.openxmlformats.org/officeDocument/2006/relationships/image" Target="../media/image25.png"/><Relationship Id="rId9" Type="http://schemas.openxmlformats.org/officeDocument/2006/relationships/image" Target="../media/image26.png"/><Relationship Id="rId10" Type="http://schemas.openxmlformats.org/officeDocument/2006/relationships/image" Target="../media/image27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2.png"/><Relationship Id="rId5" Type="http://schemas.openxmlformats.org/officeDocument/2006/relationships/image" Target="../media/image22.png"/><Relationship Id="rId6" Type="http://schemas.openxmlformats.org/officeDocument/2006/relationships/image" Target="../media/image5.png"/><Relationship Id="rId7" Type="http://schemas.openxmlformats.org/officeDocument/2006/relationships/image" Target="../media/image25.png"/><Relationship Id="rId8" Type="http://schemas.openxmlformats.org/officeDocument/2006/relationships/image" Target="../media/image26.png"/><Relationship Id="rId9" Type="http://schemas.openxmlformats.org/officeDocument/2006/relationships/image" Target="../media/image29.png"/><Relationship Id="rId10" Type="http://schemas.openxmlformats.org/officeDocument/2006/relationships/image" Target="../media/image30.png"/><Relationship Id="rId11" Type="http://schemas.openxmlformats.org/officeDocument/2006/relationships/image" Target="../media/image31.png"/><Relationship Id="rId1" Type="http://schemas.openxmlformats.org/officeDocument/2006/relationships/slideLayout" Target="../slideLayouts/slideLayout4.xml"/></Relationships>
</file>

<file path=ppt/slides/_rels/slide16.xml.rels><?xml version="1.0" encoding="UTF-8" standalone="yes"?>
<Relationships xmlns="http://schemas.openxmlformats.org/package/2006/relationships"><Relationship Id="rId11" Type="http://schemas.openxmlformats.org/officeDocument/2006/relationships/image" Target="../media/image39.png"/><Relationship Id="rId12" Type="http://schemas.openxmlformats.org/officeDocument/2006/relationships/image" Target="../media/image40.png"/><Relationship Id="rId13" Type="http://schemas.openxmlformats.org/officeDocument/2006/relationships/image" Target="../media/image41.png"/><Relationship Id="rId14" Type="http://schemas.openxmlformats.org/officeDocument/2006/relationships/image" Target="../media/image42.png"/><Relationship Id="rId15" Type="http://schemas.openxmlformats.org/officeDocument/2006/relationships/image" Target="../media/image43.png"/><Relationship Id="rId16" Type="http://schemas.openxmlformats.org/officeDocument/2006/relationships/image" Target="../media/image21.png"/><Relationship Id="rId17" Type="http://schemas.openxmlformats.org/officeDocument/2006/relationships/image" Target="../media/image15.png"/><Relationship Id="rId18" Type="http://schemas.openxmlformats.org/officeDocument/2006/relationships/image" Target="../media/image44.png"/><Relationship Id="rId1" Type="http://schemas.openxmlformats.org/officeDocument/2006/relationships/slideLayout" Target="../slideLayouts/slideLayout4.xml"/><Relationship Id="rId3" Type="http://schemas.openxmlformats.org/officeDocument/2006/relationships/image" Target="../media/image3.png"/><Relationship Id="rId4" Type="http://schemas.openxmlformats.org/officeDocument/2006/relationships/image" Target="../media/image32.png"/><Relationship Id="rId5" Type="http://schemas.openxmlformats.org/officeDocument/2006/relationships/image" Target="../media/image33.png"/><Relationship Id="rId6" Type="http://schemas.openxmlformats.org/officeDocument/2006/relationships/image" Target="../media/image34.png"/><Relationship Id="rId7" Type="http://schemas.openxmlformats.org/officeDocument/2006/relationships/image" Target="../media/image35.png"/><Relationship Id="rId8" Type="http://schemas.openxmlformats.org/officeDocument/2006/relationships/image" Target="../media/image36.png"/><Relationship Id="rId9" Type="http://schemas.openxmlformats.org/officeDocument/2006/relationships/image" Target="../media/image37.png"/><Relationship Id="rId10" Type="http://schemas.openxmlformats.org/officeDocument/2006/relationships/image" Target="../media/image38.png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image" Target="../media/image45.pn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image" Target="../media/image46.png"/><Relationship Id="rId3" Type="http://schemas.openxmlformats.org/officeDocument/2006/relationships/image" Target="../media/image47.png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image" Target="../media/image48.png"/><Relationship Id="rId3" Type="http://schemas.openxmlformats.org/officeDocument/2006/relationships/image" Target="../media/image49.png"/></Relationships>
</file>

<file path=ppt/slides/_rels/slide20.xml.rels><?xml version="1.0" encoding="UTF-8" standalone="yes"?>
<Relationships xmlns="http://schemas.openxmlformats.org/package/2006/relationships"><Relationship Id="rId11" Type="http://schemas.openxmlformats.org/officeDocument/2006/relationships/image" Target="../media/image54.png"/><Relationship Id="rId12" Type="http://schemas.openxmlformats.org/officeDocument/2006/relationships/image" Target="../media/image55.png"/><Relationship Id="rId13" Type="http://schemas.openxmlformats.org/officeDocument/2006/relationships/image" Target="../media/image56.png"/><Relationship Id="rId14" Type="http://schemas.openxmlformats.org/officeDocument/2006/relationships/image" Target="../media/image57.png"/><Relationship Id="rId15" Type="http://schemas.openxmlformats.org/officeDocument/2006/relationships/image" Target="../media/image58.png"/><Relationship Id="rId1" Type="http://schemas.openxmlformats.org/officeDocument/2006/relationships/slideLayout" Target="../slideLayouts/slideLayout4.xml"/><Relationship Id="rId3" Type="http://schemas.openxmlformats.org/officeDocument/2006/relationships/image" Target="../media/image3.png"/><Relationship Id="rId4" Type="http://schemas.openxmlformats.org/officeDocument/2006/relationships/image" Target="../media/image470.png"/><Relationship Id="rId5" Type="http://schemas.openxmlformats.org/officeDocument/2006/relationships/image" Target="../media/image480.png"/><Relationship Id="rId6" Type="http://schemas.openxmlformats.org/officeDocument/2006/relationships/image" Target="../media/image490.png"/><Relationship Id="rId7" Type="http://schemas.openxmlformats.org/officeDocument/2006/relationships/image" Target="../media/image50.png"/><Relationship Id="rId8" Type="http://schemas.openxmlformats.org/officeDocument/2006/relationships/image" Target="../media/image51.png"/><Relationship Id="rId9" Type="http://schemas.openxmlformats.org/officeDocument/2006/relationships/image" Target="../media/image52.png"/><Relationship Id="rId10" Type="http://schemas.openxmlformats.org/officeDocument/2006/relationships/image" Target="../media/image53.png"/></Relationships>
</file>

<file path=ppt/slides/_rels/slide21.xml.rels><?xml version="1.0" encoding="UTF-8" standalone="yes"?>
<Relationships xmlns="http://schemas.openxmlformats.org/package/2006/relationships"><Relationship Id="rId11" Type="http://schemas.openxmlformats.org/officeDocument/2006/relationships/image" Target="../media/image39.png"/><Relationship Id="rId12" Type="http://schemas.openxmlformats.org/officeDocument/2006/relationships/image" Target="../media/image40.png"/><Relationship Id="rId13" Type="http://schemas.openxmlformats.org/officeDocument/2006/relationships/image" Target="../media/image41.png"/><Relationship Id="rId14" Type="http://schemas.openxmlformats.org/officeDocument/2006/relationships/image" Target="../media/image59.png"/><Relationship Id="rId15" Type="http://schemas.openxmlformats.org/officeDocument/2006/relationships/image" Target="../media/image60.png"/><Relationship Id="rId16" Type="http://schemas.openxmlformats.org/officeDocument/2006/relationships/image" Target="../media/image61.png"/><Relationship Id="rId17" Type="http://schemas.openxmlformats.org/officeDocument/2006/relationships/image" Target="../media/image62.png"/><Relationship Id="rId18" Type="http://schemas.openxmlformats.org/officeDocument/2006/relationships/image" Target="../media/image63.png"/><Relationship Id="rId19" Type="http://schemas.openxmlformats.org/officeDocument/2006/relationships/image" Target="../media/image64.png"/><Relationship Id="rId20" Type="http://schemas.openxmlformats.org/officeDocument/2006/relationships/image" Target="../media/image65.png"/><Relationship Id="rId1" Type="http://schemas.openxmlformats.org/officeDocument/2006/relationships/slideLayout" Target="../slideLayouts/slideLayout4.xml"/><Relationship Id="rId3" Type="http://schemas.openxmlformats.org/officeDocument/2006/relationships/image" Target="../media/image3.png"/><Relationship Id="rId4" Type="http://schemas.openxmlformats.org/officeDocument/2006/relationships/image" Target="../media/image32.png"/><Relationship Id="rId5" Type="http://schemas.openxmlformats.org/officeDocument/2006/relationships/image" Target="../media/image33.png"/><Relationship Id="rId6" Type="http://schemas.openxmlformats.org/officeDocument/2006/relationships/image" Target="../media/image34.png"/><Relationship Id="rId7" Type="http://schemas.openxmlformats.org/officeDocument/2006/relationships/image" Target="../media/image35.png"/><Relationship Id="rId8" Type="http://schemas.openxmlformats.org/officeDocument/2006/relationships/image" Target="../media/image36.png"/><Relationship Id="rId9" Type="http://schemas.openxmlformats.org/officeDocument/2006/relationships/image" Target="../media/image37.png"/><Relationship Id="rId10" Type="http://schemas.openxmlformats.org/officeDocument/2006/relationships/image" Target="../media/image38.png"/></Relationships>
</file>

<file path=ppt/slides/_rels/slide22.xml.rels><?xml version="1.0" encoding="UTF-8" standalone="yes"?>
<Relationships xmlns="http://schemas.openxmlformats.org/package/2006/relationships"><Relationship Id="rId11" Type="http://schemas.openxmlformats.org/officeDocument/2006/relationships/image" Target="../media/image39.png"/><Relationship Id="rId12" Type="http://schemas.openxmlformats.org/officeDocument/2006/relationships/image" Target="../media/image40.png"/><Relationship Id="rId13" Type="http://schemas.openxmlformats.org/officeDocument/2006/relationships/image" Target="../media/image41.png"/><Relationship Id="rId14" Type="http://schemas.openxmlformats.org/officeDocument/2006/relationships/image" Target="../media/image59.png"/><Relationship Id="rId15" Type="http://schemas.openxmlformats.org/officeDocument/2006/relationships/image" Target="../media/image60.png"/><Relationship Id="rId16" Type="http://schemas.openxmlformats.org/officeDocument/2006/relationships/image" Target="../media/image61.png"/><Relationship Id="rId17" Type="http://schemas.openxmlformats.org/officeDocument/2006/relationships/image" Target="../media/image62.png"/><Relationship Id="rId18" Type="http://schemas.openxmlformats.org/officeDocument/2006/relationships/image" Target="../media/image63.png"/><Relationship Id="rId19" Type="http://schemas.openxmlformats.org/officeDocument/2006/relationships/image" Target="../media/image64.png"/><Relationship Id="rId20" Type="http://schemas.openxmlformats.org/officeDocument/2006/relationships/image" Target="../media/image65.png"/><Relationship Id="rId1" Type="http://schemas.openxmlformats.org/officeDocument/2006/relationships/slideLayout" Target="../slideLayouts/slideLayout4.xml"/><Relationship Id="rId3" Type="http://schemas.openxmlformats.org/officeDocument/2006/relationships/image" Target="../media/image3.png"/><Relationship Id="rId4" Type="http://schemas.openxmlformats.org/officeDocument/2006/relationships/image" Target="../media/image32.png"/><Relationship Id="rId5" Type="http://schemas.openxmlformats.org/officeDocument/2006/relationships/image" Target="../media/image33.png"/><Relationship Id="rId6" Type="http://schemas.openxmlformats.org/officeDocument/2006/relationships/image" Target="../media/image34.png"/><Relationship Id="rId7" Type="http://schemas.openxmlformats.org/officeDocument/2006/relationships/image" Target="../media/image35.png"/><Relationship Id="rId8" Type="http://schemas.openxmlformats.org/officeDocument/2006/relationships/image" Target="../media/image36.png"/><Relationship Id="rId9" Type="http://schemas.openxmlformats.org/officeDocument/2006/relationships/image" Target="../media/image37.png"/><Relationship Id="rId10" Type="http://schemas.openxmlformats.org/officeDocument/2006/relationships/image" Target="../media/image38.png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image" Target="../media/image66.png"/><Relationship Id="rId3" Type="http://schemas.openxmlformats.org/officeDocument/2006/relationships/image" Target="../media/image67.png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Shape 24"/>
          <p:cNvSpPr/>
          <p:nvPr/>
        </p:nvSpPr>
        <p:spPr>
          <a:xfrm>
            <a:off x="1202026" y="2592070"/>
            <a:ext cx="6739985" cy="754053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45719" rIns="45719">
            <a:spAutoFit/>
          </a:bodyPr>
          <a:lstStyle>
            <a:lvl1pPr algn="ctr">
              <a:defRPr sz="43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4300" dirty="0" smtClean="0">
                <a:solidFill>
                  <a:srgbClr val="215380"/>
                </a:solidFill>
              </a:rPr>
              <a:t>Recurrent Neural Networks</a:t>
            </a:r>
            <a:endParaRPr sz="4300" dirty="0">
              <a:solidFill>
                <a:srgbClr val="215380"/>
              </a:solidFill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2125579" y="2237874"/>
            <a:ext cx="92396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Shape 26"/>
          <p:cNvSpPr/>
          <p:nvPr/>
        </p:nvSpPr>
        <p:spPr>
          <a:xfrm>
            <a:off x="558799" y="1153633"/>
            <a:ext cx="7975600" cy="322686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>
            <a:normAutofit/>
          </a:bodyPr>
          <a:lstStyle/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endParaRPr lang="en-US" sz="2400" dirty="0" smtClean="0">
              <a:latin typeface="+mn-lt"/>
              <a:ea typeface="+mn-ea"/>
              <a:cs typeface="+mn-cs"/>
              <a:sym typeface="Helvetica"/>
            </a:endParaRP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Recurrent Neural Network Cell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Recurrent Neural Networks (unenrolled)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LSTMs, Bi-LSTMs, Stacked Bi-LSTMs</a:t>
            </a:r>
            <a:endParaRPr lang="en-US" sz="2400" dirty="0">
              <a:latin typeface="+mn-lt"/>
              <a:ea typeface="+mn-ea"/>
              <a:cs typeface="+mn-cs"/>
              <a:sym typeface="Helvetica"/>
            </a:endParaRPr>
          </a:p>
        </p:txBody>
      </p:sp>
      <p:sp>
        <p:nvSpPr>
          <p:cNvPr id="28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Today</a:t>
            </a:r>
            <a:endParaRPr sz="3200" dirty="0">
              <a:solidFill>
                <a:srgbClr val="21538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94835954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Recurrent Neural Network Cell</a:t>
            </a:r>
            <a:endParaRPr sz="3200" dirty="0">
              <a:solidFill>
                <a:srgbClr val="215380"/>
              </a:solidFill>
            </a:endParaRPr>
          </a:p>
        </p:txBody>
      </p:sp>
      <p:grpSp>
        <p:nvGrpSpPr>
          <p:cNvPr id="18" name="Group 17"/>
          <p:cNvGrpSpPr/>
          <p:nvPr/>
        </p:nvGrpSpPr>
        <p:grpSpPr>
          <a:xfrm>
            <a:off x="4319856" y="3971616"/>
            <a:ext cx="460767" cy="400566"/>
            <a:chOff x="4750274" y="1783751"/>
            <a:chExt cx="460767" cy="400566"/>
          </a:xfrm>
        </p:grpSpPr>
        <p:sp>
          <p:nvSpPr>
            <p:cNvPr id="16" name="Oval 15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" name="Rectangle 16"/>
                <p:cNvSpPr/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2" name="Group 31"/>
          <p:cNvGrpSpPr/>
          <p:nvPr/>
        </p:nvGrpSpPr>
        <p:grpSpPr>
          <a:xfrm>
            <a:off x="4222876" y="2444194"/>
            <a:ext cx="580470" cy="605961"/>
            <a:chOff x="6512842" y="2409874"/>
            <a:chExt cx="580470" cy="605961"/>
          </a:xfrm>
        </p:grpSpPr>
        <p:sp>
          <p:nvSpPr>
            <p:cNvPr id="30" name="Oval 29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1" name="Rectangle 30"/>
                <p:cNvSpPr/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31" name="Rectangle 3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3934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7" name="Group 36"/>
          <p:cNvGrpSpPr/>
          <p:nvPr/>
        </p:nvGrpSpPr>
        <p:grpSpPr>
          <a:xfrm>
            <a:off x="2731156" y="2495924"/>
            <a:ext cx="473143" cy="400566"/>
            <a:chOff x="4750274" y="1783751"/>
            <a:chExt cx="473143" cy="400566"/>
          </a:xfrm>
        </p:grpSpPr>
        <p:sp>
          <p:nvSpPr>
            <p:cNvPr id="38" name="Oval 3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0" name="Rectangle 39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40" name="Rectangle 3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46" name="Group 45"/>
          <p:cNvGrpSpPr/>
          <p:nvPr/>
        </p:nvGrpSpPr>
        <p:grpSpPr>
          <a:xfrm>
            <a:off x="5883936" y="2495924"/>
            <a:ext cx="467820" cy="400566"/>
            <a:chOff x="4750274" y="1783751"/>
            <a:chExt cx="467820" cy="400566"/>
          </a:xfrm>
        </p:grpSpPr>
        <p:sp>
          <p:nvSpPr>
            <p:cNvPr id="52" name="Oval 51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5" name="Rectangle 54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5" name="Rectangle 5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61" name="Straight Arrow Connector 60"/>
          <p:cNvCxnSpPr/>
          <p:nvPr/>
        </p:nvCxnSpPr>
        <p:spPr>
          <a:xfrm>
            <a:off x="5076991" y="2747173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3" name="Straight Arrow Connector 22"/>
          <p:cNvCxnSpPr/>
          <p:nvPr/>
        </p:nvCxnSpPr>
        <p:spPr>
          <a:xfrm flipV="1">
            <a:off x="4505239" y="3206496"/>
            <a:ext cx="0" cy="368808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/>
          <p:cNvCxnSpPr/>
          <p:nvPr/>
        </p:nvCxnSpPr>
        <p:spPr>
          <a:xfrm>
            <a:off x="3528607" y="2720666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</p:spTree>
    <p:extLst>
      <p:ext uri="{BB962C8B-B14F-4D97-AF65-F5344CB8AC3E}">
        <p14:creationId xmlns:p14="http://schemas.microsoft.com/office/powerpoint/2010/main" val="2130439493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Recurrent Neural Network Cell</a:t>
            </a:r>
            <a:endParaRPr sz="3200" dirty="0">
              <a:solidFill>
                <a:srgbClr val="215380"/>
              </a:solidFill>
            </a:endParaRPr>
          </a:p>
        </p:txBody>
      </p:sp>
      <p:grpSp>
        <p:nvGrpSpPr>
          <p:cNvPr id="18" name="Group 17"/>
          <p:cNvGrpSpPr/>
          <p:nvPr/>
        </p:nvGrpSpPr>
        <p:grpSpPr>
          <a:xfrm>
            <a:off x="4319856" y="3971616"/>
            <a:ext cx="460767" cy="400566"/>
            <a:chOff x="4750274" y="1783751"/>
            <a:chExt cx="460767" cy="400566"/>
          </a:xfrm>
        </p:grpSpPr>
        <p:sp>
          <p:nvSpPr>
            <p:cNvPr id="16" name="Oval 15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" name="Rectangle 16"/>
                <p:cNvSpPr/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2" name="Group 31"/>
          <p:cNvGrpSpPr/>
          <p:nvPr/>
        </p:nvGrpSpPr>
        <p:grpSpPr>
          <a:xfrm>
            <a:off x="4222876" y="2444194"/>
            <a:ext cx="580470" cy="605961"/>
            <a:chOff x="6512842" y="2409874"/>
            <a:chExt cx="580470" cy="605961"/>
          </a:xfrm>
        </p:grpSpPr>
        <p:sp>
          <p:nvSpPr>
            <p:cNvPr id="30" name="Oval 29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1" name="Rectangle 30"/>
                <p:cNvSpPr/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31" name="Rectangle 3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3934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7" name="Group 36"/>
          <p:cNvGrpSpPr/>
          <p:nvPr/>
        </p:nvGrpSpPr>
        <p:grpSpPr>
          <a:xfrm>
            <a:off x="2731156" y="2495924"/>
            <a:ext cx="473143" cy="400566"/>
            <a:chOff x="4750274" y="1783751"/>
            <a:chExt cx="473143" cy="400566"/>
          </a:xfrm>
        </p:grpSpPr>
        <p:sp>
          <p:nvSpPr>
            <p:cNvPr id="38" name="Oval 3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0" name="Rectangle 39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40" name="Rectangle 3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46" name="Group 45"/>
          <p:cNvGrpSpPr/>
          <p:nvPr/>
        </p:nvGrpSpPr>
        <p:grpSpPr>
          <a:xfrm>
            <a:off x="5883936" y="2495924"/>
            <a:ext cx="467820" cy="400566"/>
            <a:chOff x="4750274" y="1783751"/>
            <a:chExt cx="467820" cy="400566"/>
          </a:xfrm>
        </p:grpSpPr>
        <p:sp>
          <p:nvSpPr>
            <p:cNvPr id="52" name="Oval 51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5" name="Rectangle 54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5" name="Rectangle 5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61" name="Straight Arrow Connector 60"/>
          <p:cNvCxnSpPr/>
          <p:nvPr/>
        </p:nvCxnSpPr>
        <p:spPr>
          <a:xfrm>
            <a:off x="5076991" y="2747173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3" name="Straight Arrow Connector 22"/>
          <p:cNvCxnSpPr/>
          <p:nvPr/>
        </p:nvCxnSpPr>
        <p:spPr>
          <a:xfrm flipV="1">
            <a:off x="4505239" y="3206496"/>
            <a:ext cx="0" cy="368808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/>
          <p:cNvCxnSpPr/>
          <p:nvPr/>
        </p:nvCxnSpPr>
        <p:spPr>
          <a:xfrm>
            <a:off x="3528607" y="2720666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3219114" y="1637236"/>
                <a:ext cx="2774799" cy="276999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h</m:t>
                          </m:r>
                        </m:e>
                        <m:sub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1</m:t>
                          </m:r>
                        </m:sub>
                      </m:sSub>
                      <m:r>
                        <a:rPr kumimoji="0" lang="en-US" sz="18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=</m:t>
                      </m:r>
                      <m:r>
                        <m:rPr>
                          <m:sty m:val="p"/>
                        </m:rPr>
                        <a:rPr kumimoji="0" lang="en-US" sz="1800" b="0" i="0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tanh</m:t>
                      </m:r>
                      <m:r>
                        <a:rPr kumimoji="0" lang="en-US" sz="18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⁡(</m:t>
                      </m:r>
                      <m:sSub>
                        <m:sSubPr>
                          <m:ctrlP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𝑊</m:t>
                          </m:r>
                        </m:e>
                        <m:sub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hh</m:t>
                          </m:r>
                        </m:sub>
                      </m:sSub>
                      <m:sSub>
                        <m:sSubPr>
                          <m:ctrlP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h</m:t>
                          </m:r>
                        </m:e>
                        <m:sub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0</m:t>
                          </m:r>
                        </m:sub>
                      </m:sSub>
                      <m:r>
                        <a:rPr kumimoji="0" lang="en-US" sz="18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+</m:t>
                      </m:r>
                      <m:sSub>
                        <m:sSubPr>
                          <m:ctrlP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𝑊</m:t>
                          </m:r>
                        </m:e>
                        <m:sub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h𝑥</m:t>
                          </m:r>
                        </m:sub>
                      </m:sSub>
                      <m:sSub>
                        <m:sSubPr>
                          <m:ctrlP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𝑥</m:t>
                          </m:r>
                        </m:e>
                        <m:sub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1</m:t>
                          </m:r>
                        </m:sub>
                      </m:sSub>
                      <m:r>
                        <a:rPr kumimoji="0" lang="en-US" sz="18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)</m:t>
                      </m:r>
                    </m:oMath>
                  </m:oMathPara>
                </a14:m>
                <a:endParaRPr kumimoji="0" lang="en-US" sz="18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219114" y="1637236"/>
                <a:ext cx="2774799" cy="276999"/>
              </a:xfrm>
              <a:prstGeom prst="rect">
                <a:avLst/>
              </a:prstGeom>
              <a:blipFill rotWithShape="0">
                <a:blip r:embed="rId7"/>
                <a:stretch>
                  <a:fillRect l="-1758" t="-148889" r="-2857" b="-180000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301712420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Recurrent Neural Network Cell</a:t>
            </a:r>
            <a:endParaRPr sz="3200" dirty="0">
              <a:solidFill>
                <a:srgbClr val="215380"/>
              </a:solidFill>
            </a:endParaRPr>
          </a:p>
        </p:txBody>
      </p:sp>
      <p:grpSp>
        <p:nvGrpSpPr>
          <p:cNvPr id="18" name="Group 17"/>
          <p:cNvGrpSpPr/>
          <p:nvPr/>
        </p:nvGrpSpPr>
        <p:grpSpPr>
          <a:xfrm>
            <a:off x="4319856" y="3971616"/>
            <a:ext cx="460767" cy="400566"/>
            <a:chOff x="4750274" y="1783751"/>
            <a:chExt cx="460767" cy="400566"/>
          </a:xfrm>
        </p:grpSpPr>
        <p:sp>
          <p:nvSpPr>
            <p:cNvPr id="16" name="Oval 15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" name="Rectangle 16"/>
                <p:cNvSpPr/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2" name="Group 31"/>
          <p:cNvGrpSpPr/>
          <p:nvPr/>
        </p:nvGrpSpPr>
        <p:grpSpPr>
          <a:xfrm>
            <a:off x="4222876" y="2444194"/>
            <a:ext cx="580470" cy="605961"/>
            <a:chOff x="6512842" y="2409874"/>
            <a:chExt cx="580470" cy="605961"/>
          </a:xfrm>
        </p:grpSpPr>
        <p:sp>
          <p:nvSpPr>
            <p:cNvPr id="30" name="Oval 29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1" name="Rectangle 30"/>
                <p:cNvSpPr/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31" name="Rectangle 3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3934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7" name="Group 36"/>
          <p:cNvGrpSpPr/>
          <p:nvPr/>
        </p:nvGrpSpPr>
        <p:grpSpPr>
          <a:xfrm>
            <a:off x="2731156" y="2495924"/>
            <a:ext cx="473143" cy="400566"/>
            <a:chOff x="4750274" y="1783751"/>
            <a:chExt cx="473143" cy="400566"/>
          </a:xfrm>
        </p:grpSpPr>
        <p:sp>
          <p:nvSpPr>
            <p:cNvPr id="38" name="Oval 3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0" name="Rectangle 39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40" name="Rectangle 3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46" name="Group 45"/>
          <p:cNvGrpSpPr/>
          <p:nvPr/>
        </p:nvGrpSpPr>
        <p:grpSpPr>
          <a:xfrm>
            <a:off x="5883936" y="2495924"/>
            <a:ext cx="467820" cy="400566"/>
            <a:chOff x="4750274" y="1783751"/>
            <a:chExt cx="467820" cy="400566"/>
          </a:xfrm>
        </p:grpSpPr>
        <p:sp>
          <p:nvSpPr>
            <p:cNvPr id="52" name="Oval 51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5" name="Rectangle 54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5" name="Rectangle 5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61" name="Straight Arrow Connector 60"/>
          <p:cNvCxnSpPr/>
          <p:nvPr/>
        </p:nvCxnSpPr>
        <p:spPr>
          <a:xfrm>
            <a:off x="5076991" y="2747173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3" name="Straight Arrow Connector 22"/>
          <p:cNvCxnSpPr/>
          <p:nvPr/>
        </p:nvCxnSpPr>
        <p:spPr>
          <a:xfrm flipV="1">
            <a:off x="4505239" y="3206496"/>
            <a:ext cx="0" cy="368808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/>
          <p:cNvCxnSpPr/>
          <p:nvPr/>
        </p:nvCxnSpPr>
        <p:spPr>
          <a:xfrm>
            <a:off x="3528607" y="2720666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429500" y="3694617"/>
                <a:ext cx="2774799" cy="276999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h</m:t>
                          </m:r>
                        </m:e>
                        <m:sub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1</m:t>
                          </m:r>
                        </m:sub>
                      </m:sSub>
                      <m:r>
                        <a:rPr kumimoji="0" lang="en-US" sz="18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=</m:t>
                      </m:r>
                      <m:r>
                        <m:rPr>
                          <m:sty m:val="p"/>
                        </m:rPr>
                        <a:rPr kumimoji="0" lang="en-US" sz="1800" b="0" i="0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tanh</m:t>
                      </m:r>
                      <m:r>
                        <a:rPr kumimoji="0" lang="en-US" sz="18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⁡(</m:t>
                      </m:r>
                      <m:sSub>
                        <m:sSubPr>
                          <m:ctrlP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𝑊</m:t>
                          </m:r>
                        </m:e>
                        <m:sub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hh</m:t>
                          </m:r>
                        </m:sub>
                      </m:sSub>
                      <m:sSub>
                        <m:sSubPr>
                          <m:ctrlP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h</m:t>
                          </m:r>
                        </m:e>
                        <m:sub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0</m:t>
                          </m:r>
                        </m:sub>
                      </m:sSub>
                      <m:r>
                        <a:rPr kumimoji="0" lang="en-US" sz="18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+</m:t>
                      </m:r>
                      <m:sSub>
                        <m:sSubPr>
                          <m:ctrlP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𝑊</m:t>
                          </m:r>
                        </m:e>
                        <m:sub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h𝑥</m:t>
                          </m:r>
                        </m:sub>
                      </m:sSub>
                      <m:sSub>
                        <m:sSubPr>
                          <m:ctrlP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𝑥</m:t>
                          </m:r>
                        </m:e>
                        <m:sub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1</m:t>
                          </m:r>
                        </m:sub>
                      </m:sSub>
                      <m:r>
                        <a:rPr kumimoji="0" lang="en-US" sz="18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)</m:t>
                      </m:r>
                    </m:oMath>
                  </m:oMathPara>
                </a14:m>
                <a:endParaRPr kumimoji="0" lang="en-US" sz="18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9500" y="3694617"/>
                <a:ext cx="2774799" cy="276999"/>
              </a:xfrm>
              <a:prstGeom prst="rect">
                <a:avLst/>
              </a:prstGeom>
              <a:blipFill rotWithShape="0">
                <a:blip r:embed="rId7"/>
                <a:stretch>
                  <a:fillRect l="-1754" t="-143478" r="-2632" b="-176087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6" name="Group 5"/>
          <p:cNvGrpSpPr/>
          <p:nvPr/>
        </p:nvGrpSpPr>
        <p:grpSpPr>
          <a:xfrm>
            <a:off x="4316215" y="1586962"/>
            <a:ext cx="467820" cy="778518"/>
            <a:chOff x="4316215" y="1586962"/>
            <a:chExt cx="467820" cy="778518"/>
          </a:xfrm>
        </p:grpSpPr>
        <p:grpSp>
          <p:nvGrpSpPr>
            <p:cNvPr id="19" name="Group 18"/>
            <p:cNvGrpSpPr/>
            <p:nvPr/>
          </p:nvGrpSpPr>
          <p:grpSpPr>
            <a:xfrm>
              <a:off x="4316215" y="1586962"/>
              <a:ext cx="467820" cy="400566"/>
              <a:chOff x="4750274" y="1783751"/>
              <a:chExt cx="467820" cy="400566"/>
            </a:xfrm>
          </p:grpSpPr>
          <p:sp>
            <p:nvSpPr>
              <p:cNvPr id="20" name="Oval 19"/>
              <p:cNvSpPr/>
              <p:nvPr/>
            </p:nvSpPr>
            <p:spPr>
              <a:xfrm>
                <a:off x="4772238" y="1828717"/>
                <a:ext cx="340641" cy="355600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80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21" name="Rectangle 20"/>
                  <p:cNvSpPr/>
                  <p:nvPr/>
                </p:nvSpPr>
                <p:spPr>
                  <a:xfrm>
                    <a:off x="4750274" y="1783751"/>
                    <a:ext cx="467820" cy="369332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h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oMath>
                      </m:oMathPara>
                    </a14:m>
                    <a:endParaRPr lang="en-US" dirty="0"/>
                  </a:p>
                </p:txBody>
              </p:sp>
            </mc:Choice>
            <mc:Fallback xmlns="">
              <p:sp>
                <p:nvSpPr>
                  <p:cNvPr id="21" name="Rectangle 20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467820" cy="369332"/>
                  </a:xfrm>
                  <a:prstGeom prst="rect">
                    <a:avLst/>
                  </a:prstGeom>
                  <a:blipFill rotWithShape="0">
                    <a:blip r:embed="rId6"/>
                    <a:stretch>
                      <a:fillRect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cxnSp>
          <p:nvCxnSpPr>
            <p:cNvPr id="24" name="Straight Arrow Connector 23"/>
            <p:cNvCxnSpPr/>
            <p:nvPr/>
          </p:nvCxnSpPr>
          <p:spPr>
            <a:xfrm flipV="1">
              <a:off x="4505239" y="2103120"/>
              <a:ext cx="0" cy="262360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</p:grpSp>
      <p:cxnSp>
        <p:nvCxnSpPr>
          <p:cNvPr id="25" name="Straight Arrow Connector 24"/>
          <p:cNvCxnSpPr/>
          <p:nvPr/>
        </p:nvCxnSpPr>
        <p:spPr>
          <a:xfrm flipH="1" flipV="1">
            <a:off x="4512140" y="1288293"/>
            <a:ext cx="11470" cy="25931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26" name="Group 25"/>
          <p:cNvGrpSpPr/>
          <p:nvPr/>
        </p:nvGrpSpPr>
        <p:grpSpPr>
          <a:xfrm>
            <a:off x="4316215" y="809557"/>
            <a:ext cx="467820" cy="400566"/>
            <a:chOff x="4750274" y="1783751"/>
            <a:chExt cx="467820" cy="400566"/>
          </a:xfrm>
        </p:grpSpPr>
        <p:sp>
          <p:nvSpPr>
            <p:cNvPr id="27" name="Oval 26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8" name="Rectangle 27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𝑦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8" name="Rectangle 2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 b="-666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/>
              <p:cNvSpPr txBox="1"/>
              <p:nvPr/>
            </p:nvSpPr>
            <p:spPr>
              <a:xfrm>
                <a:off x="429500" y="4139774"/>
                <a:ext cx="2203039" cy="298928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𝑦</m:t>
                          </m:r>
                        </m:e>
                        <m:sub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1</m:t>
                          </m:r>
                        </m:sub>
                      </m:sSub>
                      <m:r>
                        <a:rPr kumimoji="0" lang="en-US" sz="18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=</m:t>
                      </m:r>
                      <m:r>
                        <m:rPr>
                          <m:sty m:val="p"/>
                        </m:rPr>
                        <a:rPr kumimoji="0" lang="en-US" sz="1800" b="0" i="0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softmax</m:t>
                      </m:r>
                      <m:r>
                        <a:rPr kumimoji="0" lang="en-US" sz="18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⁡(</m:t>
                      </m:r>
                      <m:sSub>
                        <m:sSubPr>
                          <m:ctrlP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𝑊</m:t>
                          </m:r>
                        </m:e>
                        <m:sub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h𝑦</m:t>
                          </m:r>
                        </m:sub>
                      </m:sSub>
                      <m:sSub>
                        <m:sSubPr>
                          <m:ctrlP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h</m:t>
                          </m:r>
                        </m:e>
                        <m:sub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1</m:t>
                          </m:r>
                        </m:sub>
                      </m:sSub>
                      <m:r>
                        <a:rPr kumimoji="0" lang="en-US" sz="18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)</m:t>
                      </m:r>
                    </m:oMath>
                  </m:oMathPara>
                </a14:m>
                <a:endParaRPr kumimoji="0" lang="en-US" sz="18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mc:Choice>
        <mc:Fallback xmlns="">
          <p:sp>
            <p:nvSpPr>
              <p:cNvPr id="29" name="TextBox 2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9500" y="4139774"/>
                <a:ext cx="2203039" cy="298928"/>
              </a:xfrm>
              <a:prstGeom prst="rect">
                <a:avLst/>
              </a:prstGeom>
              <a:blipFill rotWithShape="0">
                <a:blip r:embed="rId9"/>
                <a:stretch>
                  <a:fillRect l="-1934" t="-132653" r="-3315" b="-161224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464730951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Recurrent Neural Network Cell</a:t>
            </a:r>
            <a:endParaRPr sz="3200" dirty="0">
              <a:solidFill>
                <a:srgbClr val="215380"/>
              </a:solidFill>
            </a:endParaRPr>
          </a:p>
        </p:txBody>
      </p:sp>
      <p:grpSp>
        <p:nvGrpSpPr>
          <p:cNvPr id="18" name="Group 17"/>
          <p:cNvGrpSpPr/>
          <p:nvPr/>
        </p:nvGrpSpPr>
        <p:grpSpPr>
          <a:xfrm>
            <a:off x="4319856" y="3971616"/>
            <a:ext cx="460767" cy="400566"/>
            <a:chOff x="4750274" y="1783751"/>
            <a:chExt cx="460767" cy="400566"/>
          </a:xfrm>
        </p:grpSpPr>
        <p:sp>
          <p:nvSpPr>
            <p:cNvPr id="16" name="Oval 15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" name="Rectangle 16"/>
                <p:cNvSpPr/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2" name="Group 31"/>
          <p:cNvGrpSpPr/>
          <p:nvPr/>
        </p:nvGrpSpPr>
        <p:grpSpPr>
          <a:xfrm>
            <a:off x="4222876" y="2444194"/>
            <a:ext cx="580470" cy="605961"/>
            <a:chOff x="6512842" y="2409874"/>
            <a:chExt cx="580470" cy="605961"/>
          </a:xfrm>
        </p:grpSpPr>
        <p:sp>
          <p:nvSpPr>
            <p:cNvPr id="30" name="Oval 29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1" name="Rectangle 30"/>
                <p:cNvSpPr/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31" name="Rectangle 3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3934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7" name="Group 36"/>
          <p:cNvGrpSpPr/>
          <p:nvPr/>
        </p:nvGrpSpPr>
        <p:grpSpPr>
          <a:xfrm>
            <a:off x="2731156" y="2495924"/>
            <a:ext cx="473143" cy="400566"/>
            <a:chOff x="4750274" y="1783751"/>
            <a:chExt cx="473143" cy="400566"/>
          </a:xfrm>
        </p:grpSpPr>
        <p:sp>
          <p:nvSpPr>
            <p:cNvPr id="38" name="Oval 3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0" name="Rectangle 39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40" name="Rectangle 3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46" name="Group 45"/>
          <p:cNvGrpSpPr/>
          <p:nvPr/>
        </p:nvGrpSpPr>
        <p:grpSpPr>
          <a:xfrm>
            <a:off x="5883936" y="2495924"/>
            <a:ext cx="467820" cy="400566"/>
            <a:chOff x="4750274" y="1783751"/>
            <a:chExt cx="467820" cy="400566"/>
          </a:xfrm>
        </p:grpSpPr>
        <p:sp>
          <p:nvSpPr>
            <p:cNvPr id="52" name="Oval 51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5" name="Rectangle 54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5" name="Rectangle 5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61" name="Straight Arrow Connector 60"/>
          <p:cNvCxnSpPr/>
          <p:nvPr/>
        </p:nvCxnSpPr>
        <p:spPr>
          <a:xfrm>
            <a:off x="5076991" y="2747173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3" name="Straight Arrow Connector 22"/>
          <p:cNvCxnSpPr/>
          <p:nvPr/>
        </p:nvCxnSpPr>
        <p:spPr>
          <a:xfrm flipV="1">
            <a:off x="4505239" y="3206496"/>
            <a:ext cx="0" cy="368808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/>
          <p:cNvCxnSpPr/>
          <p:nvPr/>
        </p:nvCxnSpPr>
        <p:spPr>
          <a:xfrm>
            <a:off x="3528607" y="2720666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9" name="Group 18"/>
          <p:cNvGrpSpPr/>
          <p:nvPr/>
        </p:nvGrpSpPr>
        <p:grpSpPr>
          <a:xfrm>
            <a:off x="4316215" y="1586962"/>
            <a:ext cx="467820" cy="400566"/>
            <a:chOff x="4750274" y="1783751"/>
            <a:chExt cx="467820" cy="400566"/>
          </a:xfrm>
        </p:grpSpPr>
        <p:sp>
          <p:nvSpPr>
            <p:cNvPr id="20" name="Oval 19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1" name="Rectangle 20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1" name="Rectangle 2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24" name="Straight Arrow Connector 23"/>
          <p:cNvCxnSpPr/>
          <p:nvPr/>
        </p:nvCxnSpPr>
        <p:spPr>
          <a:xfrm flipV="1">
            <a:off x="4505239" y="2103120"/>
            <a:ext cx="0" cy="26236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5" name="Straight Arrow Connector 24"/>
          <p:cNvCxnSpPr/>
          <p:nvPr/>
        </p:nvCxnSpPr>
        <p:spPr>
          <a:xfrm flipH="1" flipV="1">
            <a:off x="4512140" y="1288293"/>
            <a:ext cx="11470" cy="25931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26" name="Group 25"/>
          <p:cNvGrpSpPr/>
          <p:nvPr/>
        </p:nvGrpSpPr>
        <p:grpSpPr>
          <a:xfrm>
            <a:off x="4316215" y="809557"/>
            <a:ext cx="467820" cy="400566"/>
            <a:chOff x="4750274" y="1783751"/>
            <a:chExt cx="467820" cy="400566"/>
          </a:xfrm>
        </p:grpSpPr>
        <p:sp>
          <p:nvSpPr>
            <p:cNvPr id="27" name="Oval 26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8" name="Rectangle 27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𝑦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8" name="Rectangle 2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 b="-666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</p:spTree>
    <p:extLst>
      <p:ext uri="{BB962C8B-B14F-4D97-AF65-F5344CB8AC3E}">
        <p14:creationId xmlns:p14="http://schemas.microsoft.com/office/powerpoint/2010/main" val="1128047896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Recurrent Neural Network Cell</a:t>
            </a:r>
            <a:endParaRPr sz="3200" dirty="0">
              <a:solidFill>
                <a:srgbClr val="215380"/>
              </a:solidFill>
            </a:endParaRPr>
          </a:p>
        </p:txBody>
      </p:sp>
      <p:grpSp>
        <p:nvGrpSpPr>
          <p:cNvPr id="32" name="Group 31"/>
          <p:cNvGrpSpPr/>
          <p:nvPr/>
        </p:nvGrpSpPr>
        <p:grpSpPr>
          <a:xfrm>
            <a:off x="4222876" y="2444194"/>
            <a:ext cx="580470" cy="605961"/>
            <a:chOff x="6512842" y="2409874"/>
            <a:chExt cx="580470" cy="605961"/>
          </a:xfrm>
        </p:grpSpPr>
        <p:sp>
          <p:nvSpPr>
            <p:cNvPr id="30" name="Oval 29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1" name="Rectangle 30"/>
                <p:cNvSpPr/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31" name="Rectangle 3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  <a:blipFill rotWithShape="0">
                  <a:blip r:embed="rId2"/>
                  <a:stretch>
                    <a:fillRect r="-3934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23" name="Straight Arrow Connector 22"/>
          <p:cNvCxnSpPr/>
          <p:nvPr/>
        </p:nvCxnSpPr>
        <p:spPr>
          <a:xfrm flipV="1">
            <a:off x="4505239" y="3206496"/>
            <a:ext cx="0" cy="368808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/>
          <p:cNvCxnSpPr/>
          <p:nvPr/>
        </p:nvCxnSpPr>
        <p:spPr>
          <a:xfrm>
            <a:off x="3528607" y="2720666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5" name="Straight Arrow Connector 24"/>
          <p:cNvCxnSpPr/>
          <p:nvPr/>
        </p:nvCxnSpPr>
        <p:spPr>
          <a:xfrm flipH="1" flipV="1">
            <a:off x="4512140" y="1288293"/>
            <a:ext cx="11470" cy="25931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/>
              <p:cNvSpPr txBox="1"/>
              <p:nvPr/>
            </p:nvSpPr>
            <p:spPr>
              <a:xfrm>
                <a:off x="3399931" y="3821920"/>
                <a:ext cx="1686744" cy="276999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𝑥</m:t>
                          </m:r>
                        </m:e>
                        <m:sub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1</m:t>
                          </m:r>
                        </m:sub>
                      </m:sSub>
                      <m:r>
                        <a:rPr kumimoji="0" lang="en-US" sz="18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= [0 0 1 0 0]</m:t>
                      </m:r>
                    </m:oMath>
                  </m:oMathPara>
                </a14:m>
                <a:endParaRPr kumimoji="0" lang="en-US" sz="18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mc:Choice>
        <mc:Fallback xmlns="">
          <p:sp>
            <p:nvSpPr>
              <p:cNvPr id="4" name="TextBox 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399931" y="3821920"/>
                <a:ext cx="1686744" cy="276999"/>
              </a:xfrm>
              <a:prstGeom prst="rect">
                <a:avLst/>
              </a:prstGeom>
              <a:blipFill rotWithShape="0">
                <a:blip r:embed="rId3"/>
                <a:stretch>
                  <a:fillRect t="-146667" r="-3261" b="-182222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3" name="TextBox 32"/>
              <p:cNvSpPr txBox="1"/>
              <p:nvPr/>
            </p:nvSpPr>
            <p:spPr>
              <a:xfrm>
                <a:off x="1335426" y="2608673"/>
                <a:ext cx="2006895" cy="276999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h</m:t>
                          </m:r>
                        </m:e>
                        <m:sub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0</m:t>
                          </m:r>
                        </m:sub>
                      </m:sSub>
                      <m:r>
                        <a:rPr kumimoji="0" lang="en-US" sz="18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=[0 0 0 0 0 0 0 ]</m:t>
                      </m:r>
                    </m:oMath>
                  </m:oMathPara>
                </a14:m>
                <a:endParaRPr kumimoji="0" lang="en-US" sz="18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mc:Choice>
        <mc:Fallback xmlns="">
          <p:sp>
            <p:nvSpPr>
              <p:cNvPr id="33" name="TextBox 3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35426" y="2608673"/>
                <a:ext cx="2006895" cy="276999"/>
              </a:xfrm>
              <a:prstGeom prst="rect">
                <a:avLst/>
              </a:prstGeom>
              <a:blipFill rotWithShape="0">
                <a:blip r:embed="rId4"/>
                <a:stretch>
                  <a:fillRect l="-2432" t="-146667" r="-3647" b="-182222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6" name="TextBox 35"/>
              <p:cNvSpPr txBox="1"/>
              <p:nvPr/>
            </p:nvSpPr>
            <p:spPr>
              <a:xfrm>
                <a:off x="3009650" y="971937"/>
                <a:ext cx="2865015" cy="276999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𝑦</m:t>
                          </m:r>
                        </m:e>
                        <m:sub>
                          <m:r>
                            <a:rPr kumimoji="0" lang="en-US" sz="18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1</m:t>
                          </m:r>
                        </m:sub>
                      </m:sSub>
                      <m:r>
                        <a:rPr kumimoji="0" lang="en-US" sz="18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=[0.1, 0.05, 0.05, 0.1, 0.7]</m:t>
                      </m:r>
                    </m:oMath>
                  </m:oMathPara>
                </a14:m>
                <a:endParaRPr kumimoji="0" lang="en-US" sz="18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mc:Choice>
        <mc:Fallback xmlns="">
          <p:sp>
            <p:nvSpPr>
              <p:cNvPr id="36" name="TextBox 3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09650" y="971937"/>
                <a:ext cx="2865015" cy="276999"/>
              </a:xfrm>
              <a:prstGeom prst="rect">
                <a:avLst/>
              </a:prstGeom>
              <a:blipFill rotWithShape="0">
                <a:blip r:embed="rId5"/>
                <a:stretch>
                  <a:fillRect l="-1702" t="-2174" r="-2553" b="-32609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11" name="Group 10"/>
          <p:cNvGrpSpPr/>
          <p:nvPr/>
        </p:nvGrpSpPr>
        <p:grpSpPr>
          <a:xfrm>
            <a:off x="3441371" y="1698409"/>
            <a:ext cx="4244104" cy="1187263"/>
            <a:chOff x="3441371" y="1698409"/>
            <a:chExt cx="4244104" cy="1187263"/>
          </a:xfrm>
        </p:grpSpPr>
        <p:cxnSp>
          <p:nvCxnSpPr>
            <p:cNvPr id="61" name="Straight Arrow Connector 60"/>
            <p:cNvCxnSpPr/>
            <p:nvPr/>
          </p:nvCxnSpPr>
          <p:spPr>
            <a:xfrm>
              <a:off x="5076991" y="2747173"/>
              <a:ext cx="354545" cy="0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24" name="Straight Arrow Connector 23"/>
            <p:cNvCxnSpPr/>
            <p:nvPr/>
          </p:nvCxnSpPr>
          <p:spPr>
            <a:xfrm flipV="1">
              <a:off x="4505239" y="2103120"/>
              <a:ext cx="0" cy="262360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5" name="TextBox 34"/>
                <p:cNvSpPr txBox="1"/>
                <p:nvPr/>
              </p:nvSpPr>
              <p:spPr>
                <a:xfrm>
                  <a:off x="3441371" y="1698409"/>
                  <a:ext cx="2001574" cy="276999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</p:spPr>
              <p:style>
                <a:lnRef idx="0">
                  <a:scrgbClr r="0" g="0" b="0"/>
                </a:lnRef>
                <a:fillRef idx="0">
                  <a:scrgbClr r="0" g="0" b="0"/>
                </a:fillRef>
                <a:effectRef idx="0">
                  <a:scrgbClr r="0" g="0" b="0"/>
                </a:effectRef>
                <a:fontRef idx="none"/>
              </p:style>
              <p:txBody>
                <a:bodyPr rot="0" spcFirstLastPara="1" vertOverflow="overflow" horzOverflow="overflow" vert="horz" wrap="none" lIns="0" tIns="0" rIns="0" bIns="0" numCol="1" spcCol="38100" rtlCol="0" anchor="t">
                  <a:spAutoFit/>
                </a:bodyPr>
                <a:lstStyle/>
                <a:p>
                  <a:pPr marL="0" marR="0" indent="0" algn="l" defTabSz="457200" rtl="0" fontAlgn="auto" latinLnBrk="1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</a:pPr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kumimoji="0" lang="en-US" sz="18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</m:ctrlPr>
                          </m:sSubPr>
                          <m:e>
                            <m:r>
                              <a:rPr kumimoji="0" lang="en-US" sz="18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  <m:t>h</m:t>
                            </m:r>
                          </m:e>
                          <m:sub>
                            <m:r>
                              <a:rPr kumimoji="0" lang="en-US" sz="18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  <m:t>1</m:t>
                            </m:r>
                          </m:sub>
                        </m:sSub>
                        <m:r>
                          <a:rPr kumimoji="0" lang="en-US" sz="18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=[1 2 0 3 0 0 1 ]</m:t>
                        </m:r>
                      </m:oMath>
                    </m:oMathPara>
                  </a14:m>
                  <a:endParaRPr kumimoji="0" lang="en-US" sz="1800" b="0" i="0" u="none" strike="noStrike" cap="none" spc="0" normalizeH="0" baseline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mc:Choice>
          <mc:Fallback xmlns="">
            <p:sp>
              <p:nvSpPr>
                <p:cNvPr id="35" name="TextBox 34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3441371" y="1698409"/>
                  <a:ext cx="2001574" cy="276999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 l="-2439" t="-148889" r="-3659" b="-180000"/>
                  </a:stretch>
                </a:blipFill>
                <a:ln w="12700" cap="flat">
                  <a:noFill/>
                  <a:miter lim="400000"/>
                </a:ln>
                <a:effectLst/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9" name="TextBox 38"/>
                <p:cNvSpPr txBox="1"/>
                <p:nvPr/>
              </p:nvSpPr>
              <p:spPr>
                <a:xfrm>
                  <a:off x="5683901" y="2608673"/>
                  <a:ext cx="2001574" cy="276999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</p:spPr>
              <p:style>
                <a:lnRef idx="0">
                  <a:scrgbClr r="0" g="0" b="0"/>
                </a:lnRef>
                <a:fillRef idx="0">
                  <a:scrgbClr r="0" g="0" b="0"/>
                </a:fillRef>
                <a:effectRef idx="0">
                  <a:scrgbClr r="0" g="0" b="0"/>
                </a:effectRef>
                <a:fontRef idx="none"/>
              </p:style>
              <p:txBody>
                <a:bodyPr rot="0" spcFirstLastPara="1" vertOverflow="overflow" horzOverflow="overflow" vert="horz" wrap="none" lIns="0" tIns="0" rIns="0" bIns="0" numCol="1" spcCol="38100" rtlCol="0" anchor="t">
                  <a:spAutoFit/>
                </a:bodyPr>
                <a:lstStyle/>
                <a:p>
                  <a:pPr marL="0" marR="0" indent="0" algn="l" defTabSz="457200" rtl="0" fontAlgn="auto" latinLnBrk="1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</a:pPr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kumimoji="0" lang="en-US" sz="18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</m:ctrlPr>
                          </m:sSubPr>
                          <m:e>
                            <m:r>
                              <a:rPr kumimoji="0" lang="en-US" sz="18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  <m:t>h</m:t>
                            </m:r>
                          </m:e>
                          <m:sub>
                            <m:r>
                              <a:rPr kumimoji="0" lang="en-US" sz="18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  <m:t>1</m:t>
                            </m:r>
                          </m:sub>
                        </m:sSub>
                        <m:r>
                          <a:rPr kumimoji="0" lang="en-US" sz="18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=[1 2 0 3 0 0 1 ]</m:t>
                        </m:r>
                      </m:oMath>
                    </m:oMathPara>
                  </a14:m>
                  <a:endParaRPr kumimoji="0" lang="en-US" sz="1800" b="0" i="0" u="none" strike="noStrike" cap="none" spc="0" normalizeH="0" baseline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mc:Choice>
          <mc:Fallback xmlns="">
            <p:sp>
              <p:nvSpPr>
                <p:cNvPr id="39" name="TextBox 38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683901" y="2608673"/>
                  <a:ext cx="2001574" cy="276999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 l="-2432" t="-146667" r="-3343" b="-182222"/>
                  </a:stretch>
                </a:blipFill>
                <a:ln w="12700" cap="flat">
                  <a:noFill/>
                  <a:miter lim="400000"/>
                </a:ln>
                <a:effectLst/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7" name="TextBox 6"/>
          <p:cNvSpPr txBox="1"/>
          <p:nvPr/>
        </p:nvSpPr>
        <p:spPr>
          <a:xfrm>
            <a:off x="4028396" y="4285625"/>
            <a:ext cx="982516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2000" dirty="0" smtClean="0">
                <a:solidFill>
                  <a:srgbClr val="0070C0"/>
                </a:solidFill>
              </a:rPr>
              <a:t>a b </a:t>
            </a:r>
            <a:r>
              <a:rPr lang="en-US" sz="2400" b="1" dirty="0" smtClean="0">
                <a:solidFill>
                  <a:srgbClr val="0070C0"/>
                </a:solidFill>
              </a:rPr>
              <a:t>c</a:t>
            </a:r>
            <a:r>
              <a:rPr lang="en-US" sz="2000" dirty="0" smtClean="0">
                <a:solidFill>
                  <a:srgbClr val="0070C0"/>
                </a:solidFill>
              </a:rPr>
              <a:t> d e</a:t>
            </a:r>
            <a:endParaRPr kumimoji="0" lang="en-US" sz="2000" b="0" i="0" u="none" strike="noStrike" cap="none" spc="0" normalizeH="0" baseline="0" dirty="0">
              <a:ln>
                <a:noFill/>
              </a:ln>
              <a:solidFill>
                <a:srgbClr val="0070C0"/>
              </a:solidFill>
              <a:effectLst/>
              <a:uFillTx/>
              <a:sym typeface="Calibri"/>
            </a:endParaRPr>
          </a:p>
        </p:txBody>
      </p:sp>
      <p:cxnSp>
        <p:nvCxnSpPr>
          <p:cNvPr id="41" name="Straight Arrow Connector 40"/>
          <p:cNvCxnSpPr/>
          <p:nvPr/>
        </p:nvCxnSpPr>
        <p:spPr>
          <a:xfrm flipV="1">
            <a:off x="4145575" y="4094347"/>
            <a:ext cx="0" cy="262360"/>
          </a:xfrm>
          <a:prstGeom prst="straightConnector1">
            <a:avLst/>
          </a:prstGeom>
          <a:noFill/>
          <a:ln w="25400" cap="flat">
            <a:solidFill>
              <a:srgbClr val="0070C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2" name="Straight Arrow Connector 41"/>
          <p:cNvCxnSpPr/>
          <p:nvPr/>
        </p:nvCxnSpPr>
        <p:spPr>
          <a:xfrm flipV="1">
            <a:off x="4328813" y="4094347"/>
            <a:ext cx="0" cy="262360"/>
          </a:xfrm>
          <a:prstGeom prst="straightConnector1">
            <a:avLst/>
          </a:prstGeom>
          <a:noFill/>
          <a:ln w="25400" cap="flat">
            <a:solidFill>
              <a:srgbClr val="0070C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3" name="Straight Arrow Connector 42"/>
          <p:cNvCxnSpPr/>
          <p:nvPr/>
        </p:nvCxnSpPr>
        <p:spPr>
          <a:xfrm flipV="1">
            <a:off x="4512051" y="4094347"/>
            <a:ext cx="0" cy="262360"/>
          </a:xfrm>
          <a:prstGeom prst="straightConnector1">
            <a:avLst/>
          </a:prstGeom>
          <a:noFill/>
          <a:ln w="25400" cap="flat">
            <a:solidFill>
              <a:srgbClr val="0070C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4" name="Straight Arrow Connector 43"/>
          <p:cNvCxnSpPr/>
          <p:nvPr/>
        </p:nvCxnSpPr>
        <p:spPr>
          <a:xfrm flipV="1">
            <a:off x="4695289" y="4094347"/>
            <a:ext cx="0" cy="262360"/>
          </a:xfrm>
          <a:prstGeom prst="straightConnector1">
            <a:avLst/>
          </a:prstGeom>
          <a:noFill/>
          <a:ln w="25400" cap="flat">
            <a:solidFill>
              <a:srgbClr val="0070C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5" name="Straight Arrow Connector 44"/>
          <p:cNvCxnSpPr/>
          <p:nvPr/>
        </p:nvCxnSpPr>
        <p:spPr>
          <a:xfrm flipV="1">
            <a:off x="4878525" y="4094347"/>
            <a:ext cx="0" cy="262360"/>
          </a:xfrm>
          <a:prstGeom prst="straightConnector1">
            <a:avLst/>
          </a:prstGeom>
          <a:noFill/>
          <a:ln w="25400" cap="flat">
            <a:solidFill>
              <a:srgbClr val="0070C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7" name="Straight Arrow Connector 46"/>
          <p:cNvCxnSpPr/>
          <p:nvPr/>
        </p:nvCxnSpPr>
        <p:spPr>
          <a:xfrm>
            <a:off x="6027621" y="1101179"/>
            <a:ext cx="537771" cy="9257"/>
          </a:xfrm>
          <a:prstGeom prst="straightConnector1">
            <a:avLst/>
          </a:prstGeom>
          <a:noFill/>
          <a:ln w="25400" cap="flat">
            <a:solidFill>
              <a:srgbClr val="0070C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10" name="Rectangle 9"/>
          <p:cNvSpPr/>
          <p:nvPr/>
        </p:nvSpPr>
        <p:spPr>
          <a:xfrm>
            <a:off x="6571783" y="914280"/>
            <a:ext cx="79220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 smtClean="0">
                <a:solidFill>
                  <a:srgbClr val="0070C0"/>
                </a:solidFill>
              </a:rPr>
              <a:t>e (0.7)</a:t>
            </a:r>
            <a:endParaRPr lang="en-US" b="1" dirty="0"/>
          </a:p>
        </p:txBody>
      </p:sp>
      <p:sp>
        <p:nvSpPr>
          <p:cNvPr id="49" name="TextBox 48"/>
          <p:cNvSpPr txBox="1"/>
          <p:nvPr/>
        </p:nvSpPr>
        <p:spPr>
          <a:xfrm>
            <a:off x="4399962" y="4285624"/>
            <a:ext cx="982516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2400" b="1" dirty="0" smtClean="0">
                <a:solidFill>
                  <a:srgbClr val="0070C0"/>
                </a:solidFill>
              </a:rPr>
              <a:t>c</a:t>
            </a:r>
            <a:endParaRPr kumimoji="0" lang="en-US" sz="2000" b="0" i="0" u="none" strike="noStrike" cap="none" spc="0" normalizeH="0" baseline="0" dirty="0">
              <a:ln>
                <a:noFill/>
              </a:ln>
              <a:solidFill>
                <a:srgbClr val="0070C0"/>
              </a:solidFill>
              <a:effectLst/>
              <a:uFillTx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115352356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33" grpId="0"/>
      <p:bldP spid="36" grpId="0"/>
      <p:bldP spid="7" grpId="0"/>
      <p:bldP spid="10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Generating Samples from the Recurrent Neural Network Cell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2"/>
          <a:srcRect t="1" b="20634"/>
          <a:stretch/>
        </p:blipFill>
        <p:spPr>
          <a:xfrm>
            <a:off x="457200" y="1361047"/>
            <a:ext cx="7968343" cy="188441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0261" y="1210429"/>
            <a:ext cx="2625634" cy="191874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57200" y="2366619"/>
            <a:ext cx="8055165" cy="2349076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83326" y="1549488"/>
            <a:ext cx="3533862" cy="64507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2292629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LSTM Cell (Long Short-Term Memory)</a:t>
            </a:r>
            <a:endParaRPr sz="3200" dirty="0">
              <a:solidFill>
                <a:srgbClr val="215380"/>
              </a:solidFill>
            </a:endParaRPr>
          </a:p>
        </p:txBody>
      </p:sp>
      <p:grpSp>
        <p:nvGrpSpPr>
          <p:cNvPr id="18" name="Group 17"/>
          <p:cNvGrpSpPr/>
          <p:nvPr/>
        </p:nvGrpSpPr>
        <p:grpSpPr>
          <a:xfrm>
            <a:off x="4319856" y="3971616"/>
            <a:ext cx="460767" cy="400566"/>
            <a:chOff x="4750274" y="1783751"/>
            <a:chExt cx="460767" cy="400566"/>
          </a:xfrm>
        </p:grpSpPr>
        <p:sp>
          <p:nvSpPr>
            <p:cNvPr id="16" name="Oval 15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" name="Rectangle 16"/>
                <p:cNvSpPr/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2" name="Group 31"/>
          <p:cNvGrpSpPr/>
          <p:nvPr/>
        </p:nvGrpSpPr>
        <p:grpSpPr>
          <a:xfrm>
            <a:off x="4222876" y="2444194"/>
            <a:ext cx="580470" cy="605961"/>
            <a:chOff x="6512842" y="2409874"/>
            <a:chExt cx="580470" cy="605961"/>
          </a:xfrm>
        </p:grpSpPr>
        <p:sp>
          <p:nvSpPr>
            <p:cNvPr id="30" name="Oval 29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1" name="Rectangle 30"/>
                <p:cNvSpPr/>
                <p:nvPr/>
              </p:nvSpPr>
              <p:spPr>
                <a:xfrm>
                  <a:off x="651751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𝐿𝑆𝑇𝑀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31" name="Rectangle 3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17517" y="2558965"/>
                  <a:ext cx="370558" cy="307777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6065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7" name="Group 36"/>
          <p:cNvGrpSpPr/>
          <p:nvPr/>
        </p:nvGrpSpPr>
        <p:grpSpPr>
          <a:xfrm>
            <a:off x="2731156" y="2367908"/>
            <a:ext cx="473143" cy="400566"/>
            <a:chOff x="4750274" y="1783751"/>
            <a:chExt cx="473143" cy="400566"/>
          </a:xfrm>
        </p:grpSpPr>
        <p:sp>
          <p:nvSpPr>
            <p:cNvPr id="38" name="Oval 3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0" name="Rectangle 39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40" name="Rectangle 3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46" name="Group 45"/>
          <p:cNvGrpSpPr/>
          <p:nvPr/>
        </p:nvGrpSpPr>
        <p:grpSpPr>
          <a:xfrm>
            <a:off x="5883936" y="2322188"/>
            <a:ext cx="467820" cy="400566"/>
            <a:chOff x="4750274" y="1783751"/>
            <a:chExt cx="467820" cy="400566"/>
          </a:xfrm>
        </p:grpSpPr>
        <p:sp>
          <p:nvSpPr>
            <p:cNvPr id="52" name="Oval 51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5" name="Rectangle 54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5" name="Rectangle 5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61" name="Straight Arrow Connector 60"/>
          <p:cNvCxnSpPr/>
          <p:nvPr/>
        </p:nvCxnSpPr>
        <p:spPr>
          <a:xfrm>
            <a:off x="5076991" y="2747173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3" name="Straight Arrow Connector 22"/>
          <p:cNvCxnSpPr/>
          <p:nvPr/>
        </p:nvCxnSpPr>
        <p:spPr>
          <a:xfrm flipV="1">
            <a:off x="4505239" y="3206496"/>
            <a:ext cx="0" cy="368808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/>
          <p:cNvCxnSpPr/>
          <p:nvPr/>
        </p:nvCxnSpPr>
        <p:spPr>
          <a:xfrm>
            <a:off x="3528607" y="2720666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9" name="Group 18"/>
          <p:cNvGrpSpPr/>
          <p:nvPr/>
        </p:nvGrpSpPr>
        <p:grpSpPr>
          <a:xfrm>
            <a:off x="2731156" y="2803154"/>
            <a:ext cx="445057" cy="400566"/>
            <a:chOff x="4750274" y="1783751"/>
            <a:chExt cx="445057" cy="400566"/>
          </a:xfrm>
        </p:grpSpPr>
        <p:sp>
          <p:nvSpPr>
            <p:cNvPr id="20" name="Oval 19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1" name="Rectangle 20"/>
                <p:cNvSpPr/>
                <p:nvPr/>
              </p:nvSpPr>
              <p:spPr>
                <a:xfrm>
                  <a:off x="4750274" y="1783751"/>
                  <a:ext cx="44505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𝑐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1" name="Rectangle 2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45057" cy="369332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24" name="Group 23"/>
          <p:cNvGrpSpPr/>
          <p:nvPr/>
        </p:nvGrpSpPr>
        <p:grpSpPr>
          <a:xfrm>
            <a:off x="5895317" y="2806736"/>
            <a:ext cx="445057" cy="400566"/>
            <a:chOff x="4750274" y="1783751"/>
            <a:chExt cx="445057" cy="400566"/>
          </a:xfrm>
        </p:grpSpPr>
        <p:sp>
          <p:nvSpPr>
            <p:cNvPr id="25" name="Oval 24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6" name="Rectangle 25"/>
                <p:cNvSpPr/>
                <p:nvPr/>
              </p:nvSpPr>
              <p:spPr>
                <a:xfrm>
                  <a:off x="4750274" y="1783751"/>
                  <a:ext cx="44505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𝑐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6" name="Rectangle 25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45057" cy="369332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pic>
        <p:nvPicPr>
          <p:cNvPr id="4" name="Picture 3"/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2883076" y="1110605"/>
            <a:ext cx="3598769" cy="10219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1008937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55547935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Recurrent Neural Network Cell</a:t>
            </a:r>
            <a:endParaRPr sz="3200" dirty="0">
              <a:solidFill>
                <a:srgbClr val="215380"/>
              </a:solidFill>
            </a:endParaRPr>
          </a:p>
        </p:txBody>
      </p:sp>
      <p:grpSp>
        <p:nvGrpSpPr>
          <p:cNvPr id="18" name="Group 17"/>
          <p:cNvGrpSpPr/>
          <p:nvPr/>
        </p:nvGrpSpPr>
        <p:grpSpPr>
          <a:xfrm>
            <a:off x="4319856" y="3971616"/>
            <a:ext cx="460767" cy="400566"/>
            <a:chOff x="4750274" y="1783751"/>
            <a:chExt cx="460767" cy="400566"/>
          </a:xfrm>
        </p:grpSpPr>
        <p:sp>
          <p:nvSpPr>
            <p:cNvPr id="16" name="Oval 15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" name="Rectangle 16"/>
                <p:cNvSpPr/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2" name="Group 31"/>
          <p:cNvGrpSpPr/>
          <p:nvPr/>
        </p:nvGrpSpPr>
        <p:grpSpPr>
          <a:xfrm>
            <a:off x="4222876" y="2444194"/>
            <a:ext cx="580470" cy="605961"/>
            <a:chOff x="6512842" y="2409874"/>
            <a:chExt cx="580470" cy="605961"/>
          </a:xfrm>
        </p:grpSpPr>
        <p:sp>
          <p:nvSpPr>
            <p:cNvPr id="30" name="Oval 29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1" name="Rectangle 30"/>
                <p:cNvSpPr/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31" name="Rectangle 3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3934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7" name="Group 36"/>
          <p:cNvGrpSpPr/>
          <p:nvPr/>
        </p:nvGrpSpPr>
        <p:grpSpPr>
          <a:xfrm>
            <a:off x="2731156" y="2495924"/>
            <a:ext cx="473143" cy="400566"/>
            <a:chOff x="4750274" y="1783751"/>
            <a:chExt cx="473143" cy="400566"/>
          </a:xfrm>
        </p:grpSpPr>
        <p:sp>
          <p:nvSpPr>
            <p:cNvPr id="38" name="Oval 3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0" name="Rectangle 39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40" name="Rectangle 3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46" name="Group 45"/>
          <p:cNvGrpSpPr/>
          <p:nvPr/>
        </p:nvGrpSpPr>
        <p:grpSpPr>
          <a:xfrm>
            <a:off x="5883936" y="2495924"/>
            <a:ext cx="467820" cy="400566"/>
            <a:chOff x="4750274" y="1783751"/>
            <a:chExt cx="467820" cy="400566"/>
          </a:xfrm>
        </p:grpSpPr>
        <p:sp>
          <p:nvSpPr>
            <p:cNvPr id="52" name="Oval 51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5" name="Rectangle 54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5" name="Rectangle 5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61" name="Straight Arrow Connector 60"/>
          <p:cNvCxnSpPr/>
          <p:nvPr/>
        </p:nvCxnSpPr>
        <p:spPr>
          <a:xfrm>
            <a:off x="5076991" y="2747173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3" name="Straight Arrow Connector 22"/>
          <p:cNvCxnSpPr/>
          <p:nvPr/>
        </p:nvCxnSpPr>
        <p:spPr>
          <a:xfrm flipV="1">
            <a:off x="4505239" y="3206496"/>
            <a:ext cx="0" cy="368808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/>
          <p:cNvCxnSpPr/>
          <p:nvPr/>
        </p:nvCxnSpPr>
        <p:spPr>
          <a:xfrm>
            <a:off x="3528607" y="2720666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9" name="Group 18"/>
          <p:cNvGrpSpPr/>
          <p:nvPr/>
        </p:nvGrpSpPr>
        <p:grpSpPr>
          <a:xfrm>
            <a:off x="4316215" y="1586962"/>
            <a:ext cx="467820" cy="400566"/>
            <a:chOff x="4750274" y="1783751"/>
            <a:chExt cx="467820" cy="400566"/>
          </a:xfrm>
        </p:grpSpPr>
        <p:sp>
          <p:nvSpPr>
            <p:cNvPr id="20" name="Oval 19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1" name="Rectangle 20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1" name="Rectangle 2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24" name="Straight Arrow Connector 23"/>
          <p:cNvCxnSpPr/>
          <p:nvPr/>
        </p:nvCxnSpPr>
        <p:spPr>
          <a:xfrm flipV="1">
            <a:off x="4505239" y="2103120"/>
            <a:ext cx="0" cy="26236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5" name="Straight Arrow Connector 24"/>
          <p:cNvCxnSpPr/>
          <p:nvPr/>
        </p:nvCxnSpPr>
        <p:spPr>
          <a:xfrm flipH="1" flipV="1">
            <a:off x="4512140" y="1288293"/>
            <a:ext cx="11470" cy="25931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26" name="Group 25"/>
          <p:cNvGrpSpPr/>
          <p:nvPr/>
        </p:nvGrpSpPr>
        <p:grpSpPr>
          <a:xfrm>
            <a:off x="4316215" y="809557"/>
            <a:ext cx="467820" cy="400566"/>
            <a:chOff x="4750274" y="1783751"/>
            <a:chExt cx="467820" cy="400566"/>
          </a:xfrm>
        </p:grpSpPr>
        <p:sp>
          <p:nvSpPr>
            <p:cNvPr id="27" name="Oval 26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8" name="Rectangle 27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𝑦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8" name="Rectangle 2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 b="-666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</p:spTree>
    <p:extLst>
      <p:ext uri="{BB962C8B-B14F-4D97-AF65-F5344CB8AC3E}">
        <p14:creationId xmlns:p14="http://schemas.microsoft.com/office/powerpoint/2010/main" val="473584513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Recurrent Neural Network Cell</a:t>
            </a:r>
            <a:endParaRPr sz="3200" dirty="0">
              <a:solidFill>
                <a:srgbClr val="215380"/>
              </a:solidFill>
            </a:endParaRPr>
          </a:p>
        </p:txBody>
      </p:sp>
      <p:grpSp>
        <p:nvGrpSpPr>
          <p:cNvPr id="18" name="Group 17"/>
          <p:cNvGrpSpPr/>
          <p:nvPr/>
        </p:nvGrpSpPr>
        <p:grpSpPr>
          <a:xfrm>
            <a:off x="4319856" y="3971616"/>
            <a:ext cx="460767" cy="400566"/>
            <a:chOff x="4750274" y="1783751"/>
            <a:chExt cx="460767" cy="400566"/>
          </a:xfrm>
        </p:grpSpPr>
        <p:sp>
          <p:nvSpPr>
            <p:cNvPr id="16" name="Oval 15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" name="Rectangle 16"/>
                <p:cNvSpPr/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2" name="Group 31"/>
          <p:cNvGrpSpPr/>
          <p:nvPr/>
        </p:nvGrpSpPr>
        <p:grpSpPr>
          <a:xfrm>
            <a:off x="4222876" y="2444194"/>
            <a:ext cx="580470" cy="605961"/>
            <a:chOff x="6512842" y="2409874"/>
            <a:chExt cx="580470" cy="605961"/>
          </a:xfrm>
        </p:grpSpPr>
        <p:sp>
          <p:nvSpPr>
            <p:cNvPr id="30" name="Oval 29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1" name="Rectangle 30"/>
                <p:cNvSpPr/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31" name="Rectangle 3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3934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7" name="Group 36"/>
          <p:cNvGrpSpPr/>
          <p:nvPr/>
        </p:nvGrpSpPr>
        <p:grpSpPr>
          <a:xfrm>
            <a:off x="2731156" y="2495924"/>
            <a:ext cx="473143" cy="400566"/>
            <a:chOff x="4750274" y="1783751"/>
            <a:chExt cx="473143" cy="400566"/>
          </a:xfrm>
        </p:grpSpPr>
        <p:sp>
          <p:nvSpPr>
            <p:cNvPr id="38" name="Oval 3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0" name="Rectangle 39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40" name="Rectangle 3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46" name="Group 45"/>
          <p:cNvGrpSpPr/>
          <p:nvPr/>
        </p:nvGrpSpPr>
        <p:grpSpPr>
          <a:xfrm>
            <a:off x="5883936" y="2495924"/>
            <a:ext cx="467820" cy="400566"/>
            <a:chOff x="4750274" y="1783751"/>
            <a:chExt cx="467820" cy="400566"/>
          </a:xfrm>
        </p:grpSpPr>
        <p:sp>
          <p:nvSpPr>
            <p:cNvPr id="52" name="Oval 51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5" name="Rectangle 54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5" name="Rectangle 5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61" name="Straight Arrow Connector 60"/>
          <p:cNvCxnSpPr/>
          <p:nvPr/>
        </p:nvCxnSpPr>
        <p:spPr>
          <a:xfrm>
            <a:off x="5076991" y="2747173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3" name="Straight Arrow Connector 22"/>
          <p:cNvCxnSpPr/>
          <p:nvPr/>
        </p:nvCxnSpPr>
        <p:spPr>
          <a:xfrm flipV="1">
            <a:off x="4505239" y="3206496"/>
            <a:ext cx="0" cy="368808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/>
          <p:cNvCxnSpPr/>
          <p:nvPr/>
        </p:nvCxnSpPr>
        <p:spPr>
          <a:xfrm>
            <a:off x="3528607" y="2720666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9" name="Group 18"/>
          <p:cNvGrpSpPr/>
          <p:nvPr/>
        </p:nvGrpSpPr>
        <p:grpSpPr>
          <a:xfrm>
            <a:off x="4316215" y="1586962"/>
            <a:ext cx="467820" cy="400566"/>
            <a:chOff x="4750274" y="1783751"/>
            <a:chExt cx="467820" cy="400566"/>
          </a:xfrm>
        </p:grpSpPr>
        <p:sp>
          <p:nvSpPr>
            <p:cNvPr id="20" name="Oval 19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1" name="Rectangle 20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1" name="Rectangle 2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24" name="Straight Arrow Connector 23"/>
          <p:cNvCxnSpPr/>
          <p:nvPr/>
        </p:nvCxnSpPr>
        <p:spPr>
          <a:xfrm flipV="1">
            <a:off x="4505239" y="2103120"/>
            <a:ext cx="0" cy="26236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</p:spTree>
    <p:extLst>
      <p:ext uri="{BB962C8B-B14F-4D97-AF65-F5344CB8AC3E}">
        <p14:creationId xmlns:p14="http://schemas.microsoft.com/office/powerpoint/2010/main" val="960514209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 (Unrolled) Recurrent Neural Network</a:t>
            </a:r>
            <a:endParaRPr sz="3200" dirty="0">
              <a:solidFill>
                <a:srgbClr val="215380"/>
              </a:solidFill>
            </a:endParaRPr>
          </a:p>
        </p:txBody>
      </p:sp>
      <p:grpSp>
        <p:nvGrpSpPr>
          <p:cNvPr id="18" name="Group 17"/>
          <p:cNvGrpSpPr/>
          <p:nvPr/>
        </p:nvGrpSpPr>
        <p:grpSpPr>
          <a:xfrm>
            <a:off x="2088601" y="3854047"/>
            <a:ext cx="460767" cy="400566"/>
            <a:chOff x="4750274" y="1783751"/>
            <a:chExt cx="460767" cy="400566"/>
          </a:xfrm>
        </p:grpSpPr>
        <p:sp>
          <p:nvSpPr>
            <p:cNvPr id="16" name="Oval 15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" name="Rectangle 16"/>
                <p:cNvSpPr/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2" name="Group 31"/>
          <p:cNvGrpSpPr/>
          <p:nvPr/>
        </p:nvGrpSpPr>
        <p:grpSpPr>
          <a:xfrm>
            <a:off x="1991621" y="2875269"/>
            <a:ext cx="580470" cy="605961"/>
            <a:chOff x="6512842" y="2409874"/>
            <a:chExt cx="580470" cy="605961"/>
          </a:xfrm>
        </p:grpSpPr>
        <p:sp>
          <p:nvSpPr>
            <p:cNvPr id="30" name="Oval 29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1" name="Rectangle 30"/>
                <p:cNvSpPr/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31" name="Rectangle 3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3934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7" name="Group 36"/>
          <p:cNvGrpSpPr/>
          <p:nvPr/>
        </p:nvGrpSpPr>
        <p:grpSpPr>
          <a:xfrm>
            <a:off x="1035483" y="2926999"/>
            <a:ext cx="473143" cy="400566"/>
            <a:chOff x="4750274" y="1783751"/>
            <a:chExt cx="473143" cy="400566"/>
          </a:xfrm>
        </p:grpSpPr>
        <p:sp>
          <p:nvSpPr>
            <p:cNvPr id="38" name="Oval 3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0" name="Rectangle 39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40" name="Rectangle 3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46" name="Group 45"/>
          <p:cNvGrpSpPr/>
          <p:nvPr/>
        </p:nvGrpSpPr>
        <p:grpSpPr>
          <a:xfrm>
            <a:off x="3117102" y="2926999"/>
            <a:ext cx="467820" cy="400566"/>
            <a:chOff x="4750274" y="1783751"/>
            <a:chExt cx="467820" cy="400566"/>
          </a:xfrm>
        </p:grpSpPr>
        <p:sp>
          <p:nvSpPr>
            <p:cNvPr id="52" name="Oval 51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5" name="Rectangle 54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5" name="Rectangle 5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61" name="Straight Arrow Connector 60"/>
          <p:cNvCxnSpPr/>
          <p:nvPr/>
        </p:nvCxnSpPr>
        <p:spPr>
          <a:xfrm>
            <a:off x="2675917" y="3178248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3" name="Straight Arrow Connector 22"/>
          <p:cNvCxnSpPr/>
          <p:nvPr/>
        </p:nvCxnSpPr>
        <p:spPr>
          <a:xfrm flipV="1">
            <a:off x="2273984" y="3533067"/>
            <a:ext cx="0" cy="25516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/>
          <p:cNvCxnSpPr/>
          <p:nvPr/>
        </p:nvCxnSpPr>
        <p:spPr>
          <a:xfrm>
            <a:off x="1545549" y="3151741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9" name="Group 18"/>
          <p:cNvGrpSpPr/>
          <p:nvPr/>
        </p:nvGrpSpPr>
        <p:grpSpPr>
          <a:xfrm>
            <a:off x="2084960" y="2070289"/>
            <a:ext cx="467820" cy="400566"/>
            <a:chOff x="4750274" y="1783751"/>
            <a:chExt cx="467820" cy="400566"/>
          </a:xfrm>
        </p:grpSpPr>
        <p:sp>
          <p:nvSpPr>
            <p:cNvPr id="20" name="Oval 19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1" name="Rectangle 20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1" name="Rectangle 2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24" name="Straight Arrow Connector 23"/>
          <p:cNvCxnSpPr/>
          <p:nvPr/>
        </p:nvCxnSpPr>
        <p:spPr>
          <a:xfrm flipV="1">
            <a:off x="2273984" y="2560321"/>
            <a:ext cx="0" cy="26236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57" name="Group 56"/>
          <p:cNvGrpSpPr/>
          <p:nvPr/>
        </p:nvGrpSpPr>
        <p:grpSpPr>
          <a:xfrm>
            <a:off x="4226913" y="3863646"/>
            <a:ext cx="466089" cy="400566"/>
            <a:chOff x="4750274" y="1783751"/>
            <a:chExt cx="466089" cy="400566"/>
          </a:xfrm>
        </p:grpSpPr>
        <p:sp>
          <p:nvSpPr>
            <p:cNvPr id="58" name="Oval 5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9" name="Rectangle 58"/>
                <p:cNvSpPr/>
                <p:nvPr/>
              </p:nvSpPr>
              <p:spPr>
                <a:xfrm>
                  <a:off x="4750274" y="1783751"/>
                  <a:ext cx="46608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9" name="Rectangle 5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6089" cy="369332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60" name="Group 59"/>
          <p:cNvGrpSpPr/>
          <p:nvPr/>
        </p:nvGrpSpPr>
        <p:grpSpPr>
          <a:xfrm>
            <a:off x="4129933" y="2884868"/>
            <a:ext cx="580470" cy="605961"/>
            <a:chOff x="6512842" y="2409874"/>
            <a:chExt cx="580470" cy="605961"/>
          </a:xfrm>
        </p:grpSpPr>
        <p:sp>
          <p:nvSpPr>
            <p:cNvPr id="62" name="Oval 61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63" name="Rectangle 62"/>
                <p:cNvSpPr/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63" name="Rectangle 62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  <a:blipFill rotWithShape="0">
                  <a:blip r:embed="rId9"/>
                  <a:stretch>
                    <a:fillRect r="-3934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67" name="Group 66"/>
          <p:cNvGrpSpPr/>
          <p:nvPr/>
        </p:nvGrpSpPr>
        <p:grpSpPr>
          <a:xfrm>
            <a:off x="5255414" y="2936598"/>
            <a:ext cx="473143" cy="400566"/>
            <a:chOff x="4750274" y="1783751"/>
            <a:chExt cx="473143" cy="400566"/>
          </a:xfrm>
        </p:grpSpPr>
        <p:sp>
          <p:nvSpPr>
            <p:cNvPr id="68" name="Oval 6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69" name="Rectangle 68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69" name="Rectangle 6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10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70" name="Straight Arrow Connector 69"/>
          <p:cNvCxnSpPr/>
          <p:nvPr/>
        </p:nvCxnSpPr>
        <p:spPr>
          <a:xfrm>
            <a:off x="4814229" y="3187847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1" name="Straight Arrow Connector 70"/>
          <p:cNvCxnSpPr/>
          <p:nvPr/>
        </p:nvCxnSpPr>
        <p:spPr>
          <a:xfrm flipV="1">
            <a:off x="4412296" y="3542666"/>
            <a:ext cx="0" cy="25516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2" name="Straight Arrow Connector 71"/>
          <p:cNvCxnSpPr/>
          <p:nvPr/>
        </p:nvCxnSpPr>
        <p:spPr>
          <a:xfrm>
            <a:off x="3683861" y="3161340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73" name="Group 72"/>
          <p:cNvGrpSpPr/>
          <p:nvPr/>
        </p:nvGrpSpPr>
        <p:grpSpPr>
          <a:xfrm>
            <a:off x="4223272" y="2079888"/>
            <a:ext cx="473143" cy="400566"/>
            <a:chOff x="4750274" y="1783751"/>
            <a:chExt cx="473143" cy="400566"/>
          </a:xfrm>
        </p:grpSpPr>
        <p:sp>
          <p:nvSpPr>
            <p:cNvPr id="74" name="Oval 73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75" name="Rectangle 74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75" name="Rectangle 7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11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76" name="Straight Arrow Connector 75"/>
          <p:cNvCxnSpPr/>
          <p:nvPr/>
        </p:nvCxnSpPr>
        <p:spPr>
          <a:xfrm flipV="1">
            <a:off x="4412296" y="2569920"/>
            <a:ext cx="0" cy="26236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77" name="Group 76"/>
          <p:cNvGrpSpPr/>
          <p:nvPr/>
        </p:nvGrpSpPr>
        <p:grpSpPr>
          <a:xfrm>
            <a:off x="6292096" y="3869933"/>
            <a:ext cx="466089" cy="400566"/>
            <a:chOff x="4750274" y="1783751"/>
            <a:chExt cx="466089" cy="400566"/>
          </a:xfrm>
        </p:grpSpPr>
        <p:sp>
          <p:nvSpPr>
            <p:cNvPr id="78" name="Oval 7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79" name="Rectangle 78"/>
                <p:cNvSpPr/>
                <p:nvPr/>
              </p:nvSpPr>
              <p:spPr>
                <a:xfrm>
                  <a:off x="4750274" y="1783751"/>
                  <a:ext cx="46608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79" name="Rectangle 7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6089" cy="369332"/>
                </a:xfrm>
                <a:prstGeom prst="rect">
                  <a:avLst/>
                </a:prstGeom>
                <a:blipFill rotWithShape="0">
                  <a:blip r:embed="rId12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80" name="Group 79"/>
          <p:cNvGrpSpPr/>
          <p:nvPr/>
        </p:nvGrpSpPr>
        <p:grpSpPr>
          <a:xfrm>
            <a:off x="6195116" y="2891155"/>
            <a:ext cx="580470" cy="605961"/>
            <a:chOff x="6512842" y="2409874"/>
            <a:chExt cx="580470" cy="605961"/>
          </a:xfrm>
        </p:grpSpPr>
        <p:sp>
          <p:nvSpPr>
            <p:cNvPr id="81" name="Oval 80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2" name="Rectangle 81"/>
                <p:cNvSpPr/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82" name="Rectangle 8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  <a:blipFill rotWithShape="0">
                  <a:blip r:embed="rId9"/>
                  <a:stretch>
                    <a:fillRect r="-4166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86" name="Group 85"/>
          <p:cNvGrpSpPr/>
          <p:nvPr/>
        </p:nvGrpSpPr>
        <p:grpSpPr>
          <a:xfrm>
            <a:off x="7320597" y="2942885"/>
            <a:ext cx="473143" cy="400566"/>
            <a:chOff x="4750274" y="1783751"/>
            <a:chExt cx="473143" cy="400566"/>
          </a:xfrm>
        </p:grpSpPr>
        <p:sp>
          <p:nvSpPr>
            <p:cNvPr id="87" name="Oval 86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8" name="Rectangle 87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88" name="Rectangle 8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1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89" name="Straight Arrow Connector 88"/>
          <p:cNvCxnSpPr/>
          <p:nvPr/>
        </p:nvCxnSpPr>
        <p:spPr>
          <a:xfrm>
            <a:off x="6879412" y="3194134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90" name="Straight Arrow Connector 89"/>
          <p:cNvCxnSpPr/>
          <p:nvPr/>
        </p:nvCxnSpPr>
        <p:spPr>
          <a:xfrm flipV="1">
            <a:off x="6477479" y="3548953"/>
            <a:ext cx="0" cy="25516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91" name="Straight Arrow Connector 90"/>
          <p:cNvCxnSpPr/>
          <p:nvPr/>
        </p:nvCxnSpPr>
        <p:spPr>
          <a:xfrm>
            <a:off x="5749044" y="3167627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92" name="Group 91"/>
          <p:cNvGrpSpPr/>
          <p:nvPr/>
        </p:nvGrpSpPr>
        <p:grpSpPr>
          <a:xfrm>
            <a:off x="6288455" y="2086175"/>
            <a:ext cx="473143" cy="400566"/>
            <a:chOff x="4750274" y="1783751"/>
            <a:chExt cx="473143" cy="400566"/>
          </a:xfrm>
        </p:grpSpPr>
        <p:sp>
          <p:nvSpPr>
            <p:cNvPr id="93" name="Oval 92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4" name="Rectangle 93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94" name="Rectangle 9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14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95" name="Straight Arrow Connector 94"/>
          <p:cNvCxnSpPr/>
          <p:nvPr/>
        </p:nvCxnSpPr>
        <p:spPr>
          <a:xfrm flipV="1">
            <a:off x="6477479" y="2576207"/>
            <a:ext cx="0" cy="26236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7" name="Group 6"/>
          <p:cNvGrpSpPr/>
          <p:nvPr/>
        </p:nvGrpSpPr>
        <p:grpSpPr>
          <a:xfrm>
            <a:off x="2140462" y="4411530"/>
            <a:ext cx="4506410" cy="419654"/>
            <a:chOff x="2140462" y="4411530"/>
            <a:chExt cx="4506410" cy="419654"/>
          </a:xfrm>
        </p:grpSpPr>
        <p:sp>
          <p:nvSpPr>
            <p:cNvPr id="5" name="Rectangle 4"/>
            <p:cNvSpPr/>
            <p:nvPr/>
          </p:nvSpPr>
          <p:spPr>
            <a:xfrm>
              <a:off x="2140462" y="4411530"/>
              <a:ext cx="280846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b="1">
                  <a:solidFill>
                    <a:srgbClr val="0070C0"/>
                  </a:solidFill>
                </a:rPr>
                <a:t>c</a:t>
              </a:r>
              <a:endParaRPr lang="en-US" sz="1600" dirty="0">
                <a:solidFill>
                  <a:srgbClr val="0070C0"/>
                </a:solidFill>
              </a:endParaRPr>
            </a:p>
          </p:txBody>
        </p:sp>
        <p:sp>
          <p:nvSpPr>
            <p:cNvPr id="96" name="Rectangle 95"/>
            <p:cNvSpPr/>
            <p:nvPr/>
          </p:nvSpPr>
          <p:spPr>
            <a:xfrm>
              <a:off x="4247422" y="4411530"/>
              <a:ext cx="298480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b="1" dirty="0" smtClean="0">
                  <a:solidFill>
                    <a:srgbClr val="0070C0"/>
                  </a:solidFill>
                </a:rPr>
                <a:t>a</a:t>
              </a:r>
              <a:endParaRPr lang="en-US" sz="1600" dirty="0">
                <a:solidFill>
                  <a:srgbClr val="0070C0"/>
                </a:solidFill>
              </a:endParaRPr>
            </a:p>
          </p:txBody>
        </p:sp>
        <p:sp>
          <p:nvSpPr>
            <p:cNvPr id="97" name="Rectangle 96"/>
            <p:cNvSpPr/>
            <p:nvPr/>
          </p:nvSpPr>
          <p:spPr>
            <a:xfrm>
              <a:off x="6382056" y="4461852"/>
              <a:ext cx="264816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b="1" dirty="0" smtClean="0">
                  <a:solidFill>
                    <a:srgbClr val="0070C0"/>
                  </a:solidFill>
                </a:rPr>
                <a:t>t</a:t>
              </a:r>
              <a:endParaRPr lang="en-US" sz="1600" dirty="0">
                <a:solidFill>
                  <a:srgbClr val="0070C0"/>
                </a:solidFill>
              </a:endParaRPr>
            </a:p>
          </p:txBody>
        </p:sp>
      </p:grpSp>
      <p:grpSp>
        <p:nvGrpSpPr>
          <p:cNvPr id="6" name="Group 5"/>
          <p:cNvGrpSpPr/>
          <p:nvPr/>
        </p:nvGrpSpPr>
        <p:grpSpPr>
          <a:xfrm>
            <a:off x="2081548" y="839590"/>
            <a:ext cx="5034202" cy="1192022"/>
            <a:chOff x="2081548" y="839590"/>
            <a:chExt cx="5034202" cy="1192022"/>
          </a:xfrm>
        </p:grpSpPr>
        <p:sp>
          <p:nvSpPr>
            <p:cNvPr id="98" name="Rectangle 97"/>
            <p:cNvSpPr/>
            <p:nvPr/>
          </p:nvSpPr>
          <p:spPr>
            <a:xfrm>
              <a:off x="2106924" y="839590"/>
              <a:ext cx="298480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b="1" dirty="0" smtClean="0">
                  <a:solidFill>
                    <a:srgbClr val="0070C0"/>
                  </a:solidFill>
                </a:rPr>
                <a:t>a</a:t>
              </a:r>
              <a:endParaRPr lang="en-US" sz="1600" dirty="0">
                <a:solidFill>
                  <a:srgbClr val="0070C0"/>
                </a:solidFill>
              </a:endParaRPr>
            </a:p>
          </p:txBody>
        </p:sp>
        <p:sp>
          <p:nvSpPr>
            <p:cNvPr id="99" name="Rectangle 98"/>
            <p:cNvSpPr/>
            <p:nvPr/>
          </p:nvSpPr>
          <p:spPr>
            <a:xfrm>
              <a:off x="4278136" y="844359"/>
              <a:ext cx="264816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b="1" dirty="0" smtClean="0">
                  <a:solidFill>
                    <a:srgbClr val="0070C0"/>
                  </a:solidFill>
                </a:rPr>
                <a:t>t</a:t>
              </a:r>
              <a:endParaRPr lang="en-US" sz="1600" dirty="0">
                <a:solidFill>
                  <a:srgbClr val="0070C0"/>
                </a:solidFill>
              </a:endParaRPr>
            </a:p>
          </p:txBody>
        </p:sp>
        <p:sp>
          <p:nvSpPr>
            <p:cNvPr id="100" name="Rectangle 99"/>
            <p:cNvSpPr/>
            <p:nvPr/>
          </p:nvSpPr>
          <p:spPr>
            <a:xfrm>
              <a:off x="5929207" y="848919"/>
              <a:ext cx="1186543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b="1" smtClean="0">
                  <a:solidFill>
                    <a:srgbClr val="0070C0"/>
                  </a:solidFill>
                </a:rPr>
                <a:t>&lt;&lt;space&gt;&gt;</a:t>
              </a:r>
              <a:endParaRPr lang="en-US" sz="1600" dirty="0">
                <a:solidFill>
                  <a:srgbClr val="0070C0"/>
                </a:solidFill>
              </a:endParaRPr>
            </a:p>
          </p:txBody>
        </p:sp>
        <p:cxnSp>
          <p:nvCxnSpPr>
            <p:cNvPr id="101" name="Straight Arrow Connector 100"/>
            <p:cNvCxnSpPr/>
            <p:nvPr/>
          </p:nvCxnSpPr>
          <p:spPr>
            <a:xfrm flipH="1" flipV="1">
              <a:off x="2277473" y="1772300"/>
              <a:ext cx="11470" cy="259312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grpSp>
          <p:nvGrpSpPr>
            <p:cNvPr id="102" name="Group 101"/>
            <p:cNvGrpSpPr/>
            <p:nvPr/>
          </p:nvGrpSpPr>
          <p:grpSpPr>
            <a:xfrm>
              <a:off x="2081548" y="1293564"/>
              <a:ext cx="467820" cy="400566"/>
              <a:chOff x="4750274" y="1783751"/>
              <a:chExt cx="467820" cy="400566"/>
            </a:xfrm>
          </p:grpSpPr>
          <p:sp>
            <p:nvSpPr>
              <p:cNvPr id="103" name="Oval 102"/>
              <p:cNvSpPr/>
              <p:nvPr/>
            </p:nvSpPr>
            <p:spPr>
              <a:xfrm>
                <a:off x="4772238" y="1828717"/>
                <a:ext cx="340641" cy="355600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80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104" name="Rectangle 103"/>
                  <p:cNvSpPr/>
                  <p:nvPr/>
                </p:nvSpPr>
                <p:spPr>
                  <a:xfrm>
                    <a:off x="4750274" y="1783751"/>
                    <a:ext cx="467820" cy="369332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𝑦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oMath>
                      </m:oMathPara>
                    </a14:m>
                    <a:endParaRPr lang="en-US" dirty="0"/>
                  </a:p>
                </p:txBody>
              </p:sp>
            </mc:Choice>
            <mc:Fallback xmlns="">
              <p:sp>
                <p:nvSpPr>
                  <p:cNvPr id="104" name="Rectangle 103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467820" cy="369332"/>
                  </a:xfrm>
                  <a:prstGeom prst="rect">
                    <a:avLst/>
                  </a:prstGeom>
                  <a:blipFill rotWithShape="0">
                    <a:blip r:embed="rId15"/>
                    <a:stretch>
                      <a:fillRect b="-4918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cxnSp>
          <p:nvCxnSpPr>
            <p:cNvPr id="105" name="Straight Arrow Connector 104"/>
            <p:cNvCxnSpPr/>
            <p:nvPr/>
          </p:nvCxnSpPr>
          <p:spPr>
            <a:xfrm flipH="1" flipV="1">
              <a:off x="4415785" y="1771555"/>
              <a:ext cx="11470" cy="259312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grpSp>
          <p:nvGrpSpPr>
            <p:cNvPr id="106" name="Group 105"/>
            <p:cNvGrpSpPr/>
            <p:nvPr/>
          </p:nvGrpSpPr>
          <p:grpSpPr>
            <a:xfrm>
              <a:off x="4219860" y="1292819"/>
              <a:ext cx="467820" cy="400566"/>
              <a:chOff x="4750274" y="1783751"/>
              <a:chExt cx="467820" cy="400566"/>
            </a:xfrm>
          </p:grpSpPr>
          <p:sp>
            <p:nvSpPr>
              <p:cNvPr id="107" name="Oval 106"/>
              <p:cNvSpPr/>
              <p:nvPr/>
            </p:nvSpPr>
            <p:spPr>
              <a:xfrm>
                <a:off x="4772238" y="1828717"/>
                <a:ext cx="340641" cy="355600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80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108" name="Rectangle 107"/>
                  <p:cNvSpPr/>
                  <p:nvPr/>
                </p:nvSpPr>
                <p:spPr>
                  <a:xfrm>
                    <a:off x="4750274" y="1783751"/>
                    <a:ext cx="467820" cy="369332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𝑦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oMath>
                      </m:oMathPara>
                    </a14:m>
                    <a:endParaRPr lang="en-US" dirty="0"/>
                  </a:p>
                </p:txBody>
              </p:sp>
            </mc:Choice>
            <mc:Fallback xmlns="">
              <p:sp>
                <p:nvSpPr>
                  <p:cNvPr id="108" name="Rectangle 107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467820" cy="369332"/>
                  </a:xfrm>
                  <a:prstGeom prst="rect">
                    <a:avLst/>
                  </a:prstGeom>
                  <a:blipFill rotWithShape="0">
                    <a:blip r:embed="rId15"/>
                    <a:stretch>
                      <a:fillRect b="-4918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cxnSp>
          <p:nvCxnSpPr>
            <p:cNvPr id="109" name="Straight Arrow Connector 108"/>
            <p:cNvCxnSpPr/>
            <p:nvPr/>
          </p:nvCxnSpPr>
          <p:spPr>
            <a:xfrm flipH="1" flipV="1">
              <a:off x="6467681" y="1771555"/>
              <a:ext cx="11470" cy="259312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grpSp>
          <p:nvGrpSpPr>
            <p:cNvPr id="110" name="Group 109"/>
            <p:cNvGrpSpPr/>
            <p:nvPr/>
          </p:nvGrpSpPr>
          <p:grpSpPr>
            <a:xfrm>
              <a:off x="6271756" y="1292819"/>
              <a:ext cx="467820" cy="400566"/>
              <a:chOff x="4750274" y="1783751"/>
              <a:chExt cx="467820" cy="400566"/>
            </a:xfrm>
          </p:grpSpPr>
          <p:sp>
            <p:nvSpPr>
              <p:cNvPr id="111" name="Oval 110"/>
              <p:cNvSpPr/>
              <p:nvPr/>
            </p:nvSpPr>
            <p:spPr>
              <a:xfrm>
                <a:off x="4772238" y="1828717"/>
                <a:ext cx="340641" cy="355600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80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112" name="Rectangle 111"/>
                  <p:cNvSpPr/>
                  <p:nvPr/>
                </p:nvSpPr>
                <p:spPr>
                  <a:xfrm>
                    <a:off x="4750274" y="1783751"/>
                    <a:ext cx="467820" cy="369332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𝑦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oMath>
                      </m:oMathPara>
                    </a14:m>
                    <a:endParaRPr lang="en-US" dirty="0"/>
                  </a:p>
                </p:txBody>
              </p:sp>
            </mc:Choice>
            <mc:Fallback xmlns="">
              <p:sp>
                <p:nvSpPr>
                  <p:cNvPr id="112" name="Rectangle 111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467820" cy="369332"/>
                  </a:xfrm>
                  <a:prstGeom prst="rect">
                    <a:avLst/>
                  </a:prstGeom>
                  <a:blipFill rotWithShape="0">
                    <a:blip r:embed="rId16"/>
                    <a:stretch>
                      <a:fillRect b="-4918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</p:grpSp>
    </p:spTree>
    <p:extLst>
      <p:ext uri="{BB962C8B-B14F-4D97-AF65-F5344CB8AC3E}">
        <p14:creationId xmlns:p14="http://schemas.microsoft.com/office/powerpoint/2010/main" val="727736164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 (Unrolled) Recurrent Neural Network</a:t>
            </a:r>
            <a:endParaRPr sz="3200" dirty="0">
              <a:solidFill>
                <a:srgbClr val="215380"/>
              </a:solidFill>
            </a:endParaRPr>
          </a:p>
        </p:txBody>
      </p:sp>
      <p:grpSp>
        <p:nvGrpSpPr>
          <p:cNvPr id="18" name="Group 17"/>
          <p:cNvGrpSpPr/>
          <p:nvPr/>
        </p:nvGrpSpPr>
        <p:grpSpPr>
          <a:xfrm>
            <a:off x="2088601" y="3854047"/>
            <a:ext cx="460767" cy="400566"/>
            <a:chOff x="4750274" y="1783751"/>
            <a:chExt cx="460767" cy="400566"/>
          </a:xfrm>
        </p:grpSpPr>
        <p:sp>
          <p:nvSpPr>
            <p:cNvPr id="16" name="Oval 15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" name="Rectangle 16"/>
                <p:cNvSpPr/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2" name="Group 31"/>
          <p:cNvGrpSpPr/>
          <p:nvPr/>
        </p:nvGrpSpPr>
        <p:grpSpPr>
          <a:xfrm>
            <a:off x="1991621" y="2875269"/>
            <a:ext cx="580470" cy="605961"/>
            <a:chOff x="6512842" y="2409874"/>
            <a:chExt cx="580470" cy="605961"/>
          </a:xfrm>
        </p:grpSpPr>
        <p:sp>
          <p:nvSpPr>
            <p:cNvPr id="30" name="Oval 29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1" name="Rectangle 30"/>
                <p:cNvSpPr/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31" name="Rectangle 3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3934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7" name="Group 36"/>
          <p:cNvGrpSpPr/>
          <p:nvPr/>
        </p:nvGrpSpPr>
        <p:grpSpPr>
          <a:xfrm>
            <a:off x="1035483" y="2926999"/>
            <a:ext cx="473143" cy="400566"/>
            <a:chOff x="4750274" y="1783751"/>
            <a:chExt cx="473143" cy="400566"/>
          </a:xfrm>
        </p:grpSpPr>
        <p:sp>
          <p:nvSpPr>
            <p:cNvPr id="38" name="Oval 3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0" name="Rectangle 39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40" name="Rectangle 3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46" name="Group 45"/>
          <p:cNvGrpSpPr/>
          <p:nvPr/>
        </p:nvGrpSpPr>
        <p:grpSpPr>
          <a:xfrm>
            <a:off x="3117102" y="2926999"/>
            <a:ext cx="467820" cy="400566"/>
            <a:chOff x="4750274" y="1783751"/>
            <a:chExt cx="467820" cy="400566"/>
          </a:xfrm>
        </p:grpSpPr>
        <p:sp>
          <p:nvSpPr>
            <p:cNvPr id="52" name="Oval 51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5" name="Rectangle 54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5" name="Rectangle 5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61" name="Straight Arrow Connector 60"/>
          <p:cNvCxnSpPr/>
          <p:nvPr/>
        </p:nvCxnSpPr>
        <p:spPr>
          <a:xfrm>
            <a:off x="2675917" y="3178248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3" name="Straight Arrow Connector 22"/>
          <p:cNvCxnSpPr/>
          <p:nvPr/>
        </p:nvCxnSpPr>
        <p:spPr>
          <a:xfrm flipV="1">
            <a:off x="2273984" y="3533067"/>
            <a:ext cx="0" cy="25516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/>
          <p:cNvCxnSpPr/>
          <p:nvPr/>
        </p:nvCxnSpPr>
        <p:spPr>
          <a:xfrm>
            <a:off x="1545549" y="3151741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9" name="Group 18"/>
          <p:cNvGrpSpPr/>
          <p:nvPr/>
        </p:nvGrpSpPr>
        <p:grpSpPr>
          <a:xfrm>
            <a:off x="2084960" y="2070289"/>
            <a:ext cx="467820" cy="400566"/>
            <a:chOff x="4750274" y="1783751"/>
            <a:chExt cx="467820" cy="400566"/>
          </a:xfrm>
        </p:grpSpPr>
        <p:sp>
          <p:nvSpPr>
            <p:cNvPr id="20" name="Oval 19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1" name="Rectangle 20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1" name="Rectangle 2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24" name="Straight Arrow Connector 23"/>
          <p:cNvCxnSpPr/>
          <p:nvPr/>
        </p:nvCxnSpPr>
        <p:spPr>
          <a:xfrm flipV="1">
            <a:off x="2273984" y="2560321"/>
            <a:ext cx="0" cy="26236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57" name="Group 56"/>
          <p:cNvGrpSpPr/>
          <p:nvPr/>
        </p:nvGrpSpPr>
        <p:grpSpPr>
          <a:xfrm>
            <a:off x="4226913" y="3863646"/>
            <a:ext cx="460767" cy="400566"/>
            <a:chOff x="4750274" y="1783751"/>
            <a:chExt cx="460767" cy="400566"/>
          </a:xfrm>
        </p:grpSpPr>
        <p:sp>
          <p:nvSpPr>
            <p:cNvPr id="58" name="Oval 5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9" name="Rectangle 58"/>
                <p:cNvSpPr/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60" name="Group 59"/>
          <p:cNvGrpSpPr/>
          <p:nvPr/>
        </p:nvGrpSpPr>
        <p:grpSpPr>
          <a:xfrm>
            <a:off x="4129933" y="2884868"/>
            <a:ext cx="580470" cy="605961"/>
            <a:chOff x="6512842" y="2409874"/>
            <a:chExt cx="580470" cy="605961"/>
          </a:xfrm>
        </p:grpSpPr>
        <p:sp>
          <p:nvSpPr>
            <p:cNvPr id="62" name="Oval 61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63" name="Rectangle 62"/>
                <p:cNvSpPr/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63" name="Rectangle 62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 r="-3934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67" name="Group 66"/>
          <p:cNvGrpSpPr/>
          <p:nvPr/>
        </p:nvGrpSpPr>
        <p:grpSpPr>
          <a:xfrm>
            <a:off x="5255414" y="2936598"/>
            <a:ext cx="473143" cy="400566"/>
            <a:chOff x="4750274" y="1783751"/>
            <a:chExt cx="473143" cy="400566"/>
          </a:xfrm>
        </p:grpSpPr>
        <p:sp>
          <p:nvSpPr>
            <p:cNvPr id="68" name="Oval 6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69" name="Rectangle 68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69" name="Rectangle 6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9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70" name="Straight Arrow Connector 69"/>
          <p:cNvCxnSpPr/>
          <p:nvPr/>
        </p:nvCxnSpPr>
        <p:spPr>
          <a:xfrm>
            <a:off x="4814229" y="3187847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1" name="Straight Arrow Connector 70"/>
          <p:cNvCxnSpPr/>
          <p:nvPr/>
        </p:nvCxnSpPr>
        <p:spPr>
          <a:xfrm flipV="1">
            <a:off x="4412296" y="3542666"/>
            <a:ext cx="0" cy="25516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2" name="Straight Arrow Connector 71"/>
          <p:cNvCxnSpPr/>
          <p:nvPr/>
        </p:nvCxnSpPr>
        <p:spPr>
          <a:xfrm>
            <a:off x="3683861" y="3161340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73" name="Group 72"/>
          <p:cNvGrpSpPr/>
          <p:nvPr/>
        </p:nvGrpSpPr>
        <p:grpSpPr>
          <a:xfrm>
            <a:off x="4223272" y="2079888"/>
            <a:ext cx="473143" cy="400566"/>
            <a:chOff x="4750274" y="1783751"/>
            <a:chExt cx="473143" cy="400566"/>
          </a:xfrm>
        </p:grpSpPr>
        <p:sp>
          <p:nvSpPr>
            <p:cNvPr id="74" name="Oval 73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75" name="Rectangle 74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75" name="Rectangle 7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10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76" name="Straight Arrow Connector 75"/>
          <p:cNvCxnSpPr/>
          <p:nvPr/>
        </p:nvCxnSpPr>
        <p:spPr>
          <a:xfrm flipV="1">
            <a:off x="4412296" y="2569920"/>
            <a:ext cx="0" cy="26236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77" name="Group 76"/>
          <p:cNvGrpSpPr/>
          <p:nvPr/>
        </p:nvGrpSpPr>
        <p:grpSpPr>
          <a:xfrm>
            <a:off x="6292096" y="3869933"/>
            <a:ext cx="460767" cy="400566"/>
            <a:chOff x="4750274" y="1783751"/>
            <a:chExt cx="460767" cy="400566"/>
          </a:xfrm>
        </p:grpSpPr>
        <p:sp>
          <p:nvSpPr>
            <p:cNvPr id="78" name="Oval 7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79" name="Rectangle 78"/>
                <p:cNvSpPr/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80" name="Group 79"/>
          <p:cNvGrpSpPr/>
          <p:nvPr/>
        </p:nvGrpSpPr>
        <p:grpSpPr>
          <a:xfrm>
            <a:off x="6195116" y="2891155"/>
            <a:ext cx="580470" cy="605961"/>
            <a:chOff x="6512842" y="2409874"/>
            <a:chExt cx="580470" cy="605961"/>
          </a:xfrm>
        </p:grpSpPr>
        <p:sp>
          <p:nvSpPr>
            <p:cNvPr id="81" name="Oval 80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2" name="Rectangle 81"/>
                <p:cNvSpPr/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82" name="Rectangle 8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 r="-4166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86" name="Group 85"/>
          <p:cNvGrpSpPr/>
          <p:nvPr/>
        </p:nvGrpSpPr>
        <p:grpSpPr>
          <a:xfrm>
            <a:off x="7320597" y="2942885"/>
            <a:ext cx="473143" cy="400566"/>
            <a:chOff x="4750274" y="1783751"/>
            <a:chExt cx="473143" cy="400566"/>
          </a:xfrm>
        </p:grpSpPr>
        <p:sp>
          <p:nvSpPr>
            <p:cNvPr id="87" name="Oval 86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8" name="Rectangle 87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88" name="Rectangle 8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11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89" name="Straight Arrow Connector 88"/>
          <p:cNvCxnSpPr/>
          <p:nvPr/>
        </p:nvCxnSpPr>
        <p:spPr>
          <a:xfrm>
            <a:off x="6879412" y="3194134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90" name="Straight Arrow Connector 89"/>
          <p:cNvCxnSpPr/>
          <p:nvPr/>
        </p:nvCxnSpPr>
        <p:spPr>
          <a:xfrm flipV="1">
            <a:off x="6477479" y="3548953"/>
            <a:ext cx="0" cy="25516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91" name="Straight Arrow Connector 90"/>
          <p:cNvCxnSpPr/>
          <p:nvPr/>
        </p:nvCxnSpPr>
        <p:spPr>
          <a:xfrm>
            <a:off x="5749044" y="3167627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92" name="Group 91"/>
          <p:cNvGrpSpPr/>
          <p:nvPr/>
        </p:nvGrpSpPr>
        <p:grpSpPr>
          <a:xfrm>
            <a:off x="6288455" y="2086175"/>
            <a:ext cx="473143" cy="400566"/>
            <a:chOff x="4750274" y="1783751"/>
            <a:chExt cx="473143" cy="400566"/>
          </a:xfrm>
        </p:grpSpPr>
        <p:sp>
          <p:nvSpPr>
            <p:cNvPr id="93" name="Oval 92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4" name="Rectangle 93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94" name="Rectangle 9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12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95" name="Straight Arrow Connector 94"/>
          <p:cNvCxnSpPr/>
          <p:nvPr/>
        </p:nvCxnSpPr>
        <p:spPr>
          <a:xfrm flipV="1">
            <a:off x="6477479" y="2576207"/>
            <a:ext cx="0" cy="26236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7" name="Group 6"/>
          <p:cNvGrpSpPr/>
          <p:nvPr/>
        </p:nvGrpSpPr>
        <p:grpSpPr>
          <a:xfrm>
            <a:off x="2062084" y="4411530"/>
            <a:ext cx="4764424" cy="419654"/>
            <a:chOff x="2062084" y="4411530"/>
            <a:chExt cx="4764424" cy="419654"/>
          </a:xfrm>
        </p:grpSpPr>
        <p:sp>
          <p:nvSpPr>
            <p:cNvPr id="5" name="Rectangle 4"/>
            <p:cNvSpPr/>
            <p:nvPr/>
          </p:nvSpPr>
          <p:spPr>
            <a:xfrm>
              <a:off x="2062084" y="4411530"/>
              <a:ext cx="503664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b="1" smtClean="0">
                  <a:solidFill>
                    <a:srgbClr val="0070C0"/>
                  </a:solidFill>
                </a:rPr>
                <a:t>the</a:t>
              </a:r>
              <a:endParaRPr lang="en-US" sz="1600" dirty="0">
                <a:solidFill>
                  <a:srgbClr val="0070C0"/>
                </a:solidFill>
              </a:endParaRPr>
            </a:p>
          </p:txBody>
        </p:sp>
        <p:sp>
          <p:nvSpPr>
            <p:cNvPr id="96" name="Rectangle 95"/>
            <p:cNvSpPr/>
            <p:nvPr/>
          </p:nvSpPr>
          <p:spPr>
            <a:xfrm>
              <a:off x="4247422" y="4411530"/>
              <a:ext cx="474810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b="1" dirty="0" smtClean="0">
                  <a:solidFill>
                    <a:srgbClr val="0070C0"/>
                  </a:solidFill>
                </a:rPr>
                <a:t>cat</a:t>
              </a:r>
              <a:endParaRPr lang="en-US" sz="1600" dirty="0">
                <a:solidFill>
                  <a:srgbClr val="0070C0"/>
                </a:solidFill>
              </a:endParaRPr>
            </a:p>
          </p:txBody>
        </p:sp>
        <p:sp>
          <p:nvSpPr>
            <p:cNvPr id="97" name="Rectangle 96"/>
            <p:cNvSpPr/>
            <p:nvPr/>
          </p:nvSpPr>
          <p:spPr>
            <a:xfrm>
              <a:off x="6212237" y="4461852"/>
              <a:ext cx="614271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b="1" smtClean="0">
                  <a:solidFill>
                    <a:srgbClr val="0070C0"/>
                  </a:solidFill>
                </a:rPr>
                <a:t>likes</a:t>
              </a:r>
              <a:endParaRPr lang="en-US" sz="1600" dirty="0">
                <a:solidFill>
                  <a:srgbClr val="0070C0"/>
                </a:solidFill>
              </a:endParaRPr>
            </a:p>
          </p:txBody>
        </p:sp>
      </p:grpSp>
      <p:grpSp>
        <p:nvGrpSpPr>
          <p:cNvPr id="6" name="Group 5"/>
          <p:cNvGrpSpPr/>
          <p:nvPr/>
        </p:nvGrpSpPr>
        <p:grpSpPr>
          <a:xfrm>
            <a:off x="2081548" y="839590"/>
            <a:ext cx="4734750" cy="1192022"/>
            <a:chOff x="2081548" y="839590"/>
            <a:chExt cx="4734750" cy="1192022"/>
          </a:xfrm>
        </p:grpSpPr>
        <p:sp>
          <p:nvSpPr>
            <p:cNvPr id="98" name="Rectangle 97"/>
            <p:cNvSpPr/>
            <p:nvPr/>
          </p:nvSpPr>
          <p:spPr>
            <a:xfrm>
              <a:off x="2106924" y="839590"/>
              <a:ext cx="474810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b="1" dirty="0" smtClean="0">
                  <a:solidFill>
                    <a:srgbClr val="0070C0"/>
                  </a:solidFill>
                </a:rPr>
                <a:t>cat</a:t>
              </a:r>
              <a:endParaRPr lang="en-US" sz="1600" dirty="0">
                <a:solidFill>
                  <a:srgbClr val="0070C0"/>
                </a:solidFill>
              </a:endParaRPr>
            </a:p>
          </p:txBody>
        </p:sp>
        <p:sp>
          <p:nvSpPr>
            <p:cNvPr id="99" name="Rectangle 98"/>
            <p:cNvSpPr/>
            <p:nvPr/>
          </p:nvSpPr>
          <p:spPr>
            <a:xfrm>
              <a:off x="4212821" y="844359"/>
              <a:ext cx="614271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b="1" smtClean="0">
                  <a:solidFill>
                    <a:srgbClr val="0070C0"/>
                  </a:solidFill>
                </a:rPr>
                <a:t>likes</a:t>
              </a:r>
              <a:endParaRPr lang="en-US" sz="1600" dirty="0">
                <a:solidFill>
                  <a:srgbClr val="0070C0"/>
                </a:solidFill>
              </a:endParaRPr>
            </a:p>
          </p:txBody>
        </p:sp>
        <p:sp>
          <p:nvSpPr>
            <p:cNvPr id="100" name="Rectangle 99"/>
            <p:cNvSpPr/>
            <p:nvPr/>
          </p:nvSpPr>
          <p:spPr>
            <a:xfrm>
              <a:off x="6033711" y="848919"/>
              <a:ext cx="782587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b="1" smtClean="0">
                  <a:solidFill>
                    <a:srgbClr val="0070C0"/>
                  </a:solidFill>
                </a:rPr>
                <a:t>eating</a:t>
              </a:r>
              <a:endParaRPr lang="en-US" sz="1600" dirty="0">
                <a:solidFill>
                  <a:srgbClr val="0070C0"/>
                </a:solidFill>
              </a:endParaRPr>
            </a:p>
          </p:txBody>
        </p:sp>
        <p:cxnSp>
          <p:nvCxnSpPr>
            <p:cNvPr id="101" name="Straight Arrow Connector 100"/>
            <p:cNvCxnSpPr/>
            <p:nvPr/>
          </p:nvCxnSpPr>
          <p:spPr>
            <a:xfrm flipH="1" flipV="1">
              <a:off x="2277473" y="1772300"/>
              <a:ext cx="11470" cy="259312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grpSp>
          <p:nvGrpSpPr>
            <p:cNvPr id="102" name="Group 101"/>
            <p:cNvGrpSpPr/>
            <p:nvPr/>
          </p:nvGrpSpPr>
          <p:grpSpPr>
            <a:xfrm>
              <a:off x="2081548" y="1293564"/>
              <a:ext cx="467820" cy="400566"/>
              <a:chOff x="4750274" y="1783751"/>
              <a:chExt cx="467820" cy="400566"/>
            </a:xfrm>
          </p:grpSpPr>
          <p:sp>
            <p:nvSpPr>
              <p:cNvPr id="103" name="Oval 102"/>
              <p:cNvSpPr/>
              <p:nvPr/>
            </p:nvSpPr>
            <p:spPr>
              <a:xfrm>
                <a:off x="4772238" y="1828717"/>
                <a:ext cx="340641" cy="355600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80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104" name="Rectangle 103"/>
                  <p:cNvSpPr/>
                  <p:nvPr/>
                </p:nvSpPr>
                <p:spPr>
                  <a:xfrm>
                    <a:off x="4750274" y="1783751"/>
                    <a:ext cx="467820" cy="369332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𝑦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oMath>
                      </m:oMathPara>
                    </a14:m>
                    <a:endParaRPr lang="en-US" dirty="0"/>
                  </a:p>
                </p:txBody>
              </p:sp>
            </mc:Choice>
            <mc:Fallback xmlns="">
              <p:sp>
                <p:nvSpPr>
                  <p:cNvPr id="104" name="Rectangle 103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467820" cy="369332"/>
                  </a:xfrm>
                  <a:prstGeom prst="rect">
                    <a:avLst/>
                  </a:prstGeom>
                  <a:blipFill rotWithShape="0">
                    <a:blip r:embed="rId13"/>
                    <a:stretch>
                      <a:fillRect b="-4918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cxnSp>
          <p:nvCxnSpPr>
            <p:cNvPr id="105" name="Straight Arrow Connector 104"/>
            <p:cNvCxnSpPr/>
            <p:nvPr/>
          </p:nvCxnSpPr>
          <p:spPr>
            <a:xfrm flipH="1" flipV="1">
              <a:off x="4415785" y="1771555"/>
              <a:ext cx="11470" cy="259312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grpSp>
          <p:nvGrpSpPr>
            <p:cNvPr id="106" name="Group 105"/>
            <p:cNvGrpSpPr/>
            <p:nvPr/>
          </p:nvGrpSpPr>
          <p:grpSpPr>
            <a:xfrm>
              <a:off x="4219860" y="1292819"/>
              <a:ext cx="467820" cy="400566"/>
              <a:chOff x="4750274" y="1783751"/>
              <a:chExt cx="467820" cy="400566"/>
            </a:xfrm>
          </p:grpSpPr>
          <p:sp>
            <p:nvSpPr>
              <p:cNvPr id="107" name="Oval 106"/>
              <p:cNvSpPr/>
              <p:nvPr/>
            </p:nvSpPr>
            <p:spPr>
              <a:xfrm>
                <a:off x="4772238" y="1828717"/>
                <a:ext cx="340641" cy="355600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80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108" name="Rectangle 107"/>
                  <p:cNvSpPr/>
                  <p:nvPr/>
                </p:nvSpPr>
                <p:spPr>
                  <a:xfrm>
                    <a:off x="4750274" y="1783751"/>
                    <a:ext cx="467820" cy="369332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𝑦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oMath>
                      </m:oMathPara>
                    </a14:m>
                    <a:endParaRPr lang="en-US" dirty="0"/>
                  </a:p>
                </p:txBody>
              </p:sp>
            </mc:Choice>
            <mc:Fallback xmlns="">
              <p:sp>
                <p:nvSpPr>
                  <p:cNvPr id="108" name="Rectangle 107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467820" cy="369332"/>
                  </a:xfrm>
                  <a:prstGeom prst="rect">
                    <a:avLst/>
                  </a:prstGeom>
                  <a:blipFill rotWithShape="0">
                    <a:blip r:embed="rId13"/>
                    <a:stretch>
                      <a:fillRect b="-4918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cxnSp>
          <p:nvCxnSpPr>
            <p:cNvPr id="109" name="Straight Arrow Connector 108"/>
            <p:cNvCxnSpPr/>
            <p:nvPr/>
          </p:nvCxnSpPr>
          <p:spPr>
            <a:xfrm flipH="1" flipV="1">
              <a:off x="6467681" y="1771555"/>
              <a:ext cx="11470" cy="259312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grpSp>
          <p:nvGrpSpPr>
            <p:cNvPr id="110" name="Group 109"/>
            <p:cNvGrpSpPr/>
            <p:nvPr/>
          </p:nvGrpSpPr>
          <p:grpSpPr>
            <a:xfrm>
              <a:off x="6271756" y="1292819"/>
              <a:ext cx="467820" cy="400566"/>
              <a:chOff x="4750274" y="1783751"/>
              <a:chExt cx="467820" cy="400566"/>
            </a:xfrm>
          </p:grpSpPr>
          <p:sp>
            <p:nvSpPr>
              <p:cNvPr id="111" name="Oval 110"/>
              <p:cNvSpPr/>
              <p:nvPr/>
            </p:nvSpPr>
            <p:spPr>
              <a:xfrm>
                <a:off x="4772238" y="1828717"/>
                <a:ext cx="340641" cy="355600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80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112" name="Rectangle 111"/>
                  <p:cNvSpPr/>
                  <p:nvPr/>
                </p:nvSpPr>
                <p:spPr>
                  <a:xfrm>
                    <a:off x="4750274" y="1783751"/>
                    <a:ext cx="467820" cy="369332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𝑦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oMath>
                      </m:oMathPara>
                    </a14:m>
                    <a:endParaRPr lang="en-US" dirty="0"/>
                  </a:p>
                </p:txBody>
              </p:sp>
            </mc:Choice>
            <mc:Fallback xmlns="">
              <p:sp>
                <p:nvSpPr>
                  <p:cNvPr id="112" name="Rectangle 111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467820" cy="369332"/>
                  </a:xfrm>
                  <a:prstGeom prst="rect">
                    <a:avLst/>
                  </a:prstGeom>
                  <a:blipFill rotWithShape="0">
                    <a:blip r:embed="rId14"/>
                    <a:stretch>
                      <a:fillRect b="-4918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</p:grpSp>
    </p:spTree>
    <p:extLst>
      <p:ext uri="{BB962C8B-B14F-4D97-AF65-F5344CB8AC3E}">
        <p14:creationId xmlns:p14="http://schemas.microsoft.com/office/powerpoint/2010/main" val="1142338683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 (Unrolled) Recurrent Neural Network</a:t>
            </a:r>
            <a:endParaRPr sz="3200" dirty="0">
              <a:solidFill>
                <a:srgbClr val="215380"/>
              </a:solidFill>
            </a:endParaRPr>
          </a:p>
        </p:txBody>
      </p:sp>
      <p:grpSp>
        <p:nvGrpSpPr>
          <p:cNvPr id="18" name="Group 17"/>
          <p:cNvGrpSpPr/>
          <p:nvPr/>
        </p:nvGrpSpPr>
        <p:grpSpPr>
          <a:xfrm>
            <a:off x="2088601" y="3854047"/>
            <a:ext cx="460767" cy="400566"/>
            <a:chOff x="4750274" y="1783751"/>
            <a:chExt cx="460767" cy="400566"/>
          </a:xfrm>
        </p:grpSpPr>
        <p:sp>
          <p:nvSpPr>
            <p:cNvPr id="16" name="Oval 15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" name="Rectangle 16"/>
                <p:cNvSpPr/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2" name="Group 31"/>
          <p:cNvGrpSpPr/>
          <p:nvPr/>
        </p:nvGrpSpPr>
        <p:grpSpPr>
          <a:xfrm>
            <a:off x="1991621" y="2875269"/>
            <a:ext cx="580470" cy="605961"/>
            <a:chOff x="6512842" y="2409874"/>
            <a:chExt cx="580470" cy="605961"/>
          </a:xfrm>
        </p:grpSpPr>
        <p:sp>
          <p:nvSpPr>
            <p:cNvPr id="30" name="Oval 29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1" name="Rectangle 30"/>
                <p:cNvSpPr/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31" name="Rectangle 3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3934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7" name="Group 36"/>
          <p:cNvGrpSpPr/>
          <p:nvPr/>
        </p:nvGrpSpPr>
        <p:grpSpPr>
          <a:xfrm>
            <a:off x="1035483" y="2926999"/>
            <a:ext cx="473143" cy="400566"/>
            <a:chOff x="4750274" y="1783751"/>
            <a:chExt cx="473143" cy="400566"/>
          </a:xfrm>
        </p:grpSpPr>
        <p:sp>
          <p:nvSpPr>
            <p:cNvPr id="38" name="Oval 3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0" name="Rectangle 39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40" name="Rectangle 3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46" name="Group 45"/>
          <p:cNvGrpSpPr/>
          <p:nvPr/>
        </p:nvGrpSpPr>
        <p:grpSpPr>
          <a:xfrm>
            <a:off x="3117102" y="2926999"/>
            <a:ext cx="467820" cy="400566"/>
            <a:chOff x="4750274" y="1783751"/>
            <a:chExt cx="467820" cy="400566"/>
          </a:xfrm>
        </p:grpSpPr>
        <p:sp>
          <p:nvSpPr>
            <p:cNvPr id="52" name="Oval 51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5" name="Rectangle 54"/>
                <p:cNvSpPr/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5" name="Rectangle 5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7820" cy="369332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61" name="Straight Arrow Connector 60"/>
          <p:cNvCxnSpPr/>
          <p:nvPr/>
        </p:nvCxnSpPr>
        <p:spPr>
          <a:xfrm>
            <a:off x="2675917" y="3178248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3" name="Straight Arrow Connector 22"/>
          <p:cNvCxnSpPr/>
          <p:nvPr/>
        </p:nvCxnSpPr>
        <p:spPr>
          <a:xfrm flipV="1">
            <a:off x="2273984" y="3533067"/>
            <a:ext cx="0" cy="25516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/>
          <p:cNvCxnSpPr/>
          <p:nvPr/>
        </p:nvCxnSpPr>
        <p:spPr>
          <a:xfrm>
            <a:off x="1545549" y="3151741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57" name="Group 56"/>
          <p:cNvGrpSpPr/>
          <p:nvPr/>
        </p:nvGrpSpPr>
        <p:grpSpPr>
          <a:xfrm>
            <a:off x="4226913" y="3863646"/>
            <a:ext cx="460767" cy="400566"/>
            <a:chOff x="4750274" y="1783751"/>
            <a:chExt cx="460767" cy="400566"/>
          </a:xfrm>
        </p:grpSpPr>
        <p:sp>
          <p:nvSpPr>
            <p:cNvPr id="58" name="Oval 5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9" name="Rectangle 58"/>
                <p:cNvSpPr/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60" name="Group 59"/>
          <p:cNvGrpSpPr/>
          <p:nvPr/>
        </p:nvGrpSpPr>
        <p:grpSpPr>
          <a:xfrm>
            <a:off x="4129933" y="2884868"/>
            <a:ext cx="580470" cy="605961"/>
            <a:chOff x="6512842" y="2409874"/>
            <a:chExt cx="580470" cy="605961"/>
          </a:xfrm>
        </p:grpSpPr>
        <p:sp>
          <p:nvSpPr>
            <p:cNvPr id="62" name="Oval 61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63" name="Rectangle 62"/>
                <p:cNvSpPr/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63" name="Rectangle 62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 r="-3934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67" name="Group 66"/>
          <p:cNvGrpSpPr/>
          <p:nvPr/>
        </p:nvGrpSpPr>
        <p:grpSpPr>
          <a:xfrm>
            <a:off x="5255414" y="2936598"/>
            <a:ext cx="473143" cy="400566"/>
            <a:chOff x="4750274" y="1783751"/>
            <a:chExt cx="473143" cy="400566"/>
          </a:xfrm>
        </p:grpSpPr>
        <p:sp>
          <p:nvSpPr>
            <p:cNvPr id="68" name="Oval 6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69" name="Rectangle 68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69" name="Rectangle 6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70" name="Straight Arrow Connector 69"/>
          <p:cNvCxnSpPr/>
          <p:nvPr/>
        </p:nvCxnSpPr>
        <p:spPr>
          <a:xfrm>
            <a:off x="4814229" y="3187847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1" name="Straight Arrow Connector 70"/>
          <p:cNvCxnSpPr/>
          <p:nvPr/>
        </p:nvCxnSpPr>
        <p:spPr>
          <a:xfrm flipV="1">
            <a:off x="4412296" y="3542666"/>
            <a:ext cx="0" cy="25516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2" name="Straight Arrow Connector 71"/>
          <p:cNvCxnSpPr/>
          <p:nvPr/>
        </p:nvCxnSpPr>
        <p:spPr>
          <a:xfrm>
            <a:off x="3683861" y="3161340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77" name="Group 76"/>
          <p:cNvGrpSpPr/>
          <p:nvPr/>
        </p:nvGrpSpPr>
        <p:grpSpPr>
          <a:xfrm>
            <a:off x="6292096" y="3869933"/>
            <a:ext cx="460767" cy="400566"/>
            <a:chOff x="4750274" y="1783751"/>
            <a:chExt cx="460767" cy="400566"/>
          </a:xfrm>
        </p:grpSpPr>
        <p:sp>
          <p:nvSpPr>
            <p:cNvPr id="78" name="Oval 77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79" name="Rectangle 78"/>
                <p:cNvSpPr/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80" name="Group 79"/>
          <p:cNvGrpSpPr/>
          <p:nvPr/>
        </p:nvGrpSpPr>
        <p:grpSpPr>
          <a:xfrm>
            <a:off x="6195116" y="2891155"/>
            <a:ext cx="580470" cy="605961"/>
            <a:chOff x="6512842" y="2409874"/>
            <a:chExt cx="580470" cy="605961"/>
          </a:xfrm>
        </p:grpSpPr>
        <p:sp>
          <p:nvSpPr>
            <p:cNvPr id="81" name="Oval 80"/>
            <p:cNvSpPr/>
            <p:nvPr/>
          </p:nvSpPr>
          <p:spPr>
            <a:xfrm>
              <a:off x="6512842" y="2409874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2" name="Rectangle 81"/>
                <p:cNvSpPr/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14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82" name="Rectangle 8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5"/>
                  <a:ext cx="370558" cy="307777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 r="-4166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86" name="Group 85"/>
          <p:cNvGrpSpPr/>
          <p:nvPr/>
        </p:nvGrpSpPr>
        <p:grpSpPr>
          <a:xfrm>
            <a:off x="7320597" y="2942885"/>
            <a:ext cx="473143" cy="400566"/>
            <a:chOff x="4750274" y="1783751"/>
            <a:chExt cx="473143" cy="400566"/>
          </a:xfrm>
        </p:grpSpPr>
        <p:sp>
          <p:nvSpPr>
            <p:cNvPr id="87" name="Oval 86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8" name="Rectangle 87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88" name="Rectangle 8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9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89" name="Straight Arrow Connector 88"/>
          <p:cNvCxnSpPr/>
          <p:nvPr/>
        </p:nvCxnSpPr>
        <p:spPr>
          <a:xfrm>
            <a:off x="6879412" y="3194134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90" name="Straight Arrow Connector 89"/>
          <p:cNvCxnSpPr/>
          <p:nvPr/>
        </p:nvCxnSpPr>
        <p:spPr>
          <a:xfrm flipV="1">
            <a:off x="6477479" y="3548953"/>
            <a:ext cx="0" cy="25516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91" name="Straight Arrow Connector 90"/>
          <p:cNvCxnSpPr/>
          <p:nvPr/>
        </p:nvCxnSpPr>
        <p:spPr>
          <a:xfrm>
            <a:off x="5749044" y="3167627"/>
            <a:ext cx="354545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92" name="Group 91"/>
          <p:cNvGrpSpPr/>
          <p:nvPr/>
        </p:nvGrpSpPr>
        <p:grpSpPr>
          <a:xfrm>
            <a:off x="6288455" y="2086175"/>
            <a:ext cx="473143" cy="400566"/>
            <a:chOff x="4750274" y="1783751"/>
            <a:chExt cx="473143" cy="400566"/>
          </a:xfrm>
        </p:grpSpPr>
        <p:sp>
          <p:nvSpPr>
            <p:cNvPr id="93" name="Oval 92"/>
            <p:cNvSpPr/>
            <p:nvPr/>
          </p:nvSpPr>
          <p:spPr>
            <a:xfrm>
              <a:off x="4772238" y="1828717"/>
              <a:ext cx="340641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4" name="Rectangle 93"/>
                <p:cNvSpPr/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94" name="Rectangle 9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73143" cy="369332"/>
                </a:xfrm>
                <a:prstGeom prst="rect">
                  <a:avLst/>
                </a:prstGeom>
                <a:blipFill rotWithShape="0">
                  <a:blip r:embed="rId10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95" name="Straight Arrow Connector 94"/>
          <p:cNvCxnSpPr/>
          <p:nvPr/>
        </p:nvCxnSpPr>
        <p:spPr>
          <a:xfrm flipV="1">
            <a:off x="6477479" y="2576207"/>
            <a:ext cx="0" cy="26236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7" name="Group 6"/>
          <p:cNvGrpSpPr/>
          <p:nvPr/>
        </p:nvGrpSpPr>
        <p:grpSpPr>
          <a:xfrm>
            <a:off x="2062084" y="4411530"/>
            <a:ext cx="4764424" cy="419654"/>
            <a:chOff x="2062084" y="4411530"/>
            <a:chExt cx="4764424" cy="419654"/>
          </a:xfrm>
        </p:grpSpPr>
        <p:sp>
          <p:nvSpPr>
            <p:cNvPr id="5" name="Rectangle 4"/>
            <p:cNvSpPr/>
            <p:nvPr/>
          </p:nvSpPr>
          <p:spPr>
            <a:xfrm>
              <a:off x="2062084" y="4411530"/>
              <a:ext cx="503664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b="1" smtClean="0">
                  <a:solidFill>
                    <a:srgbClr val="0070C0"/>
                  </a:solidFill>
                </a:rPr>
                <a:t>the</a:t>
              </a:r>
              <a:endParaRPr lang="en-US" sz="1600" dirty="0">
                <a:solidFill>
                  <a:srgbClr val="0070C0"/>
                </a:solidFill>
              </a:endParaRPr>
            </a:p>
          </p:txBody>
        </p:sp>
        <p:sp>
          <p:nvSpPr>
            <p:cNvPr id="96" name="Rectangle 95"/>
            <p:cNvSpPr/>
            <p:nvPr/>
          </p:nvSpPr>
          <p:spPr>
            <a:xfrm>
              <a:off x="4247422" y="4411530"/>
              <a:ext cx="474810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b="1" dirty="0" smtClean="0">
                  <a:solidFill>
                    <a:srgbClr val="0070C0"/>
                  </a:solidFill>
                </a:rPr>
                <a:t>cat</a:t>
              </a:r>
              <a:endParaRPr lang="en-US" sz="1600" dirty="0">
                <a:solidFill>
                  <a:srgbClr val="0070C0"/>
                </a:solidFill>
              </a:endParaRPr>
            </a:p>
          </p:txBody>
        </p:sp>
        <p:sp>
          <p:nvSpPr>
            <p:cNvPr id="97" name="Rectangle 96"/>
            <p:cNvSpPr/>
            <p:nvPr/>
          </p:nvSpPr>
          <p:spPr>
            <a:xfrm>
              <a:off x="6212237" y="4461852"/>
              <a:ext cx="614271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b="1" smtClean="0">
                  <a:solidFill>
                    <a:srgbClr val="0070C0"/>
                  </a:solidFill>
                </a:rPr>
                <a:t>likes</a:t>
              </a:r>
              <a:endParaRPr lang="en-US" sz="1600" dirty="0">
                <a:solidFill>
                  <a:srgbClr val="0070C0"/>
                </a:solidFill>
              </a:endParaRPr>
            </a:p>
          </p:txBody>
        </p:sp>
      </p:grpSp>
      <p:grpSp>
        <p:nvGrpSpPr>
          <p:cNvPr id="6" name="Group 5"/>
          <p:cNvGrpSpPr/>
          <p:nvPr/>
        </p:nvGrpSpPr>
        <p:grpSpPr>
          <a:xfrm>
            <a:off x="5145436" y="848919"/>
            <a:ext cx="3610284" cy="1181948"/>
            <a:chOff x="5145436" y="848919"/>
            <a:chExt cx="3610284" cy="1181948"/>
          </a:xfrm>
        </p:grpSpPr>
        <p:sp>
          <p:nvSpPr>
            <p:cNvPr id="100" name="Rectangle 99"/>
            <p:cNvSpPr/>
            <p:nvPr/>
          </p:nvSpPr>
          <p:spPr>
            <a:xfrm>
              <a:off x="5145436" y="848919"/>
              <a:ext cx="3610284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b="1" dirty="0" smtClean="0">
                  <a:solidFill>
                    <a:srgbClr val="0070C0"/>
                  </a:solidFill>
                </a:rPr>
                <a:t>positive / negative sentiment rating</a:t>
              </a:r>
              <a:endParaRPr lang="en-US" sz="1600" dirty="0">
                <a:solidFill>
                  <a:srgbClr val="0070C0"/>
                </a:solidFill>
              </a:endParaRPr>
            </a:p>
          </p:txBody>
        </p:sp>
        <p:cxnSp>
          <p:nvCxnSpPr>
            <p:cNvPr id="109" name="Straight Arrow Connector 108"/>
            <p:cNvCxnSpPr/>
            <p:nvPr/>
          </p:nvCxnSpPr>
          <p:spPr>
            <a:xfrm flipH="1" flipV="1">
              <a:off x="6467681" y="1771555"/>
              <a:ext cx="11470" cy="259312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grpSp>
          <p:nvGrpSpPr>
            <p:cNvPr id="110" name="Group 109"/>
            <p:cNvGrpSpPr/>
            <p:nvPr/>
          </p:nvGrpSpPr>
          <p:grpSpPr>
            <a:xfrm>
              <a:off x="6271756" y="1292819"/>
              <a:ext cx="467820" cy="400566"/>
              <a:chOff x="4750274" y="1783751"/>
              <a:chExt cx="467820" cy="400566"/>
            </a:xfrm>
          </p:grpSpPr>
          <p:sp>
            <p:nvSpPr>
              <p:cNvPr id="111" name="Oval 110"/>
              <p:cNvSpPr/>
              <p:nvPr/>
            </p:nvSpPr>
            <p:spPr>
              <a:xfrm>
                <a:off x="4772238" y="1828717"/>
                <a:ext cx="340641" cy="355600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80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112" name="Rectangle 111"/>
                  <p:cNvSpPr/>
                  <p:nvPr/>
                </p:nvSpPr>
                <p:spPr>
                  <a:xfrm>
                    <a:off x="4750274" y="1783751"/>
                    <a:ext cx="467820" cy="369332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𝑦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oMath>
                      </m:oMathPara>
                    </a14:m>
                    <a:endParaRPr lang="en-US" dirty="0"/>
                  </a:p>
                </p:txBody>
              </p:sp>
            </mc:Choice>
            <mc:Fallback xmlns="">
              <p:sp>
                <p:nvSpPr>
                  <p:cNvPr id="112" name="Rectangle 111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467820" cy="369332"/>
                  </a:xfrm>
                  <a:prstGeom prst="rect">
                    <a:avLst/>
                  </a:prstGeom>
                  <a:blipFill rotWithShape="0">
                    <a:blip r:embed="rId11"/>
                    <a:stretch>
                      <a:fillRect b="-4918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</p:grpSp>
    </p:spTree>
    <p:extLst>
      <p:ext uri="{BB962C8B-B14F-4D97-AF65-F5344CB8AC3E}">
        <p14:creationId xmlns:p14="http://schemas.microsoft.com/office/powerpoint/2010/main" val="782441001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 (Unrolled) Recurrent Neural Network</a:t>
            </a:r>
            <a:endParaRPr sz="3200" dirty="0">
              <a:solidFill>
                <a:srgbClr val="215380"/>
              </a:solidFill>
            </a:endParaRPr>
          </a:p>
        </p:txBody>
      </p:sp>
      <p:grpSp>
        <p:nvGrpSpPr>
          <p:cNvPr id="2" name="Group 1"/>
          <p:cNvGrpSpPr/>
          <p:nvPr/>
        </p:nvGrpSpPr>
        <p:grpSpPr>
          <a:xfrm>
            <a:off x="539095" y="2312125"/>
            <a:ext cx="4876329" cy="2554488"/>
            <a:chOff x="1035483" y="839590"/>
            <a:chExt cx="6786736" cy="3986363"/>
          </a:xfrm>
        </p:grpSpPr>
        <p:grpSp>
          <p:nvGrpSpPr>
            <p:cNvPr id="18" name="Group 17"/>
            <p:cNvGrpSpPr/>
            <p:nvPr/>
          </p:nvGrpSpPr>
          <p:grpSpPr>
            <a:xfrm>
              <a:off x="2088601" y="3820817"/>
              <a:ext cx="490733" cy="511992"/>
              <a:chOff x="4750274" y="1750521"/>
              <a:chExt cx="490733" cy="511992"/>
            </a:xfrm>
          </p:grpSpPr>
          <p:sp>
            <p:nvSpPr>
              <p:cNvPr id="16" name="Oval 15"/>
              <p:cNvSpPr/>
              <p:nvPr/>
            </p:nvSpPr>
            <p:spPr>
              <a:xfrm>
                <a:off x="4772238" y="1750521"/>
                <a:ext cx="340640" cy="511992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05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17" name="Rectangle 16"/>
                  <p:cNvSpPr/>
                  <p:nvPr/>
                </p:nvSpPr>
                <p:spPr>
                  <a:xfrm>
                    <a:off x="4750274" y="1783751"/>
                    <a:ext cx="490733" cy="364101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sz="105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1050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𝑥</m:t>
                              </m:r>
                            </m:e>
                            <m:sub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oMath>
                      </m:oMathPara>
                    </a14:m>
                    <a:endParaRPr lang="en-US" sz="1050" dirty="0"/>
                  </a:p>
                </p:txBody>
              </p:sp>
            </mc:Choice>
            <mc:Fallback xmlns="">
              <p:sp>
                <p:nvSpPr>
                  <p:cNvPr id="17" name="Rectangle 16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460767" cy="369332"/>
                  </a:xfrm>
                  <a:prstGeom prst="rect">
                    <a:avLst/>
                  </a:prstGeom>
                  <a:blipFill rotWithShape="0">
                    <a:blip r:embed="rId3"/>
                    <a:stretch>
                      <a:fillRect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grpSp>
          <p:nvGrpSpPr>
            <p:cNvPr id="32" name="Group 31"/>
            <p:cNvGrpSpPr/>
            <p:nvPr/>
          </p:nvGrpSpPr>
          <p:grpSpPr>
            <a:xfrm>
              <a:off x="1991621" y="2922253"/>
              <a:ext cx="580470" cy="511992"/>
              <a:chOff x="6512842" y="2456858"/>
              <a:chExt cx="580470" cy="511992"/>
            </a:xfrm>
          </p:grpSpPr>
          <p:sp>
            <p:nvSpPr>
              <p:cNvPr id="30" name="Oval 29"/>
              <p:cNvSpPr/>
              <p:nvPr/>
            </p:nvSpPr>
            <p:spPr>
              <a:xfrm>
                <a:off x="6512842" y="2456858"/>
                <a:ext cx="580470" cy="511992"/>
              </a:xfrm>
              <a:prstGeom prst="ellipse">
                <a:avLst/>
              </a:prstGeom>
              <a:solidFill>
                <a:srgbClr val="FAC7C7"/>
              </a:solidFill>
              <a:ln w="12700" cap="flat">
                <a:solidFill>
                  <a:srgbClr val="C0000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05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31" name="Rectangle 30"/>
                  <p:cNvSpPr/>
                  <p:nvPr/>
                </p:nvSpPr>
                <p:spPr>
                  <a:xfrm>
                    <a:off x="6563237" y="2558964"/>
                    <a:ext cx="370558" cy="321265"/>
                  </a:xfrm>
                  <a:prstGeom prst="rect">
                    <a:avLst/>
                  </a:prstGeom>
                </p:spPr>
                <p:txBody>
                  <a:bodyPr wrap="squar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r>
                            <a:rPr lang="en-US" sz="9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𝑅𝑁𝑁</m:t>
                          </m:r>
                        </m:oMath>
                      </m:oMathPara>
                    </a14:m>
                    <a:endParaRPr lang="en-US" sz="900" dirty="0"/>
                  </a:p>
                </p:txBody>
              </p:sp>
            </mc:Choice>
            <mc:Fallback xmlns="">
              <p:sp>
                <p:nvSpPr>
                  <p:cNvPr id="31" name="Rectangle 30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6563237" y="2558964"/>
                    <a:ext cx="370558" cy="321265"/>
                  </a:xfrm>
                  <a:prstGeom prst="rect">
                    <a:avLst/>
                  </a:prstGeom>
                  <a:blipFill rotWithShape="0">
                    <a:blip r:embed="rId4"/>
                    <a:stretch>
                      <a:fillRect r="-40909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grpSp>
          <p:nvGrpSpPr>
            <p:cNvPr id="37" name="Group 36"/>
            <p:cNvGrpSpPr/>
            <p:nvPr/>
          </p:nvGrpSpPr>
          <p:grpSpPr>
            <a:xfrm>
              <a:off x="1035483" y="2893769"/>
              <a:ext cx="501622" cy="511992"/>
              <a:chOff x="4750274" y="1750521"/>
              <a:chExt cx="501622" cy="511992"/>
            </a:xfrm>
          </p:grpSpPr>
          <p:sp>
            <p:nvSpPr>
              <p:cNvPr id="38" name="Oval 37"/>
              <p:cNvSpPr/>
              <p:nvPr/>
            </p:nvSpPr>
            <p:spPr>
              <a:xfrm>
                <a:off x="4772238" y="1750521"/>
                <a:ext cx="340640" cy="511992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05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40" name="Rectangle 39"/>
                  <p:cNvSpPr/>
                  <p:nvPr/>
                </p:nvSpPr>
                <p:spPr>
                  <a:xfrm>
                    <a:off x="4750274" y="1783751"/>
                    <a:ext cx="501622" cy="364101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sz="105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h</m:t>
                              </m:r>
                            </m:e>
                            <m:sub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0</m:t>
                              </m:r>
                            </m:sub>
                          </m:sSub>
                        </m:oMath>
                      </m:oMathPara>
                    </a14:m>
                    <a:endParaRPr lang="en-US" sz="1050" dirty="0"/>
                  </a:p>
                </p:txBody>
              </p:sp>
            </mc:Choice>
            <mc:Fallback xmlns="">
              <p:sp>
                <p:nvSpPr>
                  <p:cNvPr id="40" name="Rectangle 39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501622" cy="364101"/>
                  </a:xfrm>
                  <a:prstGeom prst="rect">
                    <a:avLst/>
                  </a:prstGeom>
                  <a:blipFill rotWithShape="0">
                    <a:blip r:embed="rId5"/>
                    <a:stretch>
                      <a:fillRect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grpSp>
          <p:nvGrpSpPr>
            <p:cNvPr id="46" name="Group 45"/>
            <p:cNvGrpSpPr/>
            <p:nvPr/>
          </p:nvGrpSpPr>
          <p:grpSpPr>
            <a:xfrm>
              <a:off x="3117102" y="2893769"/>
              <a:ext cx="497069" cy="511992"/>
              <a:chOff x="4750274" y="1750521"/>
              <a:chExt cx="497069" cy="511992"/>
            </a:xfrm>
          </p:grpSpPr>
          <p:sp>
            <p:nvSpPr>
              <p:cNvPr id="52" name="Oval 51"/>
              <p:cNvSpPr/>
              <p:nvPr/>
            </p:nvSpPr>
            <p:spPr>
              <a:xfrm>
                <a:off x="4772238" y="1750521"/>
                <a:ext cx="340641" cy="511992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05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55" name="Rectangle 54"/>
                  <p:cNvSpPr/>
                  <p:nvPr/>
                </p:nvSpPr>
                <p:spPr>
                  <a:xfrm>
                    <a:off x="4750274" y="1783751"/>
                    <a:ext cx="497069" cy="364101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sz="105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h</m:t>
                              </m:r>
                            </m:e>
                            <m:sub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oMath>
                      </m:oMathPara>
                    </a14:m>
                    <a:endParaRPr lang="en-US" sz="1050" dirty="0"/>
                  </a:p>
                </p:txBody>
              </p:sp>
            </mc:Choice>
            <mc:Fallback xmlns="">
              <p:sp>
                <p:nvSpPr>
                  <p:cNvPr id="55" name="Rectangle 54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497069" cy="364101"/>
                  </a:xfrm>
                  <a:prstGeom prst="rect">
                    <a:avLst/>
                  </a:prstGeom>
                  <a:blipFill rotWithShape="0">
                    <a:blip r:embed="rId6"/>
                    <a:stretch>
                      <a:fillRect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cxnSp>
          <p:nvCxnSpPr>
            <p:cNvPr id="61" name="Straight Arrow Connector 60"/>
            <p:cNvCxnSpPr/>
            <p:nvPr/>
          </p:nvCxnSpPr>
          <p:spPr>
            <a:xfrm>
              <a:off x="2675917" y="3178248"/>
              <a:ext cx="354545" cy="0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23" name="Straight Arrow Connector 22"/>
            <p:cNvCxnSpPr/>
            <p:nvPr/>
          </p:nvCxnSpPr>
          <p:spPr>
            <a:xfrm flipV="1">
              <a:off x="2273984" y="3533067"/>
              <a:ext cx="0" cy="255162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22" name="Straight Arrow Connector 21"/>
            <p:cNvCxnSpPr/>
            <p:nvPr/>
          </p:nvCxnSpPr>
          <p:spPr>
            <a:xfrm>
              <a:off x="1545549" y="3151741"/>
              <a:ext cx="354545" cy="0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grpSp>
          <p:nvGrpSpPr>
            <p:cNvPr id="19" name="Group 18"/>
            <p:cNvGrpSpPr/>
            <p:nvPr/>
          </p:nvGrpSpPr>
          <p:grpSpPr>
            <a:xfrm>
              <a:off x="2084960" y="2037059"/>
              <a:ext cx="497069" cy="511992"/>
              <a:chOff x="4750274" y="1750521"/>
              <a:chExt cx="497069" cy="511992"/>
            </a:xfrm>
          </p:grpSpPr>
          <p:sp>
            <p:nvSpPr>
              <p:cNvPr id="20" name="Oval 19"/>
              <p:cNvSpPr/>
              <p:nvPr/>
            </p:nvSpPr>
            <p:spPr>
              <a:xfrm>
                <a:off x="4772238" y="1750521"/>
                <a:ext cx="340641" cy="511992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05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21" name="Rectangle 20"/>
                  <p:cNvSpPr/>
                  <p:nvPr/>
                </p:nvSpPr>
                <p:spPr>
                  <a:xfrm>
                    <a:off x="4750274" y="1783751"/>
                    <a:ext cx="497069" cy="364101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h</m:t>
                              </m:r>
                            </m:e>
                            <m:sub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oMath>
                      </m:oMathPara>
                    </a14:m>
                    <a:endParaRPr lang="en-US" sz="1050" dirty="0"/>
                  </a:p>
                </p:txBody>
              </p:sp>
            </mc:Choice>
            <mc:Fallback xmlns="">
              <p:sp>
                <p:nvSpPr>
                  <p:cNvPr id="21" name="Rectangle 20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497069" cy="364101"/>
                  </a:xfrm>
                  <a:prstGeom prst="rect">
                    <a:avLst/>
                  </a:prstGeom>
                  <a:blipFill rotWithShape="0">
                    <a:blip r:embed="rId7"/>
                    <a:stretch>
                      <a:fillRect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cxnSp>
          <p:nvCxnSpPr>
            <p:cNvPr id="24" name="Straight Arrow Connector 23"/>
            <p:cNvCxnSpPr/>
            <p:nvPr/>
          </p:nvCxnSpPr>
          <p:spPr>
            <a:xfrm flipV="1">
              <a:off x="2273984" y="2560321"/>
              <a:ext cx="0" cy="262360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grpSp>
          <p:nvGrpSpPr>
            <p:cNvPr id="57" name="Group 56"/>
            <p:cNvGrpSpPr/>
            <p:nvPr/>
          </p:nvGrpSpPr>
          <p:grpSpPr>
            <a:xfrm>
              <a:off x="4226913" y="3830416"/>
              <a:ext cx="490733" cy="511992"/>
              <a:chOff x="4750274" y="1750521"/>
              <a:chExt cx="490733" cy="511992"/>
            </a:xfrm>
          </p:grpSpPr>
          <p:sp>
            <p:nvSpPr>
              <p:cNvPr id="58" name="Oval 57"/>
              <p:cNvSpPr/>
              <p:nvPr/>
            </p:nvSpPr>
            <p:spPr>
              <a:xfrm>
                <a:off x="4772238" y="1750521"/>
                <a:ext cx="340640" cy="511992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05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59" name="Rectangle 58"/>
                  <p:cNvSpPr/>
                  <p:nvPr/>
                </p:nvSpPr>
                <p:spPr>
                  <a:xfrm>
                    <a:off x="4750274" y="1783751"/>
                    <a:ext cx="490733" cy="364101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sz="105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1050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𝑥</m:t>
                              </m:r>
                            </m:e>
                            <m:sub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oMath>
                      </m:oMathPara>
                    </a14:m>
                    <a:endParaRPr lang="en-US" sz="1050" dirty="0"/>
                  </a:p>
                </p:txBody>
              </p:sp>
            </mc:Choice>
            <mc:Fallback xmlns="">
              <p:sp>
                <p:nvSpPr>
                  <p:cNvPr id="17" name="Rectangle 16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460767" cy="369332"/>
                  </a:xfrm>
                  <a:prstGeom prst="rect">
                    <a:avLst/>
                  </a:prstGeom>
                  <a:blipFill rotWithShape="0">
                    <a:blip r:embed="rId3"/>
                    <a:stretch>
                      <a:fillRect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grpSp>
          <p:nvGrpSpPr>
            <p:cNvPr id="60" name="Group 59"/>
            <p:cNvGrpSpPr/>
            <p:nvPr/>
          </p:nvGrpSpPr>
          <p:grpSpPr>
            <a:xfrm>
              <a:off x="4129933" y="2931852"/>
              <a:ext cx="580470" cy="511992"/>
              <a:chOff x="6512842" y="2456858"/>
              <a:chExt cx="580470" cy="511992"/>
            </a:xfrm>
          </p:grpSpPr>
          <p:sp>
            <p:nvSpPr>
              <p:cNvPr id="62" name="Oval 61"/>
              <p:cNvSpPr/>
              <p:nvPr/>
            </p:nvSpPr>
            <p:spPr>
              <a:xfrm>
                <a:off x="6512842" y="2456858"/>
                <a:ext cx="580470" cy="511992"/>
              </a:xfrm>
              <a:prstGeom prst="ellipse">
                <a:avLst/>
              </a:prstGeom>
              <a:solidFill>
                <a:srgbClr val="FAC7C7"/>
              </a:solidFill>
              <a:ln w="12700" cap="flat">
                <a:solidFill>
                  <a:srgbClr val="C0000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05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63" name="Rectangle 62"/>
                  <p:cNvSpPr/>
                  <p:nvPr/>
                </p:nvSpPr>
                <p:spPr>
                  <a:xfrm>
                    <a:off x="6563237" y="2558964"/>
                    <a:ext cx="370558" cy="321265"/>
                  </a:xfrm>
                  <a:prstGeom prst="rect">
                    <a:avLst/>
                  </a:prstGeom>
                </p:spPr>
                <p:txBody>
                  <a:bodyPr wrap="squar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r>
                            <a:rPr lang="en-US" sz="9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𝑅𝑁𝑁</m:t>
                          </m:r>
                        </m:oMath>
                      </m:oMathPara>
                    </a14:m>
                    <a:endParaRPr lang="en-US" sz="900" dirty="0"/>
                  </a:p>
                </p:txBody>
              </p:sp>
            </mc:Choice>
            <mc:Fallback xmlns="">
              <p:sp>
                <p:nvSpPr>
                  <p:cNvPr id="63" name="Rectangle 62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6563237" y="2558964"/>
                    <a:ext cx="370558" cy="321265"/>
                  </a:xfrm>
                  <a:prstGeom prst="rect">
                    <a:avLst/>
                  </a:prstGeom>
                  <a:blipFill rotWithShape="0">
                    <a:blip r:embed="rId4"/>
                    <a:stretch>
                      <a:fillRect r="-40909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grpSp>
          <p:nvGrpSpPr>
            <p:cNvPr id="67" name="Group 66"/>
            <p:cNvGrpSpPr/>
            <p:nvPr/>
          </p:nvGrpSpPr>
          <p:grpSpPr>
            <a:xfrm>
              <a:off x="5255414" y="2903368"/>
              <a:ext cx="501622" cy="511992"/>
              <a:chOff x="4750274" y="1750521"/>
              <a:chExt cx="501622" cy="511992"/>
            </a:xfrm>
          </p:grpSpPr>
          <p:sp>
            <p:nvSpPr>
              <p:cNvPr id="68" name="Oval 67"/>
              <p:cNvSpPr/>
              <p:nvPr/>
            </p:nvSpPr>
            <p:spPr>
              <a:xfrm>
                <a:off x="4772238" y="1750521"/>
                <a:ext cx="340640" cy="511992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05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69" name="Rectangle 68"/>
                  <p:cNvSpPr/>
                  <p:nvPr/>
                </p:nvSpPr>
                <p:spPr>
                  <a:xfrm>
                    <a:off x="4750274" y="1783751"/>
                    <a:ext cx="501622" cy="364101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sz="105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h</m:t>
                              </m:r>
                            </m:e>
                            <m:sub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2</m:t>
                              </m:r>
                            </m:sub>
                          </m:sSub>
                        </m:oMath>
                      </m:oMathPara>
                    </a14:m>
                    <a:endParaRPr lang="en-US" sz="1050" dirty="0"/>
                  </a:p>
                </p:txBody>
              </p:sp>
            </mc:Choice>
            <mc:Fallback xmlns="">
              <p:sp>
                <p:nvSpPr>
                  <p:cNvPr id="69" name="Rectangle 68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501622" cy="364101"/>
                  </a:xfrm>
                  <a:prstGeom prst="rect">
                    <a:avLst/>
                  </a:prstGeom>
                  <a:blipFill rotWithShape="0">
                    <a:blip r:embed="rId8"/>
                    <a:stretch>
                      <a:fillRect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cxnSp>
          <p:nvCxnSpPr>
            <p:cNvPr id="70" name="Straight Arrow Connector 69"/>
            <p:cNvCxnSpPr/>
            <p:nvPr/>
          </p:nvCxnSpPr>
          <p:spPr>
            <a:xfrm>
              <a:off x="4814229" y="3187847"/>
              <a:ext cx="354545" cy="0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71" name="Straight Arrow Connector 70"/>
            <p:cNvCxnSpPr/>
            <p:nvPr/>
          </p:nvCxnSpPr>
          <p:spPr>
            <a:xfrm flipV="1">
              <a:off x="4412296" y="3542666"/>
              <a:ext cx="0" cy="255162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72" name="Straight Arrow Connector 71"/>
            <p:cNvCxnSpPr/>
            <p:nvPr/>
          </p:nvCxnSpPr>
          <p:spPr>
            <a:xfrm>
              <a:off x="3683861" y="3161340"/>
              <a:ext cx="354545" cy="0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grpSp>
          <p:nvGrpSpPr>
            <p:cNvPr id="73" name="Group 72"/>
            <p:cNvGrpSpPr/>
            <p:nvPr/>
          </p:nvGrpSpPr>
          <p:grpSpPr>
            <a:xfrm>
              <a:off x="4223272" y="2046658"/>
              <a:ext cx="501622" cy="511992"/>
              <a:chOff x="4750274" y="1750521"/>
              <a:chExt cx="501622" cy="511992"/>
            </a:xfrm>
          </p:grpSpPr>
          <p:sp>
            <p:nvSpPr>
              <p:cNvPr id="74" name="Oval 73"/>
              <p:cNvSpPr/>
              <p:nvPr/>
            </p:nvSpPr>
            <p:spPr>
              <a:xfrm>
                <a:off x="4772238" y="1750521"/>
                <a:ext cx="340640" cy="511992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05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75" name="Rectangle 74"/>
                  <p:cNvSpPr/>
                  <p:nvPr/>
                </p:nvSpPr>
                <p:spPr>
                  <a:xfrm>
                    <a:off x="4750274" y="1783751"/>
                    <a:ext cx="501622" cy="364101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h</m:t>
                              </m:r>
                            </m:e>
                            <m:sub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2</m:t>
                              </m:r>
                            </m:sub>
                          </m:sSub>
                        </m:oMath>
                      </m:oMathPara>
                    </a14:m>
                    <a:endParaRPr lang="en-US" sz="1050" dirty="0"/>
                  </a:p>
                </p:txBody>
              </p:sp>
            </mc:Choice>
            <mc:Fallback xmlns="">
              <p:sp>
                <p:nvSpPr>
                  <p:cNvPr id="75" name="Rectangle 74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501622" cy="364101"/>
                  </a:xfrm>
                  <a:prstGeom prst="rect">
                    <a:avLst/>
                  </a:prstGeom>
                  <a:blipFill rotWithShape="0">
                    <a:blip r:embed="rId9"/>
                    <a:stretch>
                      <a:fillRect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cxnSp>
          <p:nvCxnSpPr>
            <p:cNvPr id="76" name="Straight Arrow Connector 75"/>
            <p:cNvCxnSpPr/>
            <p:nvPr/>
          </p:nvCxnSpPr>
          <p:spPr>
            <a:xfrm flipV="1">
              <a:off x="4412296" y="2569920"/>
              <a:ext cx="0" cy="262360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grpSp>
          <p:nvGrpSpPr>
            <p:cNvPr id="77" name="Group 76"/>
            <p:cNvGrpSpPr/>
            <p:nvPr/>
          </p:nvGrpSpPr>
          <p:grpSpPr>
            <a:xfrm>
              <a:off x="6292096" y="3836703"/>
              <a:ext cx="490733" cy="511992"/>
              <a:chOff x="4750274" y="1750521"/>
              <a:chExt cx="490733" cy="511992"/>
            </a:xfrm>
          </p:grpSpPr>
          <p:sp>
            <p:nvSpPr>
              <p:cNvPr id="78" name="Oval 77"/>
              <p:cNvSpPr/>
              <p:nvPr/>
            </p:nvSpPr>
            <p:spPr>
              <a:xfrm>
                <a:off x="4772238" y="1750521"/>
                <a:ext cx="340640" cy="511992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05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79" name="Rectangle 78"/>
                  <p:cNvSpPr/>
                  <p:nvPr/>
                </p:nvSpPr>
                <p:spPr>
                  <a:xfrm>
                    <a:off x="4750274" y="1783751"/>
                    <a:ext cx="490733" cy="364101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sz="105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1050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𝑥</m:t>
                              </m:r>
                            </m:e>
                            <m:sub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oMath>
                      </m:oMathPara>
                    </a14:m>
                    <a:endParaRPr lang="en-US" sz="1050" dirty="0"/>
                  </a:p>
                </p:txBody>
              </p:sp>
            </mc:Choice>
            <mc:Fallback xmlns="">
              <p:sp>
                <p:nvSpPr>
                  <p:cNvPr id="17" name="Rectangle 16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460767" cy="369332"/>
                  </a:xfrm>
                  <a:prstGeom prst="rect">
                    <a:avLst/>
                  </a:prstGeom>
                  <a:blipFill rotWithShape="0">
                    <a:blip r:embed="rId3"/>
                    <a:stretch>
                      <a:fillRect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grpSp>
          <p:nvGrpSpPr>
            <p:cNvPr id="80" name="Group 79"/>
            <p:cNvGrpSpPr/>
            <p:nvPr/>
          </p:nvGrpSpPr>
          <p:grpSpPr>
            <a:xfrm>
              <a:off x="6195116" y="2938139"/>
              <a:ext cx="580470" cy="511992"/>
              <a:chOff x="6512842" y="2456858"/>
              <a:chExt cx="580470" cy="511992"/>
            </a:xfrm>
          </p:grpSpPr>
          <p:sp>
            <p:nvSpPr>
              <p:cNvPr id="81" name="Oval 80"/>
              <p:cNvSpPr/>
              <p:nvPr/>
            </p:nvSpPr>
            <p:spPr>
              <a:xfrm>
                <a:off x="6512842" y="2456858"/>
                <a:ext cx="580470" cy="511992"/>
              </a:xfrm>
              <a:prstGeom prst="ellipse">
                <a:avLst/>
              </a:prstGeom>
              <a:solidFill>
                <a:srgbClr val="FAC7C7"/>
              </a:solidFill>
              <a:ln w="12700" cap="flat">
                <a:solidFill>
                  <a:srgbClr val="C0000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05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82" name="Rectangle 81"/>
                  <p:cNvSpPr/>
                  <p:nvPr/>
                </p:nvSpPr>
                <p:spPr>
                  <a:xfrm>
                    <a:off x="6563237" y="2558964"/>
                    <a:ext cx="370558" cy="321265"/>
                  </a:xfrm>
                  <a:prstGeom prst="rect">
                    <a:avLst/>
                  </a:prstGeom>
                </p:spPr>
                <p:txBody>
                  <a:bodyPr wrap="squar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r>
                            <a:rPr lang="en-US" sz="9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𝑅𝑁𝑁</m:t>
                          </m:r>
                        </m:oMath>
                      </m:oMathPara>
                    </a14:m>
                    <a:endParaRPr lang="en-US" sz="900" dirty="0"/>
                  </a:p>
                </p:txBody>
              </p:sp>
            </mc:Choice>
            <mc:Fallback xmlns="">
              <p:sp>
                <p:nvSpPr>
                  <p:cNvPr id="82" name="Rectangle 81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6563237" y="2558964"/>
                    <a:ext cx="370558" cy="321265"/>
                  </a:xfrm>
                  <a:prstGeom prst="rect">
                    <a:avLst/>
                  </a:prstGeom>
                  <a:blipFill rotWithShape="0">
                    <a:blip r:embed="rId10"/>
                    <a:stretch>
                      <a:fillRect r="-44186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grpSp>
          <p:nvGrpSpPr>
            <p:cNvPr id="86" name="Group 85"/>
            <p:cNvGrpSpPr/>
            <p:nvPr/>
          </p:nvGrpSpPr>
          <p:grpSpPr>
            <a:xfrm>
              <a:off x="7320597" y="2909655"/>
              <a:ext cx="501622" cy="511992"/>
              <a:chOff x="4750274" y="1750521"/>
              <a:chExt cx="501622" cy="511992"/>
            </a:xfrm>
          </p:grpSpPr>
          <p:sp>
            <p:nvSpPr>
              <p:cNvPr id="87" name="Oval 86"/>
              <p:cNvSpPr/>
              <p:nvPr/>
            </p:nvSpPr>
            <p:spPr>
              <a:xfrm>
                <a:off x="4772238" y="1750521"/>
                <a:ext cx="340640" cy="511992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05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88" name="Rectangle 87"/>
                  <p:cNvSpPr/>
                  <p:nvPr/>
                </p:nvSpPr>
                <p:spPr>
                  <a:xfrm>
                    <a:off x="4750274" y="1783751"/>
                    <a:ext cx="501622" cy="364101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sz="105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h</m:t>
                              </m:r>
                            </m:e>
                            <m:sub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3</m:t>
                              </m:r>
                            </m:sub>
                          </m:sSub>
                        </m:oMath>
                      </m:oMathPara>
                    </a14:m>
                    <a:endParaRPr lang="en-US" sz="1050" dirty="0"/>
                  </a:p>
                </p:txBody>
              </p:sp>
            </mc:Choice>
            <mc:Fallback xmlns="">
              <p:sp>
                <p:nvSpPr>
                  <p:cNvPr id="88" name="Rectangle 87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501622" cy="364101"/>
                  </a:xfrm>
                  <a:prstGeom prst="rect">
                    <a:avLst/>
                  </a:prstGeom>
                  <a:blipFill rotWithShape="0">
                    <a:blip r:embed="rId11"/>
                    <a:stretch>
                      <a:fillRect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cxnSp>
          <p:nvCxnSpPr>
            <p:cNvPr id="89" name="Straight Arrow Connector 88"/>
            <p:cNvCxnSpPr/>
            <p:nvPr/>
          </p:nvCxnSpPr>
          <p:spPr>
            <a:xfrm>
              <a:off x="6879412" y="3194134"/>
              <a:ext cx="354545" cy="0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90" name="Straight Arrow Connector 89"/>
            <p:cNvCxnSpPr/>
            <p:nvPr/>
          </p:nvCxnSpPr>
          <p:spPr>
            <a:xfrm flipV="1">
              <a:off x="6477479" y="3548953"/>
              <a:ext cx="0" cy="255162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91" name="Straight Arrow Connector 90"/>
            <p:cNvCxnSpPr/>
            <p:nvPr/>
          </p:nvCxnSpPr>
          <p:spPr>
            <a:xfrm>
              <a:off x="5749044" y="3167627"/>
              <a:ext cx="354545" cy="0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grpSp>
          <p:nvGrpSpPr>
            <p:cNvPr id="92" name="Group 91"/>
            <p:cNvGrpSpPr/>
            <p:nvPr/>
          </p:nvGrpSpPr>
          <p:grpSpPr>
            <a:xfrm>
              <a:off x="6288455" y="2052945"/>
              <a:ext cx="501622" cy="511992"/>
              <a:chOff x="4750274" y="1750521"/>
              <a:chExt cx="501622" cy="511992"/>
            </a:xfrm>
          </p:grpSpPr>
          <p:sp>
            <p:nvSpPr>
              <p:cNvPr id="93" name="Oval 92"/>
              <p:cNvSpPr/>
              <p:nvPr/>
            </p:nvSpPr>
            <p:spPr>
              <a:xfrm>
                <a:off x="4772238" y="1750521"/>
                <a:ext cx="340640" cy="511992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05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94" name="Rectangle 93"/>
                  <p:cNvSpPr/>
                  <p:nvPr/>
                </p:nvSpPr>
                <p:spPr>
                  <a:xfrm>
                    <a:off x="4750274" y="1783751"/>
                    <a:ext cx="501622" cy="364101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h</m:t>
                              </m:r>
                            </m:e>
                            <m:sub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3</m:t>
                              </m:r>
                            </m:sub>
                          </m:sSub>
                        </m:oMath>
                      </m:oMathPara>
                    </a14:m>
                    <a:endParaRPr lang="en-US" sz="1050" dirty="0"/>
                  </a:p>
                </p:txBody>
              </p:sp>
            </mc:Choice>
            <mc:Fallback xmlns="">
              <p:sp>
                <p:nvSpPr>
                  <p:cNvPr id="94" name="Rectangle 93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1"/>
                    <a:ext cx="501622" cy="364101"/>
                  </a:xfrm>
                  <a:prstGeom prst="rect">
                    <a:avLst/>
                  </a:prstGeom>
                  <a:blipFill rotWithShape="0">
                    <a:blip r:embed="rId12"/>
                    <a:stretch>
                      <a:fillRect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cxnSp>
          <p:nvCxnSpPr>
            <p:cNvPr id="95" name="Straight Arrow Connector 94"/>
            <p:cNvCxnSpPr/>
            <p:nvPr/>
          </p:nvCxnSpPr>
          <p:spPr>
            <a:xfrm flipV="1">
              <a:off x="6477479" y="2576207"/>
              <a:ext cx="0" cy="262360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grpSp>
          <p:nvGrpSpPr>
            <p:cNvPr id="7" name="Group 6"/>
            <p:cNvGrpSpPr/>
            <p:nvPr/>
          </p:nvGrpSpPr>
          <p:grpSpPr>
            <a:xfrm>
              <a:off x="2140462" y="4411530"/>
              <a:ext cx="4567769" cy="414423"/>
              <a:chOff x="2140462" y="4411530"/>
              <a:chExt cx="4567769" cy="414423"/>
            </a:xfrm>
          </p:grpSpPr>
          <p:sp>
            <p:nvSpPr>
              <p:cNvPr id="5" name="Rectangle 4"/>
              <p:cNvSpPr/>
              <p:nvPr/>
            </p:nvSpPr>
            <p:spPr>
              <a:xfrm>
                <a:off x="2140462" y="4411530"/>
                <a:ext cx="339562" cy="364101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:r>
                  <a:rPr lang="en-US" sz="1050" b="1">
                    <a:solidFill>
                      <a:srgbClr val="0070C0"/>
                    </a:solidFill>
                  </a:rPr>
                  <a:t>c</a:t>
                </a:r>
                <a:endParaRPr lang="en-US" sz="1000" dirty="0">
                  <a:solidFill>
                    <a:srgbClr val="0070C0"/>
                  </a:solidFill>
                </a:endParaRPr>
              </a:p>
            </p:txBody>
          </p:sp>
          <p:sp>
            <p:nvSpPr>
              <p:cNvPr id="96" name="Rectangle 95"/>
              <p:cNvSpPr/>
              <p:nvPr/>
            </p:nvSpPr>
            <p:spPr>
              <a:xfrm>
                <a:off x="4247422" y="4411530"/>
                <a:ext cx="352948" cy="364101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:r>
                  <a:rPr lang="en-US" sz="1050" b="1" dirty="0" smtClean="0">
                    <a:solidFill>
                      <a:srgbClr val="0070C0"/>
                    </a:solidFill>
                  </a:rPr>
                  <a:t>a</a:t>
                </a:r>
                <a:endParaRPr lang="en-US" sz="1000" dirty="0">
                  <a:solidFill>
                    <a:srgbClr val="0070C0"/>
                  </a:solidFill>
                </a:endParaRPr>
              </a:p>
            </p:txBody>
          </p:sp>
          <p:sp>
            <p:nvSpPr>
              <p:cNvPr id="97" name="Rectangle 96"/>
              <p:cNvSpPr/>
              <p:nvPr/>
            </p:nvSpPr>
            <p:spPr>
              <a:xfrm>
                <a:off x="6382055" y="4461852"/>
                <a:ext cx="326176" cy="364101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:r>
                  <a:rPr lang="en-US" sz="1050" b="1" dirty="0" smtClean="0">
                    <a:solidFill>
                      <a:srgbClr val="0070C0"/>
                    </a:solidFill>
                  </a:rPr>
                  <a:t>t</a:t>
                </a:r>
                <a:endParaRPr lang="en-US" sz="1000" dirty="0">
                  <a:solidFill>
                    <a:srgbClr val="0070C0"/>
                  </a:solidFill>
                </a:endParaRPr>
              </a:p>
            </p:txBody>
          </p:sp>
        </p:grpSp>
        <p:grpSp>
          <p:nvGrpSpPr>
            <p:cNvPr id="6" name="Group 5"/>
            <p:cNvGrpSpPr/>
            <p:nvPr/>
          </p:nvGrpSpPr>
          <p:grpSpPr>
            <a:xfrm>
              <a:off x="2081548" y="839590"/>
              <a:ext cx="4956921" cy="1192022"/>
              <a:chOff x="2081548" y="839590"/>
              <a:chExt cx="4956921" cy="1192022"/>
            </a:xfrm>
          </p:grpSpPr>
          <p:sp>
            <p:nvSpPr>
              <p:cNvPr id="98" name="Rectangle 97"/>
              <p:cNvSpPr/>
              <p:nvPr/>
            </p:nvSpPr>
            <p:spPr>
              <a:xfrm>
                <a:off x="2106924" y="839590"/>
                <a:ext cx="352948" cy="364101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:r>
                  <a:rPr lang="en-US" sz="1050" b="1" dirty="0" smtClean="0">
                    <a:solidFill>
                      <a:srgbClr val="0070C0"/>
                    </a:solidFill>
                  </a:rPr>
                  <a:t>a</a:t>
                </a:r>
                <a:endParaRPr lang="en-US" sz="1000" dirty="0">
                  <a:solidFill>
                    <a:srgbClr val="0070C0"/>
                  </a:solidFill>
                </a:endParaRPr>
              </a:p>
            </p:txBody>
          </p:sp>
          <p:sp>
            <p:nvSpPr>
              <p:cNvPr id="99" name="Rectangle 98"/>
              <p:cNvSpPr/>
              <p:nvPr/>
            </p:nvSpPr>
            <p:spPr>
              <a:xfrm>
                <a:off x="4278137" y="844360"/>
                <a:ext cx="326176" cy="364101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:r>
                  <a:rPr lang="en-US" sz="1050" b="1" dirty="0" smtClean="0">
                    <a:solidFill>
                      <a:srgbClr val="0070C0"/>
                    </a:solidFill>
                  </a:rPr>
                  <a:t>t</a:t>
                </a:r>
                <a:endParaRPr lang="en-US" sz="1000" dirty="0">
                  <a:solidFill>
                    <a:srgbClr val="0070C0"/>
                  </a:solidFill>
                </a:endParaRPr>
              </a:p>
            </p:txBody>
          </p:sp>
          <p:sp>
            <p:nvSpPr>
              <p:cNvPr id="100" name="Rectangle 99"/>
              <p:cNvSpPr/>
              <p:nvPr/>
            </p:nvSpPr>
            <p:spPr>
              <a:xfrm>
                <a:off x="5929209" y="848919"/>
                <a:ext cx="1109260" cy="364101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:r>
                  <a:rPr lang="en-US" sz="1050" b="1" smtClean="0">
                    <a:solidFill>
                      <a:srgbClr val="0070C0"/>
                    </a:solidFill>
                  </a:rPr>
                  <a:t>&lt;&lt;space&gt;&gt;</a:t>
                </a:r>
                <a:endParaRPr lang="en-US" sz="1000" dirty="0">
                  <a:solidFill>
                    <a:srgbClr val="0070C0"/>
                  </a:solidFill>
                </a:endParaRPr>
              </a:p>
            </p:txBody>
          </p:sp>
          <p:cxnSp>
            <p:nvCxnSpPr>
              <p:cNvPr id="101" name="Straight Arrow Connector 100"/>
              <p:cNvCxnSpPr/>
              <p:nvPr/>
            </p:nvCxnSpPr>
            <p:spPr>
              <a:xfrm flipH="1" flipV="1">
                <a:off x="2277473" y="1772300"/>
                <a:ext cx="11470" cy="259312"/>
              </a:xfrm>
              <a:prstGeom prst="straightConnector1">
                <a:avLst/>
              </a:prstGeom>
              <a:noFill/>
              <a:ln w="25400" cap="flat">
                <a:solidFill>
                  <a:srgbClr val="404040"/>
                </a:solidFill>
                <a:prstDash val="solid"/>
                <a:bevel/>
                <a:tailEnd type="triangle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</p:cxnSp>
          <p:grpSp>
            <p:nvGrpSpPr>
              <p:cNvPr id="102" name="Group 101"/>
              <p:cNvGrpSpPr/>
              <p:nvPr/>
            </p:nvGrpSpPr>
            <p:grpSpPr>
              <a:xfrm>
                <a:off x="2081548" y="1260334"/>
                <a:ext cx="491091" cy="511992"/>
                <a:chOff x="4750274" y="1750521"/>
                <a:chExt cx="491091" cy="511992"/>
              </a:xfrm>
            </p:grpSpPr>
            <p:sp>
              <p:nvSpPr>
                <p:cNvPr id="103" name="Oval 102"/>
                <p:cNvSpPr/>
                <p:nvPr/>
              </p:nvSpPr>
              <p:spPr>
                <a:xfrm>
                  <a:off x="4772238" y="1750521"/>
                  <a:ext cx="340641" cy="511992"/>
                </a:xfrm>
                <a:prstGeom prst="ellipse">
                  <a:avLst/>
                </a:prstGeom>
                <a:solidFill>
                  <a:srgbClr val="D1E0F9"/>
                </a:solidFill>
                <a:ln w="12700" cap="flat">
                  <a:solidFill>
                    <a:srgbClr val="0070C0"/>
                  </a:solidFill>
                  <a:prstDash val="solid"/>
                  <a:bevel/>
                </a:ln>
                <a:effectLst/>
              </p:spPr>
              <p:style>
                <a:lnRef idx="0">
                  <a:scrgbClr r="0" g="0" b="0"/>
                </a:lnRef>
                <a:fillRef idx="0">
                  <a:scrgbClr r="0" g="0" b="0"/>
                </a:fillRef>
                <a:effectRef idx="0">
                  <a:scrgbClr r="0" g="0" b="0"/>
                </a:effectRef>
                <a:fontRef idx="none"/>
              </p:style>
              <p:txBody>
                <a:bodyPr rot="0" spcFirstLastPara="1" vertOverflow="overflow" horzOverflow="overflow" vert="horz" wrap="square" lIns="45719" tIns="45719" rIns="45719" bIns="45719" numCol="1" spcCol="38100" rtlCol="0" anchor="ctr">
                  <a:spAutoFit/>
                </a:bodyPr>
                <a:lstStyle/>
                <a:p>
                  <a:pPr marL="0" marR="0" indent="0" algn="l" defTabSz="457200" rtl="0" fontAlgn="auto" latinLnBrk="1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</a:pPr>
                  <a:endParaRPr kumimoji="0" lang="en-US" sz="1050" b="0" i="0" u="none" strike="noStrike" cap="none" spc="0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mc:AlternateContent xmlns:mc="http://schemas.openxmlformats.org/markup-compatibility/2006" xmlns:a14="http://schemas.microsoft.com/office/drawing/2010/main">
              <mc:Choice Requires="a14">
                <p:sp>
                  <p:nvSpPr>
                    <p:cNvPr id="104" name="Rectangle 103"/>
                    <p:cNvSpPr/>
                    <p:nvPr/>
                  </p:nvSpPr>
                  <p:spPr>
                    <a:xfrm>
                      <a:off x="4750274" y="1783752"/>
                      <a:ext cx="491091" cy="364101"/>
                    </a:xfrm>
                    <a:prstGeom prst="rect">
                      <a:avLst/>
                    </a:prstGeom>
                  </p:spPr>
                  <p:txBody>
                    <a:bodyPr wrap="none">
                      <a:spAutoFit/>
                    </a:bodyPr>
                    <a:lstStyle/>
                    <a:p>
                      <a:pPr/>
                      <a14:m>
                        <m:oMathPara xmlns:m="http://schemas.openxmlformats.org/officeDocument/2006/math">
                          <m:oMathParaPr>
                            <m:jc m:val="centerGroup"/>
                          </m:oMathParaPr>
                          <m:oMath xmlns:m="http://schemas.openxmlformats.org/officeDocument/2006/math">
                            <m:sSub>
                              <m:sSubPr>
                                <m:ctrlPr>
                                  <a:rPr lang="en-US" sz="1050" b="0" i="1" smtClean="0">
                                    <a:solidFill>
                                      <a:srgbClr val="000000"/>
                                    </a:solidFill>
                                    <a:latin typeface="Cambria Math" charset="0"/>
                                  </a:rPr>
                                </m:ctrlPr>
                              </m:sSubPr>
                              <m:e>
                                <m:r>
                                  <a:rPr lang="en-US" sz="1050" b="0" i="1" smtClean="0">
                                    <a:solidFill>
                                      <a:srgbClr val="000000"/>
                                    </a:solidFill>
                                    <a:latin typeface="Cambria Math" charset="0"/>
                                  </a:rPr>
                                  <m:t>𝑦</m:t>
                                </m:r>
                              </m:e>
                              <m:sub>
                                <m:r>
                                  <a:rPr lang="en-US" sz="1050" b="0" i="1" smtClean="0">
                                    <a:solidFill>
                                      <a:srgbClr val="000000"/>
                                    </a:solidFill>
                                    <a:latin typeface="Cambria Math" charset="0"/>
                                  </a:rPr>
                                  <m:t>1</m:t>
                                </m:r>
                              </m:sub>
                            </m:sSub>
                          </m:oMath>
                        </m:oMathPara>
                      </a14:m>
                      <a:endParaRPr lang="en-US" sz="1050" dirty="0"/>
                    </a:p>
                  </p:txBody>
                </p:sp>
              </mc:Choice>
              <mc:Fallback xmlns="">
                <p:sp>
                  <p:nvSpPr>
                    <p:cNvPr id="104" name="Rectangle 103"/>
                    <p:cNvSpPr>
                      <a:spLocks noRot="1" noChangeAspect="1" noMove="1" noResize="1" noEditPoints="1" noAdjustHandles="1" noChangeArrowheads="1" noChangeShapeType="1" noTextEdit="1"/>
                    </p:cNvSpPr>
                    <p:nvPr/>
                  </p:nvSpPr>
                  <p:spPr>
                    <a:xfrm>
                      <a:off x="4750274" y="1783752"/>
                      <a:ext cx="491091" cy="364101"/>
                    </a:xfrm>
                    <a:prstGeom prst="rect">
                      <a:avLst/>
                    </a:prstGeom>
                    <a:blipFill rotWithShape="0">
                      <a:blip r:embed="rId13"/>
                      <a:stretch>
                        <a:fillRect b="-10526"/>
                      </a:stretch>
                    </a:blipFill>
                  </p:spPr>
                  <p:txBody>
                    <a:bodyPr/>
                    <a:lstStyle/>
                    <a:p>
                      <a:r>
                        <a:rPr lang="en-US">
                          <a:noFill/>
                        </a:rPr>
                        <a:t> </a:t>
                      </a:r>
                    </a:p>
                  </p:txBody>
                </p:sp>
              </mc:Fallback>
            </mc:AlternateContent>
          </p:grpSp>
          <p:cxnSp>
            <p:nvCxnSpPr>
              <p:cNvPr id="105" name="Straight Arrow Connector 104"/>
              <p:cNvCxnSpPr/>
              <p:nvPr/>
            </p:nvCxnSpPr>
            <p:spPr>
              <a:xfrm flipH="1" flipV="1">
                <a:off x="4415785" y="1771555"/>
                <a:ext cx="11470" cy="259312"/>
              </a:xfrm>
              <a:prstGeom prst="straightConnector1">
                <a:avLst/>
              </a:prstGeom>
              <a:noFill/>
              <a:ln w="25400" cap="flat">
                <a:solidFill>
                  <a:srgbClr val="404040"/>
                </a:solidFill>
                <a:prstDash val="solid"/>
                <a:bevel/>
                <a:tailEnd type="triangle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</p:cxnSp>
          <p:grpSp>
            <p:nvGrpSpPr>
              <p:cNvPr id="106" name="Group 105"/>
              <p:cNvGrpSpPr/>
              <p:nvPr/>
            </p:nvGrpSpPr>
            <p:grpSpPr>
              <a:xfrm>
                <a:off x="4219860" y="1259589"/>
                <a:ext cx="491091" cy="511992"/>
                <a:chOff x="4750274" y="1750521"/>
                <a:chExt cx="491091" cy="511992"/>
              </a:xfrm>
            </p:grpSpPr>
            <p:sp>
              <p:nvSpPr>
                <p:cNvPr id="107" name="Oval 106"/>
                <p:cNvSpPr/>
                <p:nvPr/>
              </p:nvSpPr>
              <p:spPr>
                <a:xfrm>
                  <a:off x="4772238" y="1750521"/>
                  <a:ext cx="340641" cy="511992"/>
                </a:xfrm>
                <a:prstGeom prst="ellipse">
                  <a:avLst/>
                </a:prstGeom>
                <a:solidFill>
                  <a:srgbClr val="D1E0F9"/>
                </a:solidFill>
                <a:ln w="12700" cap="flat">
                  <a:solidFill>
                    <a:srgbClr val="0070C0"/>
                  </a:solidFill>
                  <a:prstDash val="solid"/>
                  <a:bevel/>
                </a:ln>
                <a:effectLst/>
              </p:spPr>
              <p:style>
                <a:lnRef idx="0">
                  <a:scrgbClr r="0" g="0" b="0"/>
                </a:lnRef>
                <a:fillRef idx="0">
                  <a:scrgbClr r="0" g="0" b="0"/>
                </a:fillRef>
                <a:effectRef idx="0">
                  <a:scrgbClr r="0" g="0" b="0"/>
                </a:effectRef>
                <a:fontRef idx="none"/>
              </p:style>
              <p:txBody>
                <a:bodyPr rot="0" spcFirstLastPara="1" vertOverflow="overflow" horzOverflow="overflow" vert="horz" wrap="square" lIns="45719" tIns="45719" rIns="45719" bIns="45719" numCol="1" spcCol="38100" rtlCol="0" anchor="ctr">
                  <a:spAutoFit/>
                </a:bodyPr>
                <a:lstStyle/>
                <a:p>
                  <a:pPr marL="0" marR="0" indent="0" algn="l" defTabSz="457200" rtl="0" fontAlgn="auto" latinLnBrk="1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</a:pPr>
                  <a:endParaRPr kumimoji="0" lang="en-US" sz="1050" b="0" i="0" u="none" strike="noStrike" cap="none" spc="0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mc:AlternateContent xmlns:mc="http://schemas.openxmlformats.org/markup-compatibility/2006" xmlns:a14="http://schemas.microsoft.com/office/drawing/2010/main">
              <mc:Choice Requires="a14">
                <p:sp>
                  <p:nvSpPr>
                    <p:cNvPr id="108" name="Rectangle 107"/>
                    <p:cNvSpPr/>
                    <p:nvPr/>
                  </p:nvSpPr>
                  <p:spPr>
                    <a:xfrm>
                      <a:off x="4750274" y="1783752"/>
                      <a:ext cx="491091" cy="364101"/>
                    </a:xfrm>
                    <a:prstGeom prst="rect">
                      <a:avLst/>
                    </a:prstGeom>
                  </p:spPr>
                  <p:txBody>
                    <a:bodyPr wrap="none">
                      <a:spAutoFit/>
                    </a:bodyPr>
                    <a:lstStyle/>
                    <a:p>
                      <a:pPr/>
                      <a14:m>
                        <m:oMathPara xmlns:m="http://schemas.openxmlformats.org/officeDocument/2006/math">
                          <m:oMathParaPr>
                            <m:jc m:val="centerGroup"/>
                          </m:oMathParaPr>
                          <m:oMath xmlns:m="http://schemas.openxmlformats.org/officeDocument/2006/math">
                            <m:sSub>
                              <m:sSubPr>
                                <m:ctrlPr>
                                  <a:rPr lang="en-US" sz="1050" b="0" i="1" smtClean="0">
                                    <a:solidFill>
                                      <a:srgbClr val="000000"/>
                                    </a:solidFill>
                                    <a:latin typeface="Cambria Math" charset="0"/>
                                  </a:rPr>
                                </m:ctrlPr>
                              </m:sSubPr>
                              <m:e>
                                <m:r>
                                  <a:rPr lang="en-US" sz="1050" b="0" i="1" smtClean="0">
                                    <a:solidFill>
                                      <a:srgbClr val="000000"/>
                                    </a:solidFill>
                                    <a:latin typeface="Cambria Math" charset="0"/>
                                  </a:rPr>
                                  <m:t>𝑦</m:t>
                                </m:r>
                              </m:e>
                              <m:sub>
                                <m:r>
                                  <a:rPr lang="en-US" sz="1050" b="0" i="1" smtClean="0">
                                    <a:solidFill>
                                      <a:srgbClr val="000000"/>
                                    </a:solidFill>
                                    <a:latin typeface="Cambria Math" charset="0"/>
                                  </a:rPr>
                                  <m:t>1</m:t>
                                </m:r>
                              </m:sub>
                            </m:sSub>
                          </m:oMath>
                        </m:oMathPara>
                      </a14:m>
                      <a:endParaRPr lang="en-US" sz="1050" dirty="0"/>
                    </a:p>
                  </p:txBody>
                </p:sp>
              </mc:Choice>
              <mc:Fallback xmlns="">
                <p:sp>
                  <p:nvSpPr>
                    <p:cNvPr id="108" name="Rectangle 107"/>
                    <p:cNvSpPr>
                      <a:spLocks noRot="1" noChangeAspect="1" noMove="1" noResize="1" noEditPoints="1" noAdjustHandles="1" noChangeArrowheads="1" noChangeShapeType="1" noTextEdit="1"/>
                    </p:cNvSpPr>
                    <p:nvPr/>
                  </p:nvSpPr>
                  <p:spPr>
                    <a:xfrm>
                      <a:off x="4750274" y="1783752"/>
                      <a:ext cx="491091" cy="364101"/>
                    </a:xfrm>
                    <a:prstGeom prst="rect">
                      <a:avLst/>
                    </a:prstGeom>
                    <a:blipFill rotWithShape="0">
                      <a:blip r:embed="rId14"/>
                      <a:stretch>
                        <a:fillRect b="-7895"/>
                      </a:stretch>
                    </a:blipFill>
                  </p:spPr>
                  <p:txBody>
                    <a:bodyPr/>
                    <a:lstStyle/>
                    <a:p>
                      <a:r>
                        <a:rPr lang="en-US">
                          <a:noFill/>
                        </a:rPr>
                        <a:t> </a:t>
                      </a:r>
                    </a:p>
                  </p:txBody>
                </p:sp>
              </mc:Fallback>
            </mc:AlternateContent>
          </p:grpSp>
          <p:cxnSp>
            <p:nvCxnSpPr>
              <p:cNvPr id="109" name="Straight Arrow Connector 108"/>
              <p:cNvCxnSpPr/>
              <p:nvPr/>
            </p:nvCxnSpPr>
            <p:spPr>
              <a:xfrm flipH="1" flipV="1">
                <a:off x="6467681" y="1771555"/>
                <a:ext cx="11470" cy="259312"/>
              </a:xfrm>
              <a:prstGeom prst="straightConnector1">
                <a:avLst/>
              </a:prstGeom>
              <a:noFill/>
              <a:ln w="25400" cap="flat">
                <a:solidFill>
                  <a:srgbClr val="404040"/>
                </a:solidFill>
                <a:prstDash val="solid"/>
                <a:bevel/>
                <a:tailEnd type="triangle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</p:cxnSp>
          <p:grpSp>
            <p:nvGrpSpPr>
              <p:cNvPr id="110" name="Group 109"/>
              <p:cNvGrpSpPr/>
              <p:nvPr/>
            </p:nvGrpSpPr>
            <p:grpSpPr>
              <a:xfrm>
                <a:off x="6271756" y="1259589"/>
                <a:ext cx="491091" cy="511992"/>
                <a:chOff x="4750274" y="1750521"/>
                <a:chExt cx="491091" cy="511992"/>
              </a:xfrm>
            </p:grpSpPr>
            <p:sp>
              <p:nvSpPr>
                <p:cNvPr id="111" name="Oval 110"/>
                <p:cNvSpPr/>
                <p:nvPr/>
              </p:nvSpPr>
              <p:spPr>
                <a:xfrm>
                  <a:off x="4772238" y="1750521"/>
                  <a:ext cx="340641" cy="511992"/>
                </a:xfrm>
                <a:prstGeom prst="ellipse">
                  <a:avLst/>
                </a:prstGeom>
                <a:solidFill>
                  <a:srgbClr val="D1E0F9"/>
                </a:solidFill>
                <a:ln w="12700" cap="flat">
                  <a:solidFill>
                    <a:srgbClr val="0070C0"/>
                  </a:solidFill>
                  <a:prstDash val="solid"/>
                  <a:bevel/>
                </a:ln>
                <a:effectLst/>
              </p:spPr>
              <p:style>
                <a:lnRef idx="0">
                  <a:scrgbClr r="0" g="0" b="0"/>
                </a:lnRef>
                <a:fillRef idx="0">
                  <a:scrgbClr r="0" g="0" b="0"/>
                </a:fillRef>
                <a:effectRef idx="0">
                  <a:scrgbClr r="0" g="0" b="0"/>
                </a:effectRef>
                <a:fontRef idx="none"/>
              </p:style>
              <p:txBody>
                <a:bodyPr rot="0" spcFirstLastPara="1" vertOverflow="overflow" horzOverflow="overflow" vert="horz" wrap="square" lIns="45719" tIns="45719" rIns="45719" bIns="45719" numCol="1" spcCol="38100" rtlCol="0" anchor="ctr">
                  <a:spAutoFit/>
                </a:bodyPr>
                <a:lstStyle/>
                <a:p>
                  <a:pPr marL="0" marR="0" indent="0" algn="l" defTabSz="457200" rtl="0" fontAlgn="auto" latinLnBrk="1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</a:pPr>
                  <a:endParaRPr kumimoji="0" lang="en-US" sz="1050" b="0" i="0" u="none" strike="noStrike" cap="none" spc="0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mc:AlternateContent xmlns:mc="http://schemas.openxmlformats.org/markup-compatibility/2006" xmlns:a14="http://schemas.microsoft.com/office/drawing/2010/main">
              <mc:Choice Requires="a14">
                <p:sp>
                  <p:nvSpPr>
                    <p:cNvPr id="112" name="Rectangle 111"/>
                    <p:cNvSpPr/>
                    <p:nvPr/>
                  </p:nvSpPr>
                  <p:spPr>
                    <a:xfrm>
                      <a:off x="4750274" y="1783752"/>
                      <a:ext cx="491091" cy="364101"/>
                    </a:xfrm>
                    <a:prstGeom prst="rect">
                      <a:avLst/>
                    </a:prstGeom>
                  </p:spPr>
                  <p:txBody>
                    <a:bodyPr wrap="none">
                      <a:spAutoFit/>
                    </a:bodyPr>
                    <a:lstStyle/>
                    <a:p>
                      <a:pPr/>
                      <a14:m>
                        <m:oMathPara xmlns:m="http://schemas.openxmlformats.org/officeDocument/2006/math">
                          <m:oMathParaPr>
                            <m:jc m:val="centerGroup"/>
                          </m:oMathParaPr>
                          <m:oMath xmlns:m="http://schemas.openxmlformats.org/officeDocument/2006/math">
                            <m:sSub>
                              <m:sSubPr>
                                <m:ctrlPr>
                                  <a:rPr lang="en-US" sz="1050" b="0" i="1" smtClean="0">
                                    <a:solidFill>
                                      <a:srgbClr val="000000"/>
                                    </a:solidFill>
                                    <a:latin typeface="Cambria Math" charset="0"/>
                                  </a:rPr>
                                </m:ctrlPr>
                              </m:sSubPr>
                              <m:e>
                                <m:r>
                                  <a:rPr lang="en-US" sz="1050" b="0" i="1" smtClean="0">
                                    <a:solidFill>
                                      <a:srgbClr val="000000"/>
                                    </a:solidFill>
                                    <a:latin typeface="Cambria Math" charset="0"/>
                                  </a:rPr>
                                  <m:t>𝑦</m:t>
                                </m:r>
                              </m:e>
                              <m:sub>
                                <m:r>
                                  <a:rPr lang="en-US" sz="1050" b="0" i="1" smtClean="0">
                                    <a:solidFill>
                                      <a:srgbClr val="000000"/>
                                    </a:solidFill>
                                    <a:latin typeface="Cambria Math" charset="0"/>
                                  </a:rPr>
                                  <m:t>1</m:t>
                                </m:r>
                              </m:sub>
                            </m:sSub>
                          </m:oMath>
                        </m:oMathPara>
                      </a14:m>
                      <a:endParaRPr lang="en-US" sz="1050" dirty="0"/>
                    </a:p>
                  </p:txBody>
                </p:sp>
              </mc:Choice>
              <mc:Fallback xmlns="">
                <p:sp>
                  <p:nvSpPr>
                    <p:cNvPr id="112" name="Rectangle 111"/>
                    <p:cNvSpPr>
                      <a:spLocks noRot="1" noChangeAspect="1" noMove="1" noResize="1" noEditPoints="1" noAdjustHandles="1" noChangeArrowheads="1" noChangeShapeType="1" noTextEdit="1"/>
                    </p:cNvSpPr>
                    <p:nvPr/>
                  </p:nvSpPr>
                  <p:spPr>
                    <a:xfrm>
                      <a:off x="4750274" y="1783752"/>
                      <a:ext cx="491091" cy="364101"/>
                    </a:xfrm>
                    <a:prstGeom prst="rect">
                      <a:avLst/>
                    </a:prstGeom>
                    <a:blipFill rotWithShape="0">
                      <a:blip r:embed="rId15"/>
                      <a:stretch>
                        <a:fillRect b="-7895"/>
                      </a:stretch>
                    </a:blipFill>
                  </p:spPr>
                  <p:txBody>
                    <a:bodyPr/>
                    <a:lstStyle/>
                    <a:p>
                      <a:r>
                        <a:rPr lang="en-US">
                          <a:noFill/>
                        </a:rPr>
                        <a:t> </a:t>
                      </a:r>
                    </a:p>
                  </p:txBody>
                </p:sp>
              </mc:Fallback>
            </mc:AlternateContent>
          </p:grpSp>
        </p:grpSp>
      </p:grpSp>
      <p:pic>
        <p:nvPicPr>
          <p:cNvPr id="4" name="Picture 3"/>
          <p:cNvPicPr>
            <a:picLocks noChangeAspect="1"/>
          </p:cNvPicPr>
          <p:nvPr/>
        </p:nvPicPr>
        <p:blipFill>
          <a:blip r:embed="rId16"/>
          <a:stretch>
            <a:fillRect/>
          </a:stretch>
        </p:blipFill>
        <p:spPr>
          <a:xfrm>
            <a:off x="321985" y="1404630"/>
            <a:ext cx="8703671" cy="216118"/>
          </a:xfrm>
          <a:prstGeom prst="rect">
            <a:avLst/>
          </a:prstGeom>
        </p:spPr>
      </p:pic>
      <p:pic>
        <p:nvPicPr>
          <p:cNvPr id="83" name="Picture 82"/>
          <p:cNvPicPr>
            <a:picLocks noChangeAspect="1"/>
          </p:cNvPicPr>
          <p:nvPr/>
        </p:nvPicPr>
        <p:blipFill>
          <a:blip r:embed="rId17"/>
          <a:stretch>
            <a:fillRect/>
          </a:stretch>
        </p:blipFill>
        <p:spPr>
          <a:xfrm>
            <a:off x="306183" y="1208659"/>
            <a:ext cx="2625634" cy="191874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18"/>
          <a:srcRect b="11259"/>
          <a:stretch/>
        </p:blipFill>
        <p:spPr>
          <a:xfrm>
            <a:off x="321985" y="1661671"/>
            <a:ext cx="8021915" cy="5784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43533226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5135" y="457199"/>
            <a:ext cx="8470041" cy="39418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40169223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33323" y="265480"/>
            <a:ext cx="2953615" cy="703899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66856" y="1141170"/>
            <a:ext cx="7976188" cy="35112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65222701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79349"/>
            <a:ext cx="3912306" cy="930149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3"/>
          <a:srcRect b="27493"/>
          <a:stretch/>
        </p:blipFill>
        <p:spPr>
          <a:xfrm>
            <a:off x="1799539" y="826379"/>
            <a:ext cx="5259629" cy="38699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65857471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Bidirectional Recurrent Neural Network</a:t>
            </a:r>
            <a:endParaRPr sz="3200" dirty="0">
              <a:solidFill>
                <a:srgbClr val="215380"/>
              </a:solidFill>
            </a:endParaRPr>
          </a:p>
        </p:txBody>
      </p:sp>
      <p:grpSp>
        <p:nvGrpSpPr>
          <p:cNvPr id="18" name="Group 17"/>
          <p:cNvGrpSpPr/>
          <p:nvPr/>
        </p:nvGrpSpPr>
        <p:grpSpPr>
          <a:xfrm>
            <a:off x="1367499" y="3657736"/>
            <a:ext cx="419309" cy="390164"/>
            <a:chOff x="4750274" y="1750521"/>
            <a:chExt cx="490733" cy="511992"/>
          </a:xfrm>
        </p:grpSpPr>
        <p:sp>
          <p:nvSpPr>
            <p:cNvPr id="16" name="Oval 15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" name="Rectangle 16"/>
                <p:cNvSpPr/>
                <p:nvPr/>
              </p:nvSpPr>
              <p:spPr>
                <a:xfrm>
                  <a:off x="4750274" y="1783751"/>
                  <a:ext cx="490733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2" name="Group 31"/>
          <p:cNvGrpSpPr/>
          <p:nvPr/>
        </p:nvGrpSpPr>
        <p:grpSpPr>
          <a:xfrm>
            <a:off x="1284634" y="2972984"/>
            <a:ext cx="495986" cy="390164"/>
            <a:chOff x="6512842" y="2456858"/>
            <a:chExt cx="580470" cy="511992"/>
          </a:xfrm>
        </p:grpSpPr>
        <p:sp>
          <p:nvSpPr>
            <p:cNvPr id="30" name="Oval 29"/>
            <p:cNvSpPr/>
            <p:nvPr/>
          </p:nvSpPr>
          <p:spPr>
            <a:xfrm>
              <a:off x="6512842" y="2456858"/>
              <a:ext cx="580470" cy="511992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1" name="Rectangle 30"/>
                <p:cNvSpPr/>
                <p:nvPr/>
              </p:nvSpPr>
              <p:spPr>
                <a:xfrm>
                  <a:off x="6563237" y="2558964"/>
                  <a:ext cx="370557" cy="302909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9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𝐵𝑅𝑁𝑁</m:t>
                        </m:r>
                      </m:oMath>
                    </m:oMathPara>
                  </a14:m>
                  <a:endParaRPr lang="en-US" sz="900" dirty="0"/>
                </a:p>
              </p:txBody>
            </p:sp>
          </mc:Choice>
          <mc:Fallback xmlns="">
            <p:sp>
              <p:nvSpPr>
                <p:cNvPr id="31" name="Rectangle 3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4"/>
                  <a:ext cx="370557" cy="302909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42308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7" name="Group 36"/>
          <p:cNvGrpSpPr/>
          <p:nvPr/>
        </p:nvGrpSpPr>
        <p:grpSpPr>
          <a:xfrm>
            <a:off x="467657" y="2951278"/>
            <a:ext cx="428613" cy="390164"/>
            <a:chOff x="4750274" y="1750521"/>
            <a:chExt cx="501622" cy="511992"/>
          </a:xfrm>
        </p:grpSpPr>
        <p:sp>
          <p:nvSpPr>
            <p:cNvPr id="38" name="Oval 37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0" name="Rectangle 39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40" name="Rectangle 3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46" name="Group 45"/>
          <p:cNvGrpSpPr/>
          <p:nvPr/>
        </p:nvGrpSpPr>
        <p:grpSpPr>
          <a:xfrm>
            <a:off x="2246307" y="2951278"/>
            <a:ext cx="424723" cy="390164"/>
            <a:chOff x="4750274" y="1750521"/>
            <a:chExt cx="497069" cy="511992"/>
          </a:xfrm>
        </p:grpSpPr>
        <p:sp>
          <p:nvSpPr>
            <p:cNvPr id="52" name="Oval 51"/>
            <p:cNvSpPr/>
            <p:nvPr/>
          </p:nvSpPr>
          <p:spPr>
            <a:xfrm>
              <a:off x="4772238" y="1750521"/>
              <a:ext cx="340641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5" name="Rectangle 54"/>
                <p:cNvSpPr/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55" name="Rectangle 5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61" name="Straight Arrow Connector 60"/>
          <p:cNvCxnSpPr/>
          <p:nvPr/>
        </p:nvCxnSpPr>
        <p:spPr>
          <a:xfrm>
            <a:off x="1869334" y="3168065"/>
            <a:ext cx="302943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3" name="Straight Arrow Connector 22"/>
          <p:cNvCxnSpPr/>
          <p:nvPr/>
        </p:nvCxnSpPr>
        <p:spPr>
          <a:xfrm flipV="1">
            <a:off x="1525900" y="3438456"/>
            <a:ext cx="0" cy="19444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/>
          <p:cNvCxnSpPr/>
          <p:nvPr/>
        </p:nvCxnSpPr>
        <p:spPr>
          <a:xfrm>
            <a:off x="903485" y="3147866"/>
            <a:ext cx="302943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9" name="Group 18"/>
          <p:cNvGrpSpPr/>
          <p:nvPr/>
        </p:nvGrpSpPr>
        <p:grpSpPr>
          <a:xfrm>
            <a:off x="1364388" y="2298421"/>
            <a:ext cx="424723" cy="390164"/>
            <a:chOff x="4750274" y="1750521"/>
            <a:chExt cx="497069" cy="511992"/>
          </a:xfrm>
        </p:grpSpPr>
        <p:sp>
          <p:nvSpPr>
            <p:cNvPr id="20" name="Oval 19"/>
            <p:cNvSpPr/>
            <p:nvPr/>
          </p:nvSpPr>
          <p:spPr>
            <a:xfrm>
              <a:off x="4772238" y="1750521"/>
              <a:ext cx="340641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1" name="Rectangle 20"/>
                <p:cNvSpPr/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21" name="Rectangle 2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24" name="Straight Arrow Connector 23"/>
          <p:cNvCxnSpPr/>
          <p:nvPr/>
        </p:nvCxnSpPr>
        <p:spPr>
          <a:xfrm flipV="1">
            <a:off x="1525900" y="2697173"/>
            <a:ext cx="0" cy="19993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57" name="Group 56"/>
          <p:cNvGrpSpPr/>
          <p:nvPr/>
        </p:nvGrpSpPr>
        <p:grpSpPr>
          <a:xfrm>
            <a:off x="3194591" y="3665051"/>
            <a:ext cx="419309" cy="390164"/>
            <a:chOff x="4750274" y="1750521"/>
            <a:chExt cx="490733" cy="511992"/>
          </a:xfrm>
        </p:grpSpPr>
        <p:sp>
          <p:nvSpPr>
            <p:cNvPr id="58" name="Oval 57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9" name="Rectangle 58"/>
                <p:cNvSpPr/>
                <p:nvPr/>
              </p:nvSpPr>
              <p:spPr>
                <a:xfrm>
                  <a:off x="4750274" y="1783751"/>
                  <a:ext cx="490733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60" name="Group 59"/>
          <p:cNvGrpSpPr/>
          <p:nvPr/>
        </p:nvGrpSpPr>
        <p:grpSpPr>
          <a:xfrm>
            <a:off x="3108496" y="2980299"/>
            <a:ext cx="584502" cy="390164"/>
            <a:chOff x="6509050" y="2456858"/>
            <a:chExt cx="684062" cy="511992"/>
          </a:xfrm>
        </p:grpSpPr>
        <p:sp>
          <p:nvSpPr>
            <p:cNvPr id="62" name="Oval 61"/>
            <p:cNvSpPr/>
            <p:nvPr/>
          </p:nvSpPr>
          <p:spPr>
            <a:xfrm>
              <a:off x="6512842" y="2456858"/>
              <a:ext cx="580470" cy="511992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63" name="Rectangle 62"/>
                <p:cNvSpPr/>
                <p:nvPr/>
              </p:nvSpPr>
              <p:spPr>
                <a:xfrm>
                  <a:off x="6509050" y="2558964"/>
                  <a:ext cx="684062" cy="302909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m:rPr>
                            <m:sty m:val="p"/>
                          </m:rPr>
                          <a:rPr lang="en-US" sz="900" b="0" i="0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B</m:t>
                        </m:r>
                        <m:r>
                          <a:rPr lang="en-US" sz="9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900" dirty="0"/>
                </a:p>
              </p:txBody>
            </p:sp>
          </mc:Choice>
          <mc:Fallback xmlns="">
            <p:sp>
              <p:nvSpPr>
                <p:cNvPr id="63" name="Rectangle 62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09050" y="2558964"/>
                  <a:ext cx="684062" cy="302909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67" name="Group 66"/>
          <p:cNvGrpSpPr/>
          <p:nvPr/>
        </p:nvGrpSpPr>
        <p:grpSpPr>
          <a:xfrm>
            <a:off x="4073398" y="2958593"/>
            <a:ext cx="428613" cy="390164"/>
            <a:chOff x="4750274" y="1750521"/>
            <a:chExt cx="501622" cy="511992"/>
          </a:xfrm>
        </p:grpSpPr>
        <p:sp>
          <p:nvSpPr>
            <p:cNvPr id="68" name="Oval 67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69" name="Rectangle 68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69" name="Rectangle 6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9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70" name="Straight Arrow Connector 69"/>
          <p:cNvCxnSpPr/>
          <p:nvPr/>
        </p:nvCxnSpPr>
        <p:spPr>
          <a:xfrm>
            <a:off x="3696426" y="3175380"/>
            <a:ext cx="302943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1" name="Straight Arrow Connector 70"/>
          <p:cNvCxnSpPr/>
          <p:nvPr/>
        </p:nvCxnSpPr>
        <p:spPr>
          <a:xfrm flipV="1">
            <a:off x="3352992" y="3445771"/>
            <a:ext cx="0" cy="19444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2" name="Straight Arrow Connector 71"/>
          <p:cNvCxnSpPr/>
          <p:nvPr/>
        </p:nvCxnSpPr>
        <p:spPr>
          <a:xfrm>
            <a:off x="2730577" y="3155181"/>
            <a:ext cx="302943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73" name="Group 72"/>
          <p:cNvGrpSpPr/>
          <p:nvPr/>
        </p:nvGrpSpPr>
        <p:grpSpPr>
          <a:xfrm>
            <a:off x="3191479" y="2305736"/>
            <a:ext cx="428613" cy="390164"/>
            <a:chOff x="4750274" y="1750521"/>
            <a:chExt cx="501622" cy="511992"/>
          </a:xfrm>
        </p:grpSpPr>
        <p:sp>
          <p:nvSpPr>
            <p:cNvPr id="74" name="Oval 73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75" name="Rectangle 74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75" name="Rectangle 7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10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76" name="Straight Arrow Connector 75"/>
          <p:cNvCxnSpPr/>
          <p:nvPr/>
        </p:nvCxnSpPr>
        <p:spPr>
          <a:xfrm flipV="1">
            <a:off x="3352992" y="2704488"/>
            <a:ext cx="0" cy="19993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77" name="Group 76"/>
          <p:cNvGrpSpPr/>
          <p:nvPr/>
        </p:nvGrpSpPr>
        <p:grpSpPr>
          <a:xfrm>
            <a:off x="4959197" y="3669842"/>
            <a:ext cx="419309" cy="390164"/>
            <a:chOff x="4750274" y="1750521"/>
            <a:chExt cx="490733" cy="511992"/>
          </a:xfrm>
        </p:grpSpPr>
        <p:sp>
          <p:nvSpPr>
            <p:cNvPr id="78" name="Oval 77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79" name="Rectangle 78"/>
                <p:cNvSpPr/>
                <p:nvPr/>
              </p:nvSpPr>
              <p:spPr>
                <a:xfrm>
                  <a:off x="4750274" y="1783751"/>
                  <a:ext cx="490733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80" name="Group 79"/>
          <p:cNvGrpSpPr/>
          <p:nvPr/>
        </p:nvGrpSpPr>
        <p:grpSpPr>
          <a:xfrm>
            <a:off x="4876332" y="2985090"/>
            <a:ext cx="495986" cy="390164"/>
            <a:chOff x="6512842" y="2456858"/>
            <a:chExt cx="580470" cy="511992"/>
          </a:xfrm>
        </p:grpSpPr>
        <p:sp>
          <p:nvSpPr>
            <p:cNvPr id="81" name="Oval 80"/>
            <p:cNvSpPr/>
            <p:nvPr/>
          </p:nvSpPr>
          <p:spPr>
            <a:xfrm>
              <a:off x="6512842" y="2456858"/>
              <a:ext cx="580470" cy="511992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2" name="Rectangle 81"/>
                <p:cNvSpPr/>
                <p:nvPr/>
              </p:nvSpPr>
              <p:spPr>
                <a:xfrm>
                  <a:off x="6563237" y="2558964"/>
                  <a:ext cx="370557" cy="302909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9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𝐵𝑅𝑁𝑁</m:t>
                        </m:r>
                      </m:oMath>
                    </m:oMathPara>
                  </a14:m>
                  <a:endParaRPr lang="en-US" sz="900" dirty="0"/>
                </a:p>
              </p:txBody>
            </p:sp>
          </mc:Choice>
          <mc:Fallback xmlns="">
            <p:sp>
              <p:nvSpPr>
                <p:cNvPr id="82" name="Rectangle 8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4"/>
                  <a:ext cx="370557" cy="302909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42308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86" name="Group 85"/>
          <p:cNvGrpSpPr/>
          <p:nvPr/>
        </p:nvGrpSpPr>
        <p:grpSpPr>
          <a:xfrm>
            <a:off x="5838005" y="2963384"/>
            <a:ext cx="428613" cy="390164"/>
            <a:chOff x="4750274" y="1750521"/>
            <a:chExt cx="501622" cy="511992"/>
          </a:xfrm>
        </p:grpSpPr>
        <p:sp>
          <p:nvSpPr>
            <p:cNvPr id="87" name="Oval 86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8" name="Rectangle 87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88" name="Rectangle 8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11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89" name="Straight Arrow Connector 88"/>
          <p:cNvCxnSpPr/>
          <p:nvPr/>
        </p:nvCxnSpPr>
        <p:spPr>
          <a:xfrm>
            <a:off x="5461032" y="3180171"/>
            <a:ext cx="302943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90" name="Straight Arrow Connector 89"/>
          <p:cNvCxnSpPr/>
          <p:nvPr/>
        </p:nvCxnSpPr>
        <p:spPr>
          <a:xfrm flipV="1">
            <a:off x="5117598" y="3450562"/>
            <a:ext cx="0" cy="19444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91" name="Straight Arrow Connector 90"/>
          <p:cNvCxnSpPr/>
          <p:nvPr/>
        </p:nvCxnSpPr>
        <p:spPr>
          <a:xfrm>
            <a:off x="4495183" y="3159972"/>
            <a:ext cx="302943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92" name="Group 91"/>
          <p:cNvGrpSpPr/>
          <p:nvPr/>
        </p:nvGrpSpPr>
        <p:grpSpPr>
          <a:xfrm>
            <a:off x="4956086" y="2310527"/>
            <a:ext cx="428613" cy="390164"/>
            <a:chOff x="4750274" y="1750521"/>
            <a:chExt cx="501622" cy="511992"/>
          </a:xfrm>
        </p:grpSpPr>
        <p:sp>
          <p:nvSpPr>
            <p:cNvPr id="93" name="Oval 92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4" name="Rectangle 93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94" name="Rectangle 9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12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95" name="Straight Arrow Connector 94"/>
          <p:cNvCxnSpPr/>
          <p:nvPr/>
        </p:nvCxnSpPr>
        <p:spPr>
          <a:xfrm flipV="1">
            <a:off x="5117598" y="2709279"/>
            <a:ext cx="0" cy="19993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7" name="Group 6"/>
          <p:cNvGrpSpPr/>
          <p:nvPr/>
        </p:nvGrpSpPr>
        <p:grpSpPr>
          <a:xfrm>
            <a:off x="1411812" y="4099933"/>
            <a:ext cx="4009857" cy="261870"/>
            <a:chOff x="2140462" y="4401092"/>
            <a:chExt cx="4692881" cy="343638"/>
          </a:xfrm>
        </p:grpSpPr>
        <p:sp>
          <p:nvSpPr>
            <p:cNvPr id="5" name="Rectangle 4"/>
            <p:cNvSpPr/>
            <p:nvPr/>
          </p:nvSpPr>
          <p:spPr>
            <a:xfrm>
              <a:off x="2140462" y="4411530"/>
              <a:ext cx="433743" cy="33320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sz="1050" b="1" dirty="0" smtClean="0">
                  <a:solidFill>
                    <a:srgbClr val="0070C0"/>
                  </a:solidFill>
                </a:rPr>
                <a:t>the</a:t>
              </a:r>
              <a:endParaRPr lang="en-US" sz="1000" dirty="0">
                <a:solidFill>
                  <a:srgbClr val="0070C0"/>
                </a:solidFill>
              </a:endParaRPr>
            </a:p>
          </p:txBody>
        </p:sp>
        <p:sp>
          <p:nvSpPr>
            <p:cNvPr id="96" name="Rectangle 95"/>
            <p:cNvSpPr/>
            <p:nvPr/>
          </p:nvSpPr>
          <p:spPr>
            <a:xfrm>
              <a:off x="4247421" y="4411530"/>
              <a:ext cx="413108" cy="33320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sz="1050" b="1" dirty="0" smtClean="0">
                  <a:solidFill>
                    <a:srgbClr val="0070C0"/>
                  </a:solidFill>
                </a:rPr>
                <a:t>cat</a:t>
              </a:r>
              <a:endParaRPr lang="en-US" sz="1000" dirty="0">
                <a:solidFill>
                  <a:srgbClr val="0070C0"/>
                </a:solidFill>
              </a:endParaRPr>
            </a:p>
          </p:txBody>
        </p:sp>
        <p:sp>
          <p:nvSpPr>
            <p:cNvPr id="97" name="Rectangle 96"/>
            <p:cNvSpPr/>
            <p:nvPr/>
          </p:nvSpPr>
          <p:spPr>
            <a:xfrm>
              <a:off x="6219498" y="4401092"/>
              <a:ext cx="613845" cy="33320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sz="1050" b="1" smtClean="0">
                  <a:solidFill>
                    <a:srgbClr val="0070C0"/>
                  </a:solidFill>
                </a:rPr>
                <a:t>wants</a:t>
              </a:r>
              <a:endParaRPr lang="en-US" sz="1000" dirty="0">
                <a:solidFill>
                  <a:srgbClr val="0070C0"/>
                </a:solidFill>
              </a:endParaRPr>
            </a:p>
          </p:txBody>
        </p:sp>
      </p:grpSp>
      <p:grpSp>
        <p:nvGrpSpPr>
          <p:cNvPr id="6" name="Group 5"/>
          <p:cNvGrpSpPr/>
          <p:nvPr/>
        </p:nvGrpSpPr>
        <p:grpSpPr>
          <a:xfrm>
            <a:off x="1361473" y="1357877"/>
            <a:ext cx="3999960" cy="936393"/>
            <a:chOff x="2081548" y="802833"/>
            <a:chExt cx="4681299" cy="1228779"/>
          </a:xfrm>
        </p:grpSpPr>
        <p:sp>
          <p:nvSpPr>
            <p:cNvPr id="98" name="Rectangle 97"/>
            <p:cNvSpPr/>
            <p:nvPr/>
          </p:nvSpPr>
          <p:spPr>
            <a:xfrm>
              <a:off x="2106924" y="839590"/>
              <a:ext cx="506910" cy="333201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sz="1050" b="1" dirty="0" err="1" smtClean="0">
                  <a:solidFill>
                    <a:srgbClr val="0070C0"/>
                  </a:solidFill>
                </a:rPr>
                <a:t>gato</a:t>
              </a:r>
              <a:endParaRPr lang="en-US" sz="1000" dirty="0">
                <a:solidFill>
                  <a:srgbClr val="0070C0"/>
                </a:solidFill>
              </a:endParaRPr>
            </a:p>
          </p:txBody>
        </p:sp>
        <p:sp>
          <p:nvSpPr>
            <p:cNvPr id="99" name="Rectangle 98"/>
            <p:cNvSpPr/>
            <p:nvPr/>
          </p:nvSpPr>
          <p:spPr>
            <a:xfrm>
              <a:off x="4210403" y="844360"/>
              <a:ext cx="638234" cy="333201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sz="1050" b="1" dirty="0" err="1" smtClean="0">
                  <a:solidFill>
                    <a:srgbClr val="0070C0"/>
                  </a:solidFill>
                </a:rPr>
                <a:t>quiere</a:t>
              </a:r>
              <a:endParaRPr lang="en-US" sz="1000" dirty="0">
                <a:solidFill>
                  <a:srgbClr val="0070C0"/>
                </a:solidFill>
              </a:endParaRPr>
            </a:p>
          </p:txBody>
        </p:sp>
        <p:sp>
          <p:nvSpPr>
            <p:cNvPr id="100" name="Rectangle 99"/>
            <p:cNvSpPr/>
            <p:nvPr/>
          </p:nvSpPr>
          <p:spPr>
            <a:xfrm>
              <a:off x="6133914" y="802833"/>
              <a:ext cx="628853" cy="333201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sz="1050" b="1" dirty="0" smtClean="0">
                  <a:solidFill>
                    <a:srgbClr val="0070C0"/>
                  </a:solidFill>
                </a:rPr>
                <a:t>comer</a:t>
              </a:r>
              <a:endParaRPr lang="en-US" sz="1000" dirty="0">
                <a:solidFill>
                  <a:srgbClr val="0070C0"/>
                </a:solidFill>
              </a:endParaRPr>
            </a:p>
          </p:txBody>
        </p:sp>
        <p:cxnSp>
          <p:nvCxnSpPr>
            <p:cNvPr id="101" name="Straight Arrow Connector 100"/>
            <p:cNvCxnSpPr/>
            <p:nvPr/>
          </p:nvCxnSpPr>
          <p:spPr>
            <a:xfrm flipH="1" flipV="1">
              <a:off x="2277473" y="1772300"/>
              <a:ext cx="11470" cy="259312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grpSp>
          <p:nvGrpSpPr>
            <p:cNvPr id="102" name="Group 101"/>
            <p:cNvGrpSpPr/>
            <p:nvPr/>
          </p:nvGrpSpPr>
          <p:grpSpPr>
            <a:xfrm>
              <a:off x="2081548" y="1260334"/>
              <a:ext cx="491091" cy="511992"/>
              <a:chOff x="4750274" y="1750521"/>
              <a:chExt cx="491091" cy="511992"/>
            </a:xfrm>
          </p:grpSpPr>
          <p:sp>
            <p:nvSpPr>
              <p:cNvPr id="103" name="Oval 102"/>
              <p:cNvSpPr/>
              <p:nvPr/>
            </p:nvSpPr>
            <p:spPr>
              <a:xfrm>
                <a:off x="4772238" y="1750521"/>
                <a:ext cx="340641" cy="511992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05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104" name="Rectangle 103"/>
                  <p:cNvSpPr/>
                  <p:nvPr/>
                </p:nvSpPr>
                <p:spPr>
                  <a:xfrm>
                    <a:off x="4750274" y="1783752"/>
                    <a:ext cx="491091" cy="364101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𝑦</m:t>
                              </m:r>
                            </m:e>
                            <m:sub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oMath>
                      </m:oMathPara>
                    </a14:m>
                    <a:endParaRPr lang="en-US" sz="1050" dirty="0"/>
                  </a:p>
                </p:txBody>
              </p:sp>
            </mc:Choice>
            <mc:Fallback xmlns="">
              <p:sp>
                <p:nvSpPr>
                  <p:cNvPr id="104" name="Rectangle 103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2"/>
                    <a:ext cx="491091" cy="364101"/>
                  </a:xfrm>
                  <a:prstGeom prst="rect">
                    <a:avLst/>
                  </a:prstGeom>
                  <a:blipFill rotWithShape="0">
                    <a:blip r:embed="rId13"/>
                    <a:stretch>
                      <a:fillRect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cxnSp>
          <p:nvCxnSpPr>
            <p:cNvPr id="105" name="Straight Arrow Connector 104"/>
            <p:cNvCxnSpPr/>
            <p:nvPr/>
          </p:nvCxnSpPr>
          <p:spPr>
            <a:xfrm flipH="1" flipV="1">
              <a:off x="4415785" y="1771555"/>
              <a:ext cx="11470" cy="259312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grpSp>
          <p:nvGrpSpPr>
            <p:cNvPr id="106" name="Group 105"/>
            <p:cNvGrpSpPr/>
            <p:nvPr/>
          </p:nvGrpSpPr>
          <p:grpSpPr>
            <a:xfrm>
              <a:off x="4219860" y="1259589"/>
              <a:ext cx="491091" cy="511992"/>
              <a:chOff x="4750274" y="1750521"/>
              <a:chExt cx="491091" cy="511992"/>
            </a:xfrm>
          </p:grpSpPr>
          <p:sp>
            <p:nvSpPr>
              <p:cNvPr id="107" name="Oval 106"/>
              <p:cNvSpPr/>
              <p:nvPr/>
            </p:nvSpPr>
            <p:spPr>
              <a:xfrm>
                <a:off x="4772238" y="1750521"/>
                <a:ext cx="340641" cy="511992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05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108" name="Rectangle 107"/>
                  <p:cNvSpPr/>
                  <p:nvPr/>
                </p:nvSpPr>
                <p:spPr>
                  <a:xfrm>
                    <a:off x="4750274" y="1783752"/>
                    <a:ext cx="491091" cy="364101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𝑦</m:t>
                              </m:r>
                            </m:e>
                            <m:sub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oMath>
                      </m:oMathPara>
                    </a14:m>
                    <a:endParaRPr lang="en-US" sz="1050" dirty="0"/>
                  </a:p>
                </p:txBody>
              </p:sp>
            </mc:Choice>
            <mc:Fallback xmlns="">
              <p:sp>
                <p:nvSpPr>
                  <p:cNvPr id="108" name="Rectangle 107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2"/>
                    <a:ext cx="491091" cy="364101"/>
                  </a:xfrm>
                  <a:prstGeom prst="rect">
                    <a:avLst/>
                  </a:prstGeom>
                  <a:blipFill rotWithShape="0">
                    <a:blip r:embed="rId14"/>
                    <a:stretch>
                      <a:fillRect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cxnSp>
          <p:nvCxnSpPr>
            <p:cNvPr id="109" name="Straight Arrow Connector 108"/>
            <p:cNvCxnSpPr/>
            <p:nvPr/>
          </p:nvCxnSpPr>
          <p:spPr>
            <a:xfrm flipH="1" flipV="1">
              <a:off x="6467681" y="1771555"/>
              <a:ext cx="11470" cy="259312"/>
            </a:xfrm>
            <a:prstGeom prst="straightConnector1">
              <a:avLst/>
            </a:prstGeom>
            <a:noFill/>
            <a:ln w="25400" cap="flat">
              <a:solidFill>
                <a:srgbClr val="40404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grpSp>
          <p:nvGrpSpPr>
            <p:cNvPr id="110" name="Group 109"/>
            <p:cNvGrpSpPr/>
            <p:nvPr/>
          </p:nvGrpSpPr>
          <p:grpSpPr>
            <a:xfrm>
              <a:off x="6271756" y="1259589"/>
              <a:ext cx="491091" cy="511992"/>
              <a:chOff x="4750274" y="1750521"/>
              <a:chExt cx="491091" cy="511992"/>
            </a:xfrm>
          </p:grpSpPr>
          <p:sp>
            <p:nvSpPr>
              <p:cNvPr id="111" name="Oval 110"/>
              <p:cNvSpPr/>
              <p:nvPr/>
            </p:nvSpPr>
            <p:spPr>
              <a:xfrm>
                <a:off x="4772238" y="1750521"/>
                <a:ext cx="340641" cy="511992"/>
              </a:xfrm>
              <a:prstGeom prst="ellipse">
                <a:avLst/>
              </a:prstGeom>
              <a:solidFill>
                <a:srgbClr val="D1E0F9"/>
              </a:solidFill>
              <a:ln w="12700" cap="flat">
                <a:solidFill>
                  <a:srgbClr val="0070C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05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112" name="Rectangle 111"/>
                  <p:cNvSpPr/>
                  <p:nvPr/>
                </p:nvSpPr>
                <p:spPr>
                  <a:xfrm>
                    <a:off x="4750274" y="1783752"/>
                    <a:ext cx="491091" cy="364101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𝑦</m:t>
                              </m:r>
                            </m:e>
                            <m:sub>
                              <m:r>
                                <a:rPr lang="en-US" sz="105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oMath>
                      </m:oMathPara>
                    </a14:m>
                    <a:endParaRPr lang="en-US" sz="1050" dirty="0"/>
                  </a:p>
                </p:txBody>
              </p:sp>
            </mc:Choice>
            <mc:Fallback xmlns="">
              <p:sp>
                <p:nvSpPr>
                  <p:cNvPr id="112" name="Rectangle 111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4750274" y="1783752"/>
                    <a:ext cx="491091" cy="364101"/>
                  </a:xfrm>
                  <a:prstGeom prst="rect">
                    <a:avLst/>
                  </a:prstGeom>
                  <a:blipFill rotWithShape="0">
                    <a:blip r:embed="rId15"/>
                    <a:stretch>
                      <a:fillRect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</p:grpSp>
      <p:cxnSp>
        <p:nvCxnSpPr>
          <p:cNvPr id="84" name="Straight Arrow Connector 83"/>
          <p:cNvCxnSpPr/>
          <p:nvPr/>
        </p:nvCxnSpPr>
        <p:spPr>
          <a:xfrm flipH="1">
            <a:off x="1869335" y="3261380"/>
            <a:ext cx="283782" cy="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85" name="Straight Arrow Connector 84"/>
          <p:cNvCxnSpPr/>
          <p:nvPr/>
        </p:nvCxnSpPr>
        <p:spPr>
          <a:xfrm flipH="1">
            <a:off x="2716779" y="3261380"/>
            <a:ext cx="283782" cy="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13" name="Straight Arrow Connector 112"/>
          <p:cNvCxnSpPr/>
          <p:nvPr/>
        </p:nvCxnSpPr>
        <p:spPr>
          <a:xfrm flipH="1">
            <a:off x="3676808" y="3295614"/>
            <a:ext cx="283782" cy="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14" name="Straight Arrow Connector 113"/>
          <p:cNvCxnSpPr/>
          <p:nvPr/>
        </p:nvCxnSpPr>
        <p:spPr>
          <a:xfrm flipH="1">
            <a:off x="4484336" y="3300003"/>
            <a:ext cx="283782" cy="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15" name="Straight Arrow Connector 114"/>
          <p:cNvCxnSpPr/>
          <p:nvPr/>
        </p:nvCxnSpPr>
        <p:spPr>
          <a:xfrm flipH="1">
            <a:off x="5480532" y="3300003"/>
            <a:ext cx="283782" cy="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16" name="Straight Arrow Connector 115"/>
          <p:cNvCxnSpPr/>
          <p:nvPr/>
        </p:nvCxnSpPr>
        <p:spPr>
          <a:xfrm flipH="1">
            <a:off x="888147" y="3288037"/>
            <a:ext cx="283782" cy="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</p:spTree>
    <p:extLst>
      <p:ext uri="{BB962C8B-B14F-4D97-AF65-F5344CB8AC3E}">
        <p14:creationId xmlns:p14="http://schemas.microsoft.com/office/powerpoint/2010/main" val="1415641225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Stacked Recurrent Neural Network</a:t>
            </a:r>
            <a:endParaRPr sz="3200" dirty="0">
              <a:solidFill>
                <a:srgbClr val="215380"/>
              </a:solidFill>
            </a:endParaRPr>
          </a:p>
        </p:txBody>
      </p:sp>
      <p:grpSp>
        <p:nvGrpSpPr>
          <p:cNvPr id="76" name="Group 75"/>
          <p:cNvGrpSpPr/>
          <p:nvPr/>
        </p:nvGrpSpPr>
        <p:grpSpPr>
          <a:xfrm>
            <a:off x="1295769" y="4222515"/>
            <a:ext cx="352596" cy="328088"/>
            <a:chOff x="4750274" y="1750521"/>
            <a:chExt cx="490733" cy="511992"/>
          </a:xfrm>
        </p:grpSpPr>
        <p:sp>
          <p:nvSpPr>
            <p:cNvPr id="145" name="Oval 144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46" name="Rectangle 145"/>
                <p:cNvSpPr/>
                <p:nvPr/>
              </p:nvSpPr>
              <p:spPr>
                <a:xfrm>
                  <a:off x="4750274" y="1783751"/>
                  <a:ext cx="490733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77" name="Group 76"/>
          <p:cNvGrpSpPr/>
          <p:nvPr/>
        </p:nvGrpSpPr>
        <p:grpSpPr>
          <a:xfrm>
            <a:off x="1226088" y="3646709"/>
            <a:ext cx="417073" cy="328088"/>
            <a:chOff x="6512842" y="2456858"/>
            <a:chExt cx="580470" cy="511992"/>
          </a:xfrm>
        </p:grpSpPr>
        <p:sp>
          <p:nvSpPr>
            <p:cNvPr id="143" name="Oval 142"/>
            <p:cNvSpPr/>
            <p:nvPr/>
          </p:nvSpPr>
          <p:spPr>
            <a:xfrm>
              <a:off x="6512842" y="2456858"/>
              <a:ext cx="580470" cy="511992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44" name="Rectangle 143"/>
                <p:cNvSpPr/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9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900" dirty="0"/>
                </a:p>
              </p:txBody>
            </p:sp>
          </mc:Choice>
          <mc:Fallback xmlns="">
            <p:sp>
              <p:nvSpPr>
                <p:cNvPr id="144" name="Rectangle 14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4090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78" name="Group 77"/>
          <p:cNvGrpSpPr/>
          <p:nvPr/>
        </p:nvGrpSpPr>
        <p:grpSpPr>
          <a:xfrm>
            <a:off x="539095" y="3628457"/>
            <a:ext cx="360420" cy="328088"/>
            <a:chOff x="4750274" y="1750521"/>
            <a:chExt cx="501622" cy="511992"/>
          </a:xfrm>
        </p:grpSpPr>
        <p:sp>
          <p:nvSpPr>
            <p:cNvPr id="141" name="Oval 140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42" name="Rectangle 141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42" name="Rectangle 14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79" name="Group 78"/>
          <p:cNvGrpSpPr/>
          <p:nvPr/>
        </p:nvGrpSpPr>
        <p:grpSpPr>
          <a:xfrm>
            <a:off x="2034756" y="3628457"/>
            <a:ext cx="357148" cy="328088"/>
            <a:chOff x="4750274" y="1750521"/>
            <a:chExt cx="497069" cy="511992"/>
          </a:xfrm>
        </p:grpSpPr>
        <p:sp>
          <p:nvSpPr>
            <p:cNvPr id="139" name="Oval 138"/>
            <p:cNvSpPr/>
            <p:nvPr/>
          </p:nvSpPr>
          <p:spPr>
            <a:xfrm>
              <a:off x="4772238" y="1750521"/>
              <a:ext cx="340641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40" name="Rectangle 139"/>
                <p:cNvSpPr/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40" name="Rectangle 13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80" name="Straight Arrow Connector 79"/>
          <p:cNvCxnSpPr/>
          <p:nvPr/>
        </p:nvCxnSpPr>
        <p:spPr>
          <a:xfrm>
            <a:off x="1717761" y="3810753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81" name="Straight Arrow Connector 80"/>
          <p:cNvCxnSpPr/>
          <p:nvPr/>
        </p:nvCxnSpPr>
        <p:spPr>
          <a:xfrm flipV="1">
            <a:off x="1428969" y="4038123"/>
            <a:ext cx="0" cy="16351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82" name="Straight Arrow Connector 81"/>
          <p:cNvCxnSpPr/>
          <p:nvPr/>
        </p:nvCxnSpPr>
        <p:spPr>
          <a:xfrm>
            <a:off x="905582" y="3793767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83" name="Group 82"/>
          <p:cNvGrpSpPr/>
          <p:nvPr/>
        </p:nvGrpSpPr>
        <p:grpSpPr>
          <a:xfrm>
            <a:off x="1293153" y="3079471"/>
            <a:ext cx="357148" cy="328088"/>
            <a:chOff x="4750274" y="1750521"/>
            <a:chExt cx="497069" cy="511992"/>
          </a:xfrm>
        </p:grpSpPr>
        <p:sp>
          <p:nvSpPr>
            <p:cNvPr id="137" name="Oval 136"/>
            <p:cNvSpPr/>
            <p:nvPr/>
          </p:nvSpPr>
          <p:spPr>
            <a:xfrm>
              <a:off x="4772238" y="1750521"/>
              <a:ext cx="340641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38" name="Rectangle 137"/>
                <p:cNvSpPr/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38" name="Rectangle 13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84" name="Straight Arrow Connector 83"/>
          <p:cNvCxnSpPr/>
          <p:nvPr/>
        </p:nvCxnSpPr>
        <p:spPr>
          <a:xfrm flipV="1">
            <a:off x="1428969" y="3414781"/>
            <a:ext cx="0" cy="16812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85" name="Group 84"/>
          <p:cNvGrpSpPr/>
          <p:nvPr/>
        </p:nvGrpSpPr>
        <p:grpSpPr>
          <a:xfrm>
            <a:off x="2832165" y="4228666"/>
            <a:ext cx="352596" cy="328088"/>
            <a:chOff x="4750274" y="1750521"/>
            <a:chExt cx="490733" cy="511992"/>
          </a:xfrm>
        </p:grpSpPr>
        <p:sp>
          <p:nvSpPr>
            <p:cNvPr id="135" name="Oval 134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36" name="Rectangle 135"/>
                <p:cNvSpPr/>
                <p:nvPr/>
              </p:nvSpPr>
              <p:spPr>
                <a:xfrm>
                  <a:off x="4750274" y="1783751"/>
                  <a:ext cx="490733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86" name="Group 85"/>
          <p:cNvGrpSpPr/>
          <p:nvPr/>
        </p:nvGrpSpPr>
        <p:grpSpPr>
          <a:xfrm>
            <a:off x="2762484" y="3652860"/>
            <a:ext cx="417073" cy="328088"/>
            <a:chOff x="6512842" y="2456858"/>
            <a:chExt cx="580470" cy="511992"/>
          </a:xfrm>
        </p:grpSpPr>
        <p:sp>
          <p:nvSpPr>
            <p:cNvPr id="133" name="Oval 132"/>
            <p:cNvSpPr/>
            <p:nvPr/>
          </p:nvSpPr>
          <p:spPr>
            <a:xfrm>
              <a:off x="6512842" y="2456858"/>
              <a:ext cx="580470" cy="511992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34" name="Rectangle 133"/>
                <p:cNvSpPr/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9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900" dirty="0"/>
                </a:p>
              </p:txBody>
            </p:sp>
          </mc:Choice>
          <mc:Fallback xmlns="">
            <p:sp>
              <p:nvSpPr>
                <p:cNvPr id="134" name="Rectangle 13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4090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87" name="Group 86"/>
          <p:cNvGrpSpPr/>
          <p:nvPr/>
        </p:nvGrpSpPr>
        <p:grpSpPr>
          <a:xfrm>
            <a:off x="3571152" y="3634608"/>
            <a:ext cx="360420" cy="328088"/>
            <a:chOff x="4750274" y="1750521"/>
            <a:chExt cx="501622" cy="511992"/>
          </a:xfrm>
        </p:grpSpPr>
        <p:sp>
          <p:nvSpPr>
            <p:cNvPr id="131" name="Oval 130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32" name="Rectangle 131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32" name="Rectangle 13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88" name="Straight Arrow Connector 87"/>
          <p:cNvCxnSpPr/>
          <p:nvPr/>
        </p:nvCxnSpPr>
        <p:spPr>
          <a:xfrm>
            <a:off x="3254157" y="3816904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89" name="Straight Arrow Connector 88"/>
          <p:cNvCxnSpPr/>
          <p:nvPr/>
        </p:nvCxnSpPr>
        <p:spPr>
          <a:xfrm flipV="1">
            <a:off x="2965365" y="4044274"/>
            <a:ext cx="0" cy="16351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90" name="Straight Arrow Connector 89"/>
          <p:cNvCxnSpPr/>
          <p:nvPr/>
        </p:nvCxnSpPr>
        <p:spPr>
          <a:xfrm>
            <a:off x="2441978" y="3799918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91" name="Group 90"/>
          <p:cNvGrpSpPr/>
          <p:nvPr/>
        </p:nvGrpSpPr>
        <p:grpSpPr>
          <a:xfrm>
            <a:off x="2829549" y="3085622"/>
            <a:ext cx="360420" cy="328088"/>
            <a:chOff x="4750274" y="1750521"/>
            <a:chExt cx="501622" cy="511992"/>
          </a:xfrm>
        </p:grpSpPr>
        <p:sp>
          <p:nvSpPr>
            <p:cNvPr id="129" name="Oval 128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30" name="Rectangle 129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30" name="Rectangle 12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9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92" name="Straight Arrow Connector 91"/>
          <p:cNvCxnSpPr/>
          <p:nvPr/>
        </p:nvCxnSpPr>
        <p:spPr>
          <a:xfrm flipV="1">
            <a:off x="2965365" y="3420932"/>
            <a:ext cx="0" cy="16812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93" name="Group 92"/>
          <p:cNvGrpSpPr/>
          <p:nvPr/>
        </p:nvGrpSpPr>
        <p:grpSpPr>
          <a:xfrm>
            <a:off x="4316017" y="4232695"/>
            <a:ext cx="352596" cy="328088"/>
            <a:chOff x="4750274" y="1750521"/>
            <a:chExt cx="490733" cy="511992"/>
          </a:xfrm>
        </p:grpSpPr>
        <p:sp>
          <p:nvSpPr>
            <p:cNvPr id="127" name="Oval 126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8" name="Rectangle 127"/>
                <p:cNvSpPr/>
                <p:nvPr/>
              </p:nvSpPr>
              <p:spPr>
                <a:xfrm>
                  <a:off x="4750274" y="1783751"/>
                  <a:ext cx="490733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94" name="Group 93"/>
          <p:cNvGrpSpPr/>
          <p:nvPr/>
        </p:nvGrpSpPr>
        <p:grpSpPr>
          <a:xfrm>
            <a:off x="4246336" y="3656889"/>
            <a:ext cx="417073" cy="328088"/>
            <a:chOff x="6512842" y="2456858"/>
            <a:chExt cx="580470" cy="511992"/>
          </a:xfrm>
        </p:grpSpPr>
        <p:sp>
          <p:nvSpPr>
            <p:cNvPr id="125" name="Oval 124"/>
            <p:cNvSpPr/>
            <p:nvPr/>
          </p:nvSpPr>
          <p:spPr>
            <a:xfrm>
              <a:off x="6512842" y="2456858"/>
              <a:ext cx="580470" cy="511992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6" name="Rectangle 125"/>
                <p:cNvSpPr/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9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900" dirty="0"/>
                </a:p>
              </p:txBody>
            </p:sp>
          </mc:Choice>
          <mc:Fallback xmlns="">
            <p:sp>
              <p:nvSpPr>
                <p:cNvPr id="126" name="Rectangle 125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  <a:blipFill rotWithShape="0">
                  <a:blip r:embed="rId10"/>
                  <a:stretch>
                    <a:fillRect r="-4418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95" name="Group 94"/>
          <p:cNvGrpSpPr/>
          <p:nvPr/>
        </p:nvGrpSpPr>
        <p:grpSpPr>
          <a:xfrm>
            <a:off x="5055004" y="3638636"/>
            <a:ext cx="360420" cy="328088"/>
            <a:chOff x="4750274" y="1750521"/>
            <a:chExt cx="501622" cy="511992"/>
          </a:xfrm>
        </p:grpSpPr>
        <p:sp>
          <p:nvSpPr>
            <p:cNvPr id="123" name="Oval 122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4" name="Rectangle 123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24" name="Rectangle 12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11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96" name="Straight Arrow Connector 95"/>
          <p:cNvCxnSpPr/>
          <p:nvPr/>
        </p:nvCxnSpPr>
        <p:spPr>
          <a:xfrm>
            <a:off x="4738009" y="3820933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97" name="Straight Arrow Connector 96"/>
          <p:cNvCxnSpPr/>
          <p:nvPr/>
        </p:nvCxnSpPr>
        <p:spPr>
          <a:xfrm flipV="1">
            <a:off x="4449217" y="4048303"/>
            <a:ext cx="0" cy="16351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98" name="Straight Arrow Connector 97"/>
          <p:cNvCxnSpPr/>
          <p:nvPr/>
        </p:nvCxnSpPr>
        <p:spPr>
          <a:xfrm>
            <a:off x="3925830" y="3803947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99" name="Group 98"/>
          <p:cNvGrpSpPr/>
          <p:nvPr/>
        </p:nvGrpSpPr>
        <p:grpSpPr>
          <a:xfrm>
            <a:off x="4313401" y="3089651"/>
            <a:ext cx="360420" cy="328088"/>
            <a:chOff x="4750274" y="1750521"/>
            <a:chExt cx="501622" cy="511992"/>
          </a:xfrm>
        </p:grpSpPr>
        <p:sp>
          <p:nvSpPr>
            <p:cNvPr id="121" name="Oval 120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2" name="Rectangle 121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22" name="Rectangle 12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12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00" name="Straight Arrow Connector 99"/>
          <p:cNvCxnSpPr/>
          <p:nvPr/>
        </p:nvCxnSpPr>
        <p:spPr>
          <a:xfrm flipV="1">
            <a:off x="4449217" y="3424961"/>
            <a:ext cx="0" cy="16812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01" name="Group 100"/>
          <p:cNvGrpSpPr/>
          <p:nvPr/>
        </p:nvGrpSpPr>
        <p:grpSpPr>
          <a:xfrm>
            <a:off x="1333032" y="4601048"/>
            <a:ext cx="3281982" cy="265565"/>
            <a:chOff x="2140462" y="4411530"/>
            <a:chExt cx="4567769" cy="414423"/>
          </a:xfrm>
        </p:grpSpPr>
        <p:sp>
          <p:nvSpPr>
            <p:cNvPr id="118" name="Rectangle 117"/>
            <p:cNvSpPr/>
            <p:nvPr/>
          </p:nvSpPr>
          <p:spPr>
            <a:xfrm>
              <a:off x="2140462" y="4411530"/>
              <a:ext cx="339562" cy="364101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sz="1050" b="1">
                  <a:solidFill>
                    <a:srgbClr val="0070C0"/>
                  </a:solidFill>
                </a:rPr>
                <a:t>c</a:t>
              </a:r>
              <a:endParaRPr lang="en-US" sz="1000" dirty="0">
                <a:solidFill>
                  <a:srgbClr val="0070C0"/>
                </a:solidFill>
              </a:endParaRPr>
            </a:p>
          </p:txBody>
        </p:sp>
        <p:sp>
          <p:nvSpPr>
            <p:cNvPr id="119" name="Rectangle 118"/>
            <p:cNvSpPr/>
            <p:nvPr/>
          </p:nvSpPr>
          <p:spPr>
            <a:xfrm>
              <a:off x="4247422" y="4411530"/>
              <a:ext cx="352948" cy="364101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sz="1050" b="1" dirty="0" smtClean="0">
                  <a:solidFill>
                    <a:srgbClr val="0070C0"/>
                  </a:solidFill>
                </a:rPr>
                <a:t>a</a:t>
              </a:r>
              <a:endParaRPr lang="en-US" sz="1000" dirty="0">
                <a:solidFill>
                  <a:srgbClr val="0070C0"/>
                </a:solidFill>
              </a:endParaRPr>
            </a:p>
          </p:txBody>
        </p:sp>
        <p:sp>
          <p:nvSpPr>
            <p:cNvPr id="120" name="Rectangle 119"/>
            <p:cNvSpPr/>
            <p:nvPr/>
          </p:nvSpPr>
          <p:spPr>
            <a:xfrm>
              <a:off x="6382055" y="4461852"/>
              <a:ext cx="326176" cy="364101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sz="1050" b="1" dirty="0" smtClean="0">
                  <a:solidFill>
                    <a:srgbClr val="0070C0"/>
                  </a:solidFill>
                </a:rPr>
                <a:t>t</a:t>
              </a:r>
              <a:endParaRPr lang="en-US" sz="1000" dirty="0">
                <a:solidFill>
                  <a:srgbClr val="0070C0"/>
                </a:solidFill>
              </a:endParaRPr>
            </a:p>
          </p:txBody>
        </p:sp>
      </p:grpSp>
      <p:cxnSp>
        <p:nvCxnSpPr>
          <p:cNvPr id="106" name="Straight Arrow Connector 105"/>
          <p:cNvCxnSpPr/>
          <p:nvPr/>
        </p:nvCxnSpPr>
        <p:spPr>
          <a:xfrm flipH="1" flipV="1">
            <a:off x="1431476" y="1681075"/>
            <a:ext cx="8241" cy="16616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07" name="Group 106"/>
          <p:cNvGrpSpPr/>
          <p:nvPr/>
        </p:nvGrpSpPr>
        <p:grpSpPr>
          <a:xfrm>
            <a:off x="1290702" y="1353004"/>
            <a:ext cx="352853" cy="328088"/>
            <a:chOff x="4750274" y="1750521"/>
            <a:chExt cx="491091" cy="511992"/>
          </a:xfrm>
        </p:grpSpPr>
        <p:sp>
          <p:nvSpPr>
            <p:cNvPr id="116" name="Oval 115"/>
            <p:cNvSpPr/>
            <p:nvPr/>
          </p:nvSpPr>
          <p:spPr>
            <a:xfrm>
              <a:off x="4772238" y="1750521"/>
              <a:ext cx="340641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17" name="Rectangle 116"/>
                <p:cNvSpPr/>
                <p:nvPr/>
              </p:nvSpPr>
              <p:spPr>
                <a:xfrm>
                  <a:off x="4750274" y="1783752"/>
                  <a:ext cx="491091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𝑦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17" name="Rectangle 1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91091" cy="364101"/>
                </a:xfrm>
                <a:prstGeom prst="rect">
                  <a:avLst/>
                </a:prstGeom>
                <a:blipFill rotWithShape="0">
                  <a:blip r:embed="rId13"/>
                  <a:stretch>
                    <a:fillRect b="-7692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08" name="Straight Arrow Connector 107"/>
          <p:cNvCxnSpPr/>
          <p:nvPr/>
        </p:nvCxnSpPr>
        <p:spPr>
          <a:xfrm flipH="1" flipV="1">
            <a:off x="2967872" y="1680598"/>
            <a:ext cx="8241" cy="16616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09" name="Group 108"/>
          <p:cNvGrpSpPr/>
          <p:nvPr/>
        </p:nvGrpSpPr>
        <p:grpSpPr>
          <a:xfrm>
            <a:off x="2827098" y="1352526"/>
            <a:ext cx="352853" cy="328088"/>
            <a:chOff x="4750274" y="1750521"/>
            <a:chExt cx="491091" cy="511992"/>
          </a:xfrm>
        </p:grpSpPr>
        <p:sp>
          <p:nvSpPr>
            <p:cNvPr id="114" name="Oval 113"/>
            <p:cNvSpPr/>
            <p:nvPr/>
          </p:nvSpPr>
          <p:spPr>
            <a:xfrm>
              <a:off x="4772238" y="1750521"/>
              <a:ext cx="340641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15" name="Rectangle 114"/>
                <p:cNvSpPr/>
                <p:nvPr/>
              </p:nvSpPr>
              <p:spPr>
                <a:xfrm>
                  <a:off x="4750274" y="1783752"/>
                  <a:ext cx="491091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𝑦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15" name="Rectangle 11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91091" cy="364101"/>
                </a:xfrm>
                <a:prstGeom prst="rect">
                  <a:avLst/>
                </a:prstGeom>
                <a:blipFill rotWithShape="0">
                  <a:blip r:embed="rId13"/>
                  <a:stretch>
                    <a:fillRect b="-7692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10" name="Straight Arrow Connector 109"/>
          <p:cNvCxnSpPr/>
          <p:nvPr/>
        </p:nvCxnSpPr>
        <p:spPr>
          <a:xfrm flipH="1" flipV="1">
            <a:off x="4442177" y="1680598"/>
            <a:ext cx="8241" cy="16616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11" name="Group 110"/>
          <p:cNvGrpSpPr/>
          <p:nvPr/>
        </p:nvGrpSpPr>
        <p:grpSpPr>
          <a:xfrm>
            <a:off x="4301403" y="1352526"/>
            <a:ext cx="352853" cy="328088"/>
            <a:chOff x="4750274" y="1750521"/>
            <a:chExt cx="491091" cy="511992"/>
          </a:xfrm>
        </p:grpSpPr>
        <p:sp>
          <p:nvSpPr>
            <p:cNvPr id="112" name="Oval 111"/>
            <p:cNvSpPr/>
            <p:nvPr/>
          </p:nvSpPr>
          <p:spPr>
            <a:xfrm>
              <a:off x="4772238" y="1750521"/>
              <a:ext cx="340641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13" name="Rectangle 112"/>
                <p:cNvSpPr/>
                <p:nvPr/>
              </p:nvSpPr>
              <p:spPr>
                <a:xfrm>
                  <a:off x="4750274" y="1783752"/>
                  <a:ext cx="491091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𝑦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13" name="Rectangle 112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91091" cy="364101"/>
                </a:xfrm>
                <a:prstGeom prst="rect">
                  <a:avLst/>
                </a:prstGeom>
                <a:blipFill rotWithShape="0">
                  <a:blip r:embed="rId14"/>
                  <a:stretch>
                    <a:fillRect b="-7692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47" name="Group 146"/>
          <p:cNvGrpSpPr/>
          <p:nvPr/>
        </p:nvGrpSpPr>
        <p:grpSpPr>
          <a:xfrm>
            <a:off x="1223637" y="2484834"/>
            <a:ext cx="417073" cy="328088"/>
            <a:chOff x="6512842" y="2456858"/>
            <a:chExt cx="580470" cy="511992"/>
          </a:xfrm>
        </p:grpSpPr>
        <p:sp>
          <p:nvSpPr>
            <p:cNvPr id="148" name="Oval 147"/>
            <p:cNvSpPr/>
            <p:nvPr/>
          </p:nvSpPr>
          <p:spPr>
            <a:xfrm>
              <a:off x="6512842" y="2456858"/>
              <a:ext cx="580470" cy="511992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49" name="Rectangle 148"/>
                <p:cNvSpPr/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9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900" dirty="0"/>
                </a:p>
              </p:txBody>
            </p:sp>
          </mc:Choice>
          <mc:Fallback xmlns="">
            <p:sp>
              <p:nvSpPr>
                <p:cNvPr id="149" name="Rectangle 14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  <a:blipFill rotWithShape="0">
                  <a:blip r:embed="rId15"/>
                  <a:stretch>
                    <a:fillRect r="-4418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50" name="Group 149"/>
          <p:cNvGrpSpPr/>
          <p:nvPr/>
        </p:nvGrpSpPr>
        <p:grpSpPr>
          <a:xfrm>
            <a:off x="536644" y="2466582"/>
            <a:ext cx="360420" cy="328088"/>
            <a:chOff x="4750274" y="1750521"/>
            <a:chExt cx="501622" cy="511992"/>
          </a:xfrm>
        </p:grpSpPr>
        <p:sp>
          <p:nvSpPr>
            <p:cNvPr id="151" name="Oval 150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52" name="Rectangle 151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52" name="Rectangle 15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1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53" name="Group 152"/>
          <p:cNvGrpSpPr/>
          <p:nvPr/>
        </p:nvGrpSpPr>
        <p:grpSpPr>
          <a:xfrm>
            <a:off x="2032305" y="2466582"/>
            <a:ext cx="357148" cy="328088"/>
            <a:chOff x="4750274" y="1750521"/>
            <a:chExt cx="497069" cy="511992"/>
          </a:xfrm>
        </p:grpSpPr>
        <p:sp>
          <p:nvSpPr>
            <p:cNvPr id="154" name="Oval 153"/>
            <p:cNvSpPr/>
            <p:nvPr/>
          </p:nvSpPr>
          <p:spPr>
            <a:xfrm>
              <a:off x="4772238" y="1750521"/>
              <a:ext cx="340641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55" name="Rectangle 154"/>
                <p:cNvSpPr/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55" name="Rectangle 15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  <a:blipFill rotWithShape="0">
                  <a:blip r:embed="rId17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56" name="Straight Arrow Connector 155"/>
          <p:cNvCxnSpPr/>
          <p:nvPr/>
        </p:nvCxnSpPr>
        <p:spPr>
          <a:xfrm>
            <a:off x="1715310" y="2648878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57" name="Straight Arrow Connector 156"/>
          <p:cNvCxnSpPr/>
          <p:nvPr/>
        </p:nvCxnSpPr>
        <p:spPr>
          <a:xfrm flipV="1">
            <a:off x="1426518" y="2876248"/>
            <a:ext cx="0" cy="16351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58" name="Straight Arrow Connector 157"/>
          <p:cNvCxnSpPr/>
          <p:nvPr/>
        </p:nvCxnSpPr>
        <p:spPr>
          <a:xfrm>
            <a:off x="903131" y="2631892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59" name="Group 158"/>
          <p:cNvGrpSpPr/>
          <p:nvPr/>
        </p:nvGrpSpPr>
        <p:grpSpPr>
          <a:xfrm>
            <a:off x="1290702" y="1917596"/>
            <a:ext cx="357148" cy="328088"/>
            <a:chOff x="4750274" y="1750521"/>
            <a:chExt cx="497069" cy="511992"/>
          </a:xfrm>
        </p:grpSpPr>
        <p:sp>
          <p:nvSpPr>
            <p:cNvPr id="160" name="Oval 159"/>
            <p:cNvSpPr/>
            <p:nvPr/>
          </p:nvSpPr>
          <p:spPr>
            <a:xfrm>
              <a:off x="4772238" y="1750521"/>
              <a:ext cx="340641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61" name="Rectangle 160"/>
                <p:cNvSpPr/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61" name="Rectangle 16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62" name="Straight Arrow Connector 161"/>
          <p:cNvCxnSpPr/>
          <p:nvPr/>
        </p:nvCxnSpPr>
        <p:spPr>
          <a:xfrm flipV="1">
            <a:off x="1426518" y="2252906"/>
            <a:ext cx="0" cy="16812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63" name="Group 162"/>
          <p:cNvGrpSpPr/>
          <p:nvPr/>
        </p:nvGrpSpPr>
        <p:grpSpPr>
          <a:xfrm>
            <a:off x="2760033" y="2490985"/>
            <a:ext cx="417073" cy="328088"/>
            <a:chOff x="6512842" y="2456858"/>
            <a:chExt cx="580470" cy="511992"/>
          </a:xfrm>
        </p:grpSpPr>
        <p:sp>
          <p:nvSpPr>
            <p:cNvPr id="164" name="Oval 163"/>
            <p:cNvSpPr/>
            <p:nvPr/>
          </p:nvSpPr>
          <p:spPr>
            <a:xfrm>
              <a:off x="6512842" y="2456858"/>
              <a:ext cx="580470" cy="511992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65" name="Rectangle 164"/>
                <p:cNvSpPr/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9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900" dirty="0"/>
                </a:p>
              </p:txBody>
            </p:sp>
          </mc:Choice>
          <mc:Fallback xmlns="">
            <p:sp>
              <p:nvSpPr>
                <p:cNvPr id="165" name="Rectangle 16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  <a:blipFill rotWithShape="0">
                  <a:blip r:embed="rId15"/>
                  <a:stretch>
                    <a:fillRect r="-4418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66" name="Group 165"/>
          <p:cNvGrpSpPr/>
          <p:nvPr/>
        </p:nvGrpSpPr>
        <p:grpSpPr>
          <a:xfrm>
            <a:off x="3568701" y="2472733"/>
            <a:ext cx="360420" cy="328088"/>
            <a:chOff x="4750274" y="1750521"/>
            <a:chExt cx="501622" cy="511992"/>
          </a:xfrm>
        </p:grpSpPr>
        <p:sp>
          <p:nvSpPr>
            <p:cNvPr id="167" name="Oval 166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68" name="Rectangle 167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68" name="Rectangle 16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18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69" name="Straight Arrow Connector 168"/>
          <p:cNvCxnSpPr/>
          <p:nvPr/>
        </p:nvCxnSpPr>
        <p:spPr>
          <a:xfrm>
            <a:off x="3251706" y="2655029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70" name="Straight Arrow Connector 169"/>
          <p:cNvCxnSpPr/>
          <p:nvPr/>
        </p:nvCxnSpPr>
        <p:spPr>
          <a:xfrm flipV="1">
            <a:off x="2962914" y="2882399"/>
            <a:ext cx="0" cy="16351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71" name="Straight Arrow Connector 170"/>
          <p:cNvCxnSpPr/>
          <p:nvPr/>
        </p:nvCxnSpPr>
        <p:spPr>
          <a:xfrm>
            <a:off x="2439527" y="2638043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72" name="Group 171"/>
          <p:cNvGrpSpPr/>
          <p:nvPr/>
        </p:nvGrpSpPr>
        <p:grpSpPr>
          <a:xfrm>
            <a:off x="2827098" y="1923747"/>
            <a:ext cx="360420" cy="328088"/>
            <a:chOff x="4750274" y="1750521"/>
            <a:chExt cx="501622" cy="511992"/>
          </a:xfrm>
        </p:grpSpPr>
        <p:sp>
          <p:nvSpPr>
            <p:cNvPr id="173" name="Oval 172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4" name="Rectangle 173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74" name="Rectangle 17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75" name="Straight Arrow Connector 174"/>
          <p:cNvCxnSpPr/>
          <p:nvPr/>
        </p:nvCxnSpPr>
        <p:spPr>
          <a:xfrm flipV="1">
            <a:off x="2962914" y="2259057"/>
            <a:ext cx="0" cy="16812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76" name="Group 175"/>
          <p:cNvGrpSpPr/>
          <p:nvPr/>
        </p:nvGrpSpPr>
        <p:grpSpPr>
          <a:xfrm>
            <a:off x="4243885" y="2495014"/>
            <a:ext cx="417073" cy="328088"/>
            <a:chOff x="6512842" y="2456858"/>
            <a:chExt cx="580470" cy="511992"/>
          </a:xfrm>
        </p:grpSpPr>
        <p:sp>
          <p:nvSpPr>
            <p:cNvPr id="177" name="Oval 176"/>
            <p:cNvSpPr/>
            <p:nvPr/>
          </p:nvSpPr>
          <p:spPr>
            <a:xfrm>
              <a:off x="6512842" y="2456858"/>
              <a:ext cx="580470" cy="511992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8" name="Rectangle 177"/>
                <p:cNvSpPr/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9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900" dirty="0"/>
                </a:p>
              </p:txBody>
            </p:sp>
          </mc:Choice>
          <mc:Fallback xmlns="">
            <p:sp>
              <p:nvSpPr>
                <p:cNvPr id="178" name="Rectangle 17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4090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79" name="Group 178"/>
          <p:cNvGrpSpPr/>
          <p:nvPr/>
        </p:nvGrpSpPr>
        <p:grpSpPr>
          <a:xfrm>
            <a:off x="5052553" y="2476761"/>
            <a:ext cx="360420" cy="328088"/>
            <a:chOff x="4750274" y="1750521"/>
            <a:chExt cx="501622" cy="511992"/>
          </a:xfrm>
        </p:grpSpPr>
        <p:sp>
          <p:nvSpPr>
            <p:cNvPr id="180" name="Oval 179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81" name="Rectangle 180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81" name="Rectangle 18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19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82" name="Straight Arrow Connector 181"/>
          <p:cNvCxnSpPr/>
          <p:nvPr/>
        </p:nvCxnSpPr>
        <p:spPr>
          <a:xfrm>
            <a:off x="4735558" y="2659058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83" name="Straight Arrow Connector 182"/>
          <p:cNvCxnSpPr/>
          <p:nvPr/>
        </p:nvCxnSpPr>
        <p:spPr>
          <a:xfrm flipV="1">
            <a:off x="4446766" y="2886428"/>
            <a:ext cx="0" cy="16351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84" name="Straight Arrow Connector 183"/>
          <p:cNvCxnSpPr/>
          <p:nvPr/>
        </p:nvCxnSpPr>
        <p:spPr>
          <a:xfrm>
            <a:off x="3923379" y="2642072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85" name="Group 184"/>
          <p:cNvGrpSpPr/>
          <p:nvPr/>
        </p:nvGrpSpPr>
        <p:grpSpPr>
          <a:xfrm>
            <a:off x="4310950" y="1927776"/>
            <a:ext cx="360420" cy="328088"/>
            <a:chOff x="4750274" y="1750521"/>
            <a:chExt cx="501622" cy="511992"/>
          </a:xfrm>
        </p:grpSpPr>
        <p:sp>
          <p:nvSpPr>
            <p:cNvPr id="186" name="Oval 185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87" name="Rectangle 186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87" name="Rectangle 18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20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88" name="Straight Arrow Connector 187"/>
          <p:cNvCxnSpPr/>
          <p:nvPr/>
        </p:nvCxnSpPr>
        <p:spPr>
          <a:xfrm flipV="1">
            <a:off x="4446766" y="2263086"/>
            <a:ext cx="0" cy="16812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</p:spTree>
    <p:extLst>
      <p:ext uri="{BB962C8B-B14F-4D97-AF65-F5344CB8AC3E}">
        <p14:creationId xmlns:p14="http://schemas.microsoft.com/office/powerpoint/2010/main" val="710743462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Bidirectional Stacked Recurrent Neural Network</a:t>
            </a:r>
            <a:endParaRPr sz="3200" dirty="0">
              <a:solidFill>
                <a:srgbClr val="215380"/>
              </a:solidFill>
            </a:endParaRPr>
          </a:p>
        </p:txBody>
      </p:sp>
      <p:grpSp>
        <p:nvGrpSpPr>
          <p:cNvPr id="76" name="Group 75"/>
          <p:cNvGrpSpPr/>
          <p:nvPr/>
        </p:nvGrpSpPr>
        <p:grpSpPr>
          <a:xfrm>
            <a:off x="1295769" y="4222515"/>
            <a:ext cx="352596" cy="328088"/>
            <a:chOff x="4750274" y="1750521"/>
            <a:chExt cx="490733" cy="511992"/>
          </a:xfrm>
        </p:grpSpPr>
        <p:sp>
          <p:nvSpPr>
            <p:cNvPr id="145" name="Oval 144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46" name="Rectangle 145"/>
                <p:cNvSpPr/>
                <p:nvPr/>
              </p:nvSpPr>
              <p:spPr>
                <a:xfrm>
                  <a:off x="4750274" y="1783751"/>
                  <a:ext cx="490733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77" name="Group 76"/>
          <p:cNvGrpSpPr/>
          <p:nvPr/>
        </p:nvGrpSpPr>
        <p:grpSpPr>
          <a:xfrm>
            <a:off x="1226088" y="3646709"/>
            <a:ext cx="417073" cy="328088"/>
            <a:chOff x="6512842" y="2456858"/>
            <a:chExt cx="580470" cy="511992"/>
          </a:xfrm>
        </p:grpSpPr>
        <p:sp>
          <p:nvSpPr>
            <p:cNvPr id="143" name="Oval 142"/>
            <p:cNvSpPr/>
            <p:nvPr/>
          </p:nvSpPr>
          <p:spPr>
            <a:xfrm>
              <a:off x="6512842" y="2456858"/>
              <a:ext cx="580470" cy="511992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44" name="Rectangle 143"/>
                <p:cNvSpPr/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9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900" dirty="0"/>
                </a:p>
              </p:txBody>
            </p:sp>
          </mc:Choice>
          <mc:Fallback xmlns="">
            <p:sp>
              <p:nvSpPr>
                <p:cNvPr id="144" name="Rectangle 14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4090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78" name="Group 77"/>
          <p:cNvGrpSpPr/>
          <p:nvPr/>
        </p:nvGrpSpPr>
        <p:grpSpPr>
          <a:xfrm>
            <a:off x="539095" y="3628457"/>
            <a:ext cx="360420" cy="328088"/>
            <a:chOff x="4750274" y="1750521"/>
            <a:chExt cx="501622" cy="511992"/>
          </a:xfrm>
        </p:grpSpPr>
        <p:sp>
          <p:nvSpPr>
            <p:cNvPr id="141" name="Oval 140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42" name="Rectangle 141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42" name="Rectangle 14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79" name="Group 78"/>
          <p:cNvGrpSpPr/>
          <p:nvPr/>
        </p:nvGrpSpPr>
        <p:grpSpPr>
          <a:xfrm>
            <a:off x="2034756" y="3628457"/>
            <a:ext cx="357148" cy="328088"/>
            <a:chOff x="4750274" y="1750521"/>
            <a:chExt cx="497069" cy="511992"/>
          </a:xfrm>
        </p:grpSpPr>
        <p:sp>
          <p:nvSpPr>
            <p:cNvPr id="139" name="Oval 138"/>
            <p:cNvSpPr/>
            <p:nvPr/>
          </p:nvSpPr>
          <p:spPr>
            <a:xfrm>
              <a:off x="4772238" y="1750521"/>
              <a:ext cx="340641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40" name="Rectangle 139"/>
                <p:cNvSpPr/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40" name="Rectangle 13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80" name="Straight Arrow Connector 79"/>
          <p:cNvCxnSpPr/>
          <p:nvPr/>
        </p:nvCxnSpPr>
        <p:spPr>
          <a:xfrm>
            <a:off x="1717761" y="3810753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81" name="Straight Arrow Connector 80"/>
          <p:cNvCxnSpPr/>
          <p:nvPr/>
        </p:nvCxnSpPr>
        <p:spPr>
          <a:xfrm flipV="1">
            <a:off x="1428969" y="4038123"/>
            <a:ext cx="0" cy="16351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82" name="Straight Arrow Connector 81"/>
          <p:cNvCxnSpPr/>
          <p:nvPr/>
        </p:nvCxnSpPr>
        <p:spPr>
          <a:xfrm>
            <a:off x="905582" y="3793767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83" name="Group 82"/>
          <p:cNvGrpSpPr/>
          <p:nvPr/>
        </p:nvGrpSpPr>
        <p:grpSpPr>
          <a:xfrm>
            <a:off x="1293153" y="3079471"/>
            <a:ext cx="357148" cy="328088"/>
            <a:chOff x="4750274" y="1750521"/>
            <a:chExt cx="497069" cy="511992"/>
          </a:xfrm>
        </p:grpSpPr>
        <p:sp>
          <p:nvSpPr>
            <p:cNvPr id="137" name="Oval 136"/>
            <p:cNvSpPr/>
            <p:nvPr/>
          </p:nvSpPr>
          <p:spPr>
            <a:xfrm>
              <a:off x="4772238" y="1750521"/>
              <a:ext cx="340641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38" name="Rectangle 137"/>
                <p:cNvSpPr/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38" name="Rectangle 13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84" name="Straight Arrow Connector 83"/>
          <p:cNvCxnSpPr/>
          <p:nvPr/>
        </p:nvCxnSpPr>
        <p:spPr>
          <a:xfrm flipV="1">
            <a:off x="1428969" y="3414781"/>
            <a:ext cx="0" cy="16812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85" name="Group 84"/>
          <p:cNvGrpSpPr/>
          <p:nvPr/>
        </p:nvGrpSpPr>
        <p:grpSpPr>
          <a:xfrm>
            <a:off x="2832165" y="4228666"/>
            <a:ext cx="352596" cy="328088"/>
            <a:chOff x="4750274" y="1750521"/>
            <a:chExt cx="490733" cy="511992"/>
          </a:xfrm>
        </p:grpSpPr>
        <p:sp>
          <p:nvSpPr>
            <p:cNvPr id="135" name="Oval 134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36" name="Rectangle 135"/>
                <p:cNvSpPr/>
                <p:nvPr/>
              </p:nvSpPr>
              <p:spPr>
                <a:xfrm>
                  <a:off x="4750274" y="1783751"/>
                  <a:ext cx="490733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86" name="Group 85"/>
          <p:cNvGrpSpPr/>
          <p:nvPr/>
        </p:nvGrpSpPr>
        <p:grpSpPr>
          <a:xfrm>
            <a:off x="2762484" y="3652860"/>
            <a:ext cx="417073" cy="328088"/>
            <a:chOff x="6512842" y="2456858"/>
            <a:chExt cx="580470" cy="511992"/>
          </a:xfrm>
        </p:grpSpPr>
        <p:sp>
          <p:nvSpPr>
            <p:cNvPr id="133" name="Oval 132"/>
            <p:cNvSpPr/>
            <p:nvPr/>
          </p:nvSpPr>
          <p:spPr>
            <a:xfrm>
              <a:off x="6512842" y="2456858"/>
              <a:ext cx="580470" cy="511992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34" name="Rectangle 133"/>
                <p:cNvSpPr/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9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900" dirty="0"/>
                </a:p>
              </p:txBody>
            </p:sp>
          </mc:Choice>
          <mc:Fallback xmlns="">
            <p:sp>
              <p:nvSpPr>
                <p:cNvPr id="134" name="Rectangle 13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4090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87" name="Group 86"/>
          <p:cNvGrpSpPr/>
          <p:nvPr/>
        </p:nvGrpSpPr>
        <p:grpSpPr>
          <a:xfrm>
            <a:off x="3571152" y="3634608"/>
            <a:ext cx="360420" cy="328088"/>
            <a:chOff x="4750274" y="1750521"/>
            <a:chExt cx="501622" cy="511992"/>
          </a:xfrm>
        </p:grpSpPr>
        <p:sp>
          <p:nvSpPr>
            <p:cNvPr id="131" name="Oval 130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32" name="Rectangle 131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32" name="Rectangle 13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88" name="Straight Arrow Connector 87"/>
          <p:cNvCxnSpPr/>
          <p:nvPr/>
        </p:nvCxnSpPr>
        <p:spPr>
          <a:xfrm>
            <a:off x="3254157" y="3816904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89" name="Straight Arrow Connector 88"/>
          <p:cNvCxnSpPr/>
          <p:nvPr/>
        </p:nvCxnSpPr>
        <p:spPr>
          <a:xfrm flipV="1">
            <a:off x="2965365" y="4044274"/>
            <a:ext cx="0" cy="16351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90" name="Straight Arrow Connector 89"/>
          <p:cNvCxnSpPr/>
          <p:nvPr/>
        </p:nvCxnSpPr>
        <p:spPr>
          <a:xfrm>
            <a:off x="2441978" y="3799918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91" name="Group 90"/>
          <p:cNvGrpSpPr/>
          <p:nvPr/>
        </p:nvGrpSpPr>
        <p:grpSpPr>
          <a:xfrm>
            <a:off x="2829549" y="3085622"/>
            <a:ext cx="360420" cy="328088"/>
            <a:chOff x="4750274" y="1750521"/>
            <a:chExt cx="501622" cy="511992"/>
          </a:xfrm>
        </p:grpSpPr>
        <p:sp>
          <p:nvSpPr>
            <p:cNvPr id="129" name="Oval 128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30" name="Rectangle 129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30" name="Rectangle 12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9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92" name="Straight Arrow Connector 91"/>
          <p:cNvCxnSpPr/>
          <p:nvPr/>
        </p:nvCxnSpPr>
        <p:spPr>
          <a:xfrm flipV="1">
            <a:off x="2965365" y="3420932"/>
            <a:ext cx="0" cy="16812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93" name="Group 92"/>
          <p:cNvGrpSpPr/>
          <p:nvPr/>
        </p:nvGrpSpPr>
        <p:grpSpPr>
          <a:xfrm>
            <a:off x="4316017" y="4232695"/>
            <a:ext cx="352596" cy="328088"/>
            <a:chOff x="4750274" y="1750521"/>
            <a:chExt cx="490733" cy="511992"/>
          </a:xfrm>
        </p:grpSpPr>
        <p:sp>
          <p:nvSpPr>
            <p:cNvPr id="127" name="Oval 126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8" name="Rectangle 127"/>
                <p:cNvSpPr/>
                <p:nvPr/>
              </p:nvSpPr>
              <p:spPr>
                <a:xfrm>
                  <a:off x="4750274" y="1783751"/>
                  <a:ext cx="490733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60767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94" name="Group 93"/>
          <p:cNvGrpSpPr/>
          <p:nvPr/>
        </p:nvGrpSpPr>
        <p:grpSpPr>
          <a:xfrm>
            <a:off x="4246336" y="3656889"/>
            <a:ext cx="417073" cy="328088"/>
            <a:chOff x="6512842" y="2456858"/>
            <a:chExt cx="580470" cy="511992"/>
          </a:xfrm>
        </p:grpSpPr>
        <p:sp>
          <p:nvSpPr>
            <p:cNvPr id="125" name="Oval 124"/>
            <p:cNvSpPr/>
            <p:nvPr/>
          </p:nvSpPr>
          <p:spPr>
            <a:xfrm>
              <a:off x="6512842" y="2456858"/>
              <a:ext cx="580470" cy="511992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6" name="Rectangle 125"/>
                <p:cNvSpPr/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9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900" dirty="0"/>
                </a:p>
              </p:txBody>
            </p:sp>
          </mc:Choice>
          <mc:Fallback xmlns="">
            <p:sp>
              <p:nvSpPr>
                <p:cNvPr id="126" name="Rectangle 125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  <a:blipFill rotWithShape="0">
                  <a:blip r:embed="rId10"/>
                  <a:stretch>
                    <a:fillRect r="-4418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95" name="Group 94"/>
          <p:cNvGrpSpPr/>
          <p:nvPr/>
        </p:nvGrpSpPr>
        <p:grpSpPr>
          <a:xfrm>
            <a:off x="5055004" y="3638636"/>
            <a:ext cx="360420" cy="328088"/>
            <a:chOff x="4750274" y="1750521"/>
            <a:chExt cx="501622" cy="511992"/>
          </a:xfrm>
        </p:grpSpPr>
        <p:sp>
          <p:nvSpPr>
            <p:cNvPr id="123" name="Oval 122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4" name="Rectangle 123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24" name="Rectangle 12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11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96" name="Straight Arrow Connector 95"/>
          <p:cNvCxnSpPr/>
          <p:nvPr/>
        </p:nvCxnSpPr>
        <p:spPr>
          <a:xfrm>
            <a:off x="4738009" y="3820933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97" name="Straight Arrow Connector 96"/>
          <p:cNvCxnSpPr/>
          <p:nvPr/>
        </p:nvCxnSpPr>
        <p:spPr>
          <a:xfrm flipV="1">
            <a:off x="4449217" y="4048303"/>
            <a:ext cx="0" cy="16351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98" name="Straight Arrow Connector 97"/>
          <p:cNvCxnSpPr/>
          <p:nvPr/>
        </p:nvCxnSpPr>
        <p:spPr>
          <a:xfrm>
            <a:off x="3925830" y="3803947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99" name="Group 98"/>
          <p:cNvGrpSpPr/>
          <p:nvPr/>
        </p:nvGrpSpPr>
        <p:grpSpPr>
          <a:xfrm>
            <a:off x="4313401" y="3089651"/>
            <a:ext cx="360420" cy="328088"/>
            <a:chOff x="4750274" y="1750521"/>
            <a:chExt cx="501622" cy="511992"/>
          </a:xfrm>
        </p:grpSpPr>
        <p:sp>
          <p:nvSpPr>
            <p:cNvPr id="121" name="Oval 120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2" name="Rectangle 121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22" name="Rectangle 12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12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00" name="Straight Arrow Connector 99"/>
          <p:cNvCxnSpPr/>
          <p:nvPr/>
        </p:nvCxnSpPr>
        <p:spPr>
          <a:xfrm flipV="1">
            <a:off x="4449217" y="3424961"/>
            <a:ext cx="0" cy="16812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01" name="Group 100"/>
          <p:cNvGrpSpPr/>
          <p:nvPr/>
        </p:nvGrpSpPr>
        <p:grpSpPr>
          <a:xfrm>
            <a:off x="1333032" y="4601048"/>
            <a:ext cx="3281982" cy="265565"/>
            <a:chOff x="2140462" y="4411530"/>
            <a:chExt cx="4567769" cy="414423"/>
          </a:xfrm>
        </p:grpSpPr>
        <p:sp>
          <p:nvSpPr>
            <p:cNvPr id="118" name="Rectangle 117"/>
            <p:cNvSpPr/>
            <p:nvPr/>
          </p:nvSpPr>
          <p:spPr>
            <a:xfrm>
              <a:off x="2140462" y="4411530"/>
              <a:ext cx="339562" cy="364101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sz="1050" b="1">
                  <a:solidFill>
                    <a:srgbClr val="0070C0"/>
                  </a:solidFill>
                </a:rPr>
                <a:t>c</a:t>
              </a:r>
              <a:endParaRPr lang="en-US" sz="1000" dirty="0">
                <a:solidFill>
                  <a:srgbClr val="0070C0"/>
                </a:solidFill>
              </a:endParaRPr>
            </a:p>
          </p:txBody>
        </p:sp>
        <p:sp>
          <p:nvSpPr>
            <p:cNvPr id="119" name="Rectangle 118"/>
            <p:cNvSpPr/>
            <p:nvPr/>
          </p:nvSpPr>
          <p:spPr>
            <a:xfrm>
              <a:off x="4247422" y="4411530"/>
              <a:ext cx="352948" cy="364101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sz="1050" b="1" dirty="0" smtClean="0">
                  <a:solidFill>
                    <a:srgbClr val="0070C0"/>
                  </a:solidFill>
                </a:rPr>
                <a:t>a</a:t>
              </a:r>
              <a:endParaRPr lang="en-US" sz="1000" dirty="0">
                <a:solidFill>
                  <a:srgbClr val="0070C0"/>
                </a:solidFill>
              </a:endParaRPr>
            </a:p>
          </p:txBody>
        </p:sp>
        <p:sp>
          <p:nvSpPr>
            <p:cNvPr id="120" name="Rectangle 119"/>
            <p:cNvSpPr/>
            <p:nvPr/>
          </p:nvSpPr>
          <p:spPr>
            <a:xfrm>
              <a:off x="6382055" y="4461852"/>
              <a:ext cx="326176" cy="364101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l" rtl="0" latinLnBrk="1" hangingPunct="0"/>
              <a:r>
                <a:rPr lang="en-US" sz="1050" b="1" dirty="0" smtClean="0">
                  <a:solidFill>
                    <a:srgbClr val="0070C0"/>
                  </a:solidFill>
                </a:rPr>
                <a:t>t</a:t>
              </a:r>
              <a:endParaRPr lang="en-US" sz="1000" dirty="0">
                <a:solidFill>
                  <a:srgbClr val="0070C0"/>
                </a:solidFill>
              </a:endParaRPr>
            </a:p>
          </p:txBody>
        </p:sp>
      </p:grpSp>
      <p:cxnSp>
        <p:nvCxnSpPr>
          <p:cNvPr id="106" name="Straight Arrow Connector 105"/>
          <p:cNvCxnSpPr/>
          <p:nvPr/>
        </p:nvCxnSpPr>
        <p:spPr>
          <a:xfrm flipH="1" flipV="1">
            <a:off x="1431476" y="1681075"/>
            <a:ext cx="8241" cy="16616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07" name="Group 106"/>
          <p:cNvGrpSpPr/>
          <p:nvPr/>
        </p:nvGrpSpPr>
        <p:grpSpPr>
          <a:xfrm>
            <a:off x="1290702" y="1353004"/>
            <a:ext cx="352853" cy="328088"/>
            <a:chOff x="4750274" y="1750521"/>
            <a:chExt cx="491091" cy="511992"/>
          </a:xfrm>
        </p:grpSpPr>
        <p:sp>
          <p:nvSpPr>
            <p:cNvPr id="116" name="Oval 115"/>
            <p:cNvSpPr/>
            <p:nvPr/>
          </p:nvSpPr>
          <p:spPr>
            <a:xfrm>
              <a:off x="4772238" y="1750521"/>
              <a:ext cx="340641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17" name="Rectangle 116"/>
                <p:cNvSpPr/>
                <p:nvPr/>
              </p:nvSpPr>
              <p:spPr>
                <a:xfrm>
                  <a:off x="4750274" y="1783752"/>
                  <a:ext cx="491091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𝑦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17" name="Rectangle 1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91091" cy="364101"/>
                </a:xfrm>
                <a:prstGeom prst="rect">
                  <a:avLst/>
                </a:prstGeom>
                <a:blipFill rotWithShape="0">
                  <a:blip r:embed="rId13"/>
                  <a:stretch>
                    <a:fillRect b="-7692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08" name="Straight Arrow Connector 107"/>
          <p:cNvCxnSpPr/>
          <p:nvPr/>
        </p:nvCxnSpPr>
        <p:spPr>
          <a:xfrm flipH="1" flipV="1">
            <a:off x="2967872" y="1680598"/>
            <a:ext cx="8241" cy="16616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09" name="Group 108"/>
          <p:cNvGrpSpPr/>
          <p:nvPr/>
        </p:nvGrpSpPr>
        <p:grpSpPr>
          <a:xfrm>
            <a:off x="2827098" y="1352526"/>
            <a:ext cx="352853" cy="328088"/>
            <a:chOff x="4750274" y="1750521"/>
            <a:chExt cx="491091" cy="511992"/>
          </a:xfrm>
        </p:grpSpPr>
        <p:sp>
          <p:nvSpPr>
            <p:cNvPr id="114" name="Oval 113"/>
            <p:cNvSpPr/>
            <p:nvPr/>
          </p:nvSpPr>
          <p:spPr>
            <a:xfrm>
              <a:off x="4772238" y="1750521"/>
              <a:ext cx="340641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15" name="Rectangle 114"/>
                <p:cNvSpPr/>
                <p:nvPr/>
              </p:nvSpPr>
              <p:spPr>
                <a:xfrm>
                  <a:off x="4750274" y="1783752"/>
                  <a:ext cx="491091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𝑦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15" name="Rectangle 11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91091" cy="364101"/>
                </a:xfrm>
                <a:prstGeom prst="rect">
                  <a:avLst/>
                </a:prstGeom>
                <a:blipFill rotWithShape="0">
                  <a:blip r:embed="rId13"/>
                  <a:stretch>
                    <a:fillRect b="-7692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10" name="Straight Arrow Connector 109"/>
          <p:cNvCxnSpPr/>
          <p:nvPr/>
        </p:nvCxnSpPr>
        <p:spPr>
          <a:xfrm flipH="1" flipV="1">
            <a:off x="4442177" y="1680598"/>
            <a:ext cx="8241" cy="16616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11" name="Group 110"/>
          <p:cNvGrpSpPr/>
          <p:nvPr/>
        </p:nvGrpSpPr>
        <p:grpSpPr>
          <a:xfrm>
            <a:off x="4272790" y="4272960"/>
            <a:ext cx="352853" cy="328088"/>
            <a:chOff x="4750274" y="1750521"/>
            <a:chExt cx="491091" cy="511992"/>
          </a:xfrm>
        </p:grpSpPr>
        <p:sp>
          <p:nvSpPr>
            <p:cNvPr id="112" name="Oval 111"/>
            <p:cNvSpPr/>
            <p:nvPr/>
          </p:nvSpPr>
          <p:spPr>
            <a:xfrm>
              <a:off x="4772238" y="1750521"/>
              <a:ext cx="340641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13" name="Rectangle 112"/>
                <p:cNvSpPr/>
                <p:nvPr/>
              </p:nvSpPr>
              <p:spPr>
                <a:xfrm>
                  <a:off x="4750274" y="1783752"/>
                  <a:ext cx="491091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𝑦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13" name="Rectangle 112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91091" cy="364101"/>
                </a:xfrm>
                <a:prstGeom prst="rect">
                  <a:avLst/>
                </a:prstGeom>
                <a:blipFill rotWithShape="0">
                  <a:blip r:embed="rId14"/>
                  <a:stretch>
                    <a:fillRect b="-7692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47" name="Group 146"/>
          <p:cNvGrpSpPr/>
          <p:nvPr/>
        </p:nvGrpSpPr>
        <p:grpSpPr>
          <a:xfrm>
            <a:off x="1223637" y="2484834"/>
            <a:ext cx="417073" cy="328088"/>
            <a:chOff x="6512842" y="2456858"/>
            <a:chExt cx="580470" cy="511992"/>
          </a:xfrm>
        </p:grpSpPr>
        <p:sp>
          <p:nvSpPr>
            <p:cNvPr id="148" name="Oval 147"/>
            <p:cNvSpPr/>
            <p:nvPr/>
          </p:nvSpPr>
          <p:spPr>
            <a:xfrm>
              <a:off x="6512842" y="2456858"/>
              <a:ext cx="580470" cy="511992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49" name="Rectangle 148"/>
                <p:cNvSpPr/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9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900" dirty="0"/>
                </a:p>
              </p:txBody>
            </p:sp>
          </mc:Choice>
          <mc:Fallback xmlns="">
            <p:sp>
              <p:nvSpPr>
                <p:cNvPr id="149" name="Rectangle 14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  <a:blipFill rotWithShape="0">
                  <a:blip r:embed="rId15"/>
                  <a:stretch>
                    <a:fillRect r="-4418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50" name="Group 149"/>
          <p:cNvGrpSpPr/>
          <p:nvPr/>
        </p:nvGrpSpPr>
        <p:grpSpPr>
          <a:xfrm>
            <a:off x="536644" y="2466582"/>
            <a:ext cx="360420" cy="328088"/>
            <a:chOff x="4750274" y="1750521"/>
            <a:chExt cx="501622" cy="511992"/>
          </a:xfrm>
        </p:grpSpPr>
        <p:sp>
          <p:nvSpPr>
            <p:cNvPr id="151" name="Oval 150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52" name="Rectangle 151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52" name="Rectangle 15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1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53" name="Group 152"/>
          <p:cNvGrpSpPr/>
          <p:nvPr/>
        </p:nvGrpSpPr>
        <p:grpSpPr>
          <a:xfrm>
            <a:off x="2032305" y="2466582"/>
            <a:ext cx="357148" cy="328088"/>
            <a:chOff x="4750274" y="1750521"/>
            <a:chExt cx="497069" cy="511992"/>
          </a:xfrm>
        </p:grpSpPr>
        <p:sp>
          <p:nvSpPr>
            <p:cNvPr id="154" name="Oval 153"/>
            <p:cNvSpPr/>
            <p:nvPr/>
          </p:nvSpPr>
          <p:spPr>
            <a:xfrm>
              <a:off x="4772238" y="1750521"/>
              <a:ext cx="340641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55" name="Rectangle 154"/>
                <p:cNvSpPr/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55" name="Rectangle 15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  <a:blipFill rotWithShape="0">
                  <a:blip r:embed="rId17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56" name="Straight Arrow Connector 155"/>
          <p:cNvCxnSpPr/>
          <p:nvPr/>
        </p:nvCxnSpPr>
        <p:spPr>
          <a:xfrm>
            <a:off x="1715310" y="2648878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57" name="Straight Arrow Connector 156"/>
          <p:cNvCxnSpPr/>
          <p:nvPr/>
        </p:nvCxnSpPr>
        <p:spPr>
          <a:xfrm flipV="1">
            <a:off x="1426518" y="2876248"/>
            <a:ext cx="0" cy="16351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58" name="Straight Arrow Connector 157"/>
          <p:cNvCxnSpPr/>
          <p:nvPr/>
        </p:nvCxnSpPr>
        <p:spPr>
          <a:xfrm>
            <a:off x="903131" y="2631892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59" name="Group 158"/>
          <p:cNvGrpSpPr/>
          <p:nvPr/>
        </p:nvGrpSpPr>
        <p:grpSpPr>
          <a:xfrm>
            <a:off x="1290702" y="1917596"/>
            <a:ext cx="357148" cy="328088"/>
            <a:chOff x="4750274" y="1750521"/>
            <a:chExt cx="497069" cy="511992"/>
          </a:xfrm>
        </p:grpSpPr>
        <p:sp>
          <p:nvSpPr>
            <p:cNvPr id="160" name="Oval 159"/>
            <p:cNvSpPr/>
            <p:nvPr/>
          </p:nvSpPr>
          <p:spPr>
            <a:xfrm>
              <a:off x="4772238" y="1750521"/>
              <a:ext cx="340641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61" name="Rectangle 160"/>
                <p:cNvSpPr/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61" name="Rectangle 16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497069" cy="364101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62" name="Straight Arrow Connector 161"/>
          <p:cNvCxnSpPr/>
          <p:nvPr/>
        </p:nvCxnSpPr>
        <p:spPr>
          <a:xfrm flipV="1">
            <a:off x="1426518" y="2252906"/>
            <a:ext cx="0" cy="16812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63" name="Group 162"/>
          <p:cNvGrpSpPr/>
          <p:nvPr/>
        </p:nvGrpSpPr>
        <p:grpSpPr>
          <a:xfrm>
            <a:off x="2760033" y="2490985"/>
            <a:ext cx="417073" cy="328088"/>
            <a:chOff x="6512842" y="2456858"/>
            <a:chExt cx="580470" cy="511992"/>
          </a:xfrm>
        </p:grpSpPr>
        <p:sp>
          <p:nvSpPr>
            <p:cNvPr id="164" name="Oval 163"/>
            <p:cNvSpPr/>
            <p:nvPr/>
          </p:nvSpPr>
          <p:spPr>
            <a:xfrm>
              <a:off x="6512842" y="2456858"/>
              <a:ext cx="580470" cy="511992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65" name="Rectangle 164"/>
                <p:cNvSpPr/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9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900" dirty="0"/>
                </a:p>
              </p:txBody>
            </p:sp>
          </mc:Choice>
          <mc:Fallback xmlns="">
            <p:sp>
              <p:nvSpPr>
                <p:cNvPr id="165" name="Rectangle 16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  <a:blipFill rotWithShape="0">
                  <a:blip r:embed="rId15"/>
                  <a:stretch>
                    <a:fillRect r="-4418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66" name="Group 165"/>
          <p:cNvGrpSpPr/>
          <p:nvPr/>
        </p:nvGrpSpPr>
        <p:grpSpPr>
          <a:xfrm>
            <a:off x="3568701" y="2472733"/>
            <a:ext cx="360420" cy="328088"/>
            <a:chOff x="4750274" y="1750521"/>
            <a:chExt cx="501622" cy="511992"/>
          </a:xfrm>
        </p:grpSpPr>
        <p:sp>
          <p:nvSpPr>
            <p:cNvPr id="167" name="Oval 166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68" name="Rectangle 167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68" name="Rectangle 16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18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69" name="Straight Arrow Connector 168"/>
          <p:cNvCxnSpPr/>
          <p:nvPr/>
        </p:nvCxnSpPr>
        <p:spPr>
          <a:xfrm>
            <a:off x="3251706" y="2655029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70" name="Straight Arrow Connector 169"/>
          <p:cNvCxnSpPr/>
          <p:nvPr/>
        </p:nvCxnSpPr>
        <p:spPr>
          <a:xfrm flipV="1">
            <a:off x="2962914" y="2882399"/>
            <a:ext cx="0" cy="16351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71" name="Straight Arrow Connector 170"/>
          <p:cNvCxnSpPr/>
          <p:nvPr/>
        </p:nvCxnSpPr>
        <p:spPr>
          <a:xfrm>
            <a:off x="2439527" y="2638043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72" name="Group 171"/>
          <p:cNvGrpSpPr/>
          <p:nvPr/>
        </p:nvGrpSpPr>
        <p:grpSpPr>
          <a:xfrm>
            <a:off x="2827098" y="1923747"/>
            <a:ext cx="360420" cy="328088"/>
            <a:chOff x="4750274" y="1750521"/>
            <a:chExt cx="501622" cy="511992"/>
          </a:xfrm>
        </p:grpSpPr>
        <p:sp>
          <p:nvSpPr>
            <p:cNvPr id="173" name="Oval 172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4" name="Rectangle 173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74" name="Rectangle 17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75" name="Straight Arrow Connector 174"/>
          <p:cNvCxnSpPr/>
          <p:nvPr/>
        </p:nvCxnSpPr>
        <p:spPr>
          <a:xfrm flipV="1">
            <a:off x="2962914" y="2259057"/>
            <a:ext cx="0" cy="16812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76" name="Group 175"/>
          <p:cNvGrpSpPr/>
          <p:nvPr/>
        </p:nvGrpSpPr>
        <p:grpSpPr>
          <a:xfrm>
            <a:off x="4243885" y="2495014"/>
            <a:ext cx="417073" cy="328088"/>
            <a:chOff x="6512842" y="2456858"/>
            <a:chExt cx="580470" cy="511992"/>
          </a:xfrm>
        </p:grpSpPr>
        <p:sp>
          <p:nvSpPr>
            <p:cNvPr id="177" name="Oval 176"/>
            <p:cNvSpPr/>
            <p:nvPr/>
          </p:nvSpPr>
          <p:spPr>
            <a:xfrm>
              <a:off x="6512842" y="2456858"/>
              <a:ext cx="580470" cy="511992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8" name="Rectangle 177"/>
                <p:cNvSpPr/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900" b="0" i="1" smtClean="0">
                            <a:solidFill>
                              <a:srgbClr val="000000"/>
                            </a:solidFill>
                            <a:latin typeface="Cambria Math" charset="0"/>
                          </a:rPr>
                          <m:t>𝑅𝑁𝑁</m:t>
                        </m:r>
                      </m:oMath>
                    </m:oMathPara>
                  </a14:m>
                  <a:endParaRPr lang="en-US" sz="900" dirty="0"/>
                </a:p>
              </p:txBody>
            </p:sp>
          </mc:Choice>
          <mc:Fallback xmlns="">
            <p:sp>
              <p:nvSpPr>
                <p:cNvPr id="178" name="Rectangle 17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563237" y="2558964"/>
                  <a:ext cx="370558" cy="321265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4090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79" name="Group 178"/>
          <p:cNvGrpSpPr/>
          <p:nvPr/>
        </p:nvGrpSpPr>
        <p:grpSpPr>
          <a:xfrm>
            <a:off x="5052553" y="2476761"/>
            <a:ext cx="360420" cy="328088"/>
            <a:chOff x="4750274" y="1750521"/>
            <a:chExt cx="501622" cy="511992"/>
          </a:xfrm>
        </p:grpSpPr>
        <p:sp>
          <p:nvSpPr>
            <p:cNvPr id="180" name="Oval 179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81" name="Rectangle 180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81" name="Rectangle 18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19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82" name="Straight Arrow Connector 181"/>
          <p:cNvCxnSpPr/>
          <p:nvPr/>
        </p:nvCxnSpPr>
        <p:spPr>
          <a:xfrm>
            <a:off x="4735558" y="2659058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83" name="Straight Arrow Connector 182"/>
          <p:cNvCxnSpPr/>
          <p:nvPr/>
        </p:nvCxnSpPr>
        <p:spPr>
          <a:xfrm flipV="1">
            <a:off x="4446766" y="2886428"/>
            <a:ext cx="0" cy="16351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84" name="Straight Arrow Connector 183"/>
          <p:cNvCxnSpPr/>
          <p:nvPr/>
        </p:nvCxnSpPr>
        <p:spPr>
          <a:xfrm>
            <a:off x="3923379" y="2642072"/>
            <a:ext cx="254744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185" name="Group 184"/>
          <p:cNvGrpSpPr/>
          <p:nvPr/>
        </p:nvGrpSpPr>
        <p:grpSpPr>
          <a:xfrm>
            <a:off x="4310950" y="1927776"/>
            <a:ext cx="360420" cy="328088"/>
            <a:chOff x="4750274" y="1750521"/>
            <a:chExt cx="501622" cy="511992"/>
          </a:xfrm>
        </p:grpSpPr>
        <p:sp>
          <p:nvSpPr>
            <p:cNvPr id="186" name="Oval 185"/>
            <p:cNvSpPr/>
            <p:nvPr/>
          </p:nvSpPr>
          <p:spPr>
            <a:xfrm>
              <a:off x="4772238" y="1750521"/>
              <a:ext cx="340640" cy="511992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05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87" name="Rectangle 186"/>
                <p:cNvSpPr/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h</m:t>
                            </m:r>
                          </m:e>
                          <m:sub>
                            <m:r>
                              <a:rPr lang="en-US" sz="1050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sz="1050" dirty="0"/>
                </a:p>
              </p:txBody>
            </p:sp>
          </mc:Choice>
          <mc:Fallback xmlns="">
            <p:sp>
              <p:nvSpPr>
                <p:cNvPr id="187" name="Rectangle 18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1"/>
                  <a:ext cx="501622" cy="364101"/>
                </a:xfrm>
                <a:prstGeom prst="rect">
                  <a:avLst/>
                </a:prstGeom>
                <a:blipFill rotWithShape="0">
                  <a:blip r:embed="rId20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88" name="Straight Arrow Connector 187"/>
          <p:cNvCxnSpPr/>
          <p:nvPr/>
        </p:nvCxnSpPr>
        <p:spPr>
          <a:xfrm flipV="1">
            <a:off x="4446766" y="2263086"/>
            <a:ext cx="0" cy="16812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89" name="Straight Arrow Connector 188"/>
          <p:cNvCxnSpPr/>
          <p:nvPr/>
        </p:nvCxnSpPr>
        <p:spPr>
          <a:xfrm flipH="1">
            <a:off x="897152" y="2731373"/>
            <a:ext cx="260723" cy="377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90" name="Straight Arrow Connector 189"/>
          <p:cNvCxnSpPr/>
          <p:nvPr/>
        </p:nvCxnSpPr>
        <p:spPr>
          <a:xfrm flipH="1">
            <a:off x="872955" y="3914141"/>
            <a:ext cx="260723" cy="377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91" name="Straight Arrow Connector 190"/>
          <p:cNvCxnSpPr/>
          <p:nvPr/>
        </p:nvCxnSpPr>
        <p:spPr>
          <a:xfrm flipH="1">
            <a:off x="1695158" y="2766313"/>
            <a:ext cx="260723" cy="377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92" name="Straight Arrow Connector 191"/>
          <p:cNvCxnSpPr/>
          <p:nvPr/>
        </p:nvCxnSpPr>
        <p:spPr>
          <a:xfrm flipH="1">
            <a:off x="2415944" y="2766313"/>
            <a:ext cx="260723" cy="377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93" name="Straight Arrow Connector 192"/>
          <p:cNvCxnSpPr/>
          <p:nvPr/>
        </p:nvCxnSpPr>
        <p:spPr>
          <a:xfrm flipH="1">
            <a:off x="3237855" y="2766313"/>
            <a:ext cx="260723" cy="377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94" name="Straight Arrow Connector 193"/>
          <p:cNvCxnSpPr/>
          <p:nvPr/>
        </p:nvCxnSpPr>
        <p:spPr>
          <a:xfrm flipH="1">
            <a:off x="3894671" y="2766868"/>
            <a:ext cx="260723" cy="377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95" name="Straight Arrow Connector 194"/>
          <p:cNvCxnSpPr/>
          <p:nvPr/>
        </p:nvCxnSpPr>
        <p:spPr>
          <a:xfrm flipH="1">
            <a:off x="4693607" y="2766712"/>
            <a:ext cx="260723" cy="377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96" name="Straight Arrow Connector 195"/>
          <p:cNvCxnSpPr/>
          <p:nvPr/>
        </p:nvCxnSpPr>
        <p:spPr>
          <a:xfrm flipH="1">
            <a:off x="1709418" y="3924763"/>
            <a:ext cx="260723" cy="377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97" name="Straight Arrow Connector 196"/>
          <p:cNvCxnSpPr/>
          <p:nvPr/>
        </p:nvCxnSpPr>
        <p:spPr>
          <a:xfrm flipH="1">
            <a:off x="2428359" y="3914141"/>
            <a:ext cx="260723" cy="377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98" name="Straight Arrow Connector 197"/>
          <p:cNvCxnSpPr/>
          <p:nvPr/>
        </p:nvCxnSpPr>
        <p:spPr>
          <a:xfrm flipH="1">
            <a:off x="3908829" y="3948216"/>
            <a:ext cx="260723" cy="377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99" name="Straight Arrow Connector 198"/>
          <p:cNvCxnSpPr/>
          <p:nvPr/>
        </p:nvCxnSpPr>
        <p:spPr>
          <a:xfrm flipH="1">
            <a:off x="3226324" y="3948216"/>
            <a:ext cx="260723" cy="377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00" name="Straight Arrow Connector 199"/>
          <p:cNvCxnSpPr/>
          <p:nvPr/>
        </p:nvCxnSpPr>
        <p:spPr>
          <a:xfrm flipH="1">
            <a:off x="4693607" y="3960192"/>
            <a:ext cx="260723" cy="377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</p:spTree>
    <p:extLst>
      <p:ext uri="{BB962C8B-B14F-4D97-AF65-F5344CB8AC3E}">
        <p14:creationId xmlns:p14="http://schemas.microsoft.com/office/powerpoint/2010/main" val="1161321220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86137" y="323919"/>
            <a:ext cx="7801337" cy="114951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1884" y="1558051"/>
            <a:ext cx="7685590" cy="31207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94360604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" name="Shape 97"/>
          <p:cNvSpPr/>
          <p:nvPr/>
        </p:nvSpPr>
        <p:spPr>
          <a:xfrm>
            <a:off x="-25400" y="38100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Questions?</a:t>
            </a:r>
            <a:endParaRPr sz="3200" dirty="0">
              <a:solidFill>
                <a:srgbClr val="215380"/>
              </a:solidFill>
            </a:endParaRPr>
          </a:p>
        </p:txBody>
      </p:sp>
      <p:sp>
        <p:nvSpPr>
          <p:cNvPr id="98" name="Shape 98"/>
          <p:cNvSpPr>
            <a:spLocks noGrp="1"/>
          </p:cNvSpPr>
          <p:nvPr>
            <p:ph type="sldNum" sz="quarter" idx="4294967295"/>
          </p:nvPr>
        </p:nvSpPr>
        <p:spPr>
          <a:xfrm>
            <a:off x="6912391" y="4853676"/>
            <a:ext cx="2133601" cy="281941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 lvl="0">
              <a:defRPr sz="1800">
                <a:solidFill>
                  <a:srgbClr val="000000"/>
                </a:solidFill>
              </a:defRPr>
            </a:pPr>
            <a:fld id="{86CB4B4D-7CA3-9044-876B-883B54F8677D}" type="slidenum">
              <a:rPr sz="1300">
                <a:solidFill>
                  <a:srgbClr val="FFFFFF"/>
                </a:solidFill>
              </a:rPr>
              <a:t>24</a:t>
            </a:fld>
            <a:endParaRPr sz="130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34860174"/>
      </p:ext>
    </p:extLst>
  </p:cSld>
  <p:clrMapOvr>
    <a:masterClrMapping/>
  </p:clrMapOvr>
  <p:transition spd="med"/>
  <p:timing>
    <p:tnLst>
      <p:par>
        <p:cTn id="1" dur="indefinite" restart="never" fill="hold" nodeType="tmRoot"/>
      </p:par>
    </p:tnLst>
  </p:timing>
</p:sld>
</file>

<file path=ppt/theme/theme1.xml><?xml version="1.0" encoding="utf-8"?>
<a:theme xmlns:a="http://schemas.openxmlformats.org/drawingml/2006/main" name="Default">
  <a:themeElements>
    <a:clrScheme name="Default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404040"/>
      </a:accent1>
      <a:accent2>
        <a:srgbClr val="808080"/>
      </a:accent2>
      <a:accent3>
        <a:srgbClr val="BFBFBF"/>
      </a:accent3>
      <a:accent4>
        <a:srgbClr val="8F8F8F"/>
      </a:accent4>
      <a:accent5>
        <a:srgbClr val="6E6E6E"/>
      </a:accent5>
      <a:accent6>
        <a:srgbClr val="4D4D4D"/>
      </a:accent6>
      <a:hlink>
        <a:srgbClr val="0000FF"/>
      </a:hlink>
      <a:folHlink>
        <a:srgbClr val="FF00FF"/>
      </a:folHlink>
    </a:clrScheme>
    <a:fontScheme name="Default">
      <a:majorFont>
        <a:latin typeface="Helvetica Neue"/>
        <a:ea typeface="Helvetica Neue"/>
        <a:cs typeface="Helvetica Neue"/>
      </a:majorFont>
      <a:minorFont>
        <a:latin typeface="Helvetica"/>
        <a:ea typeface="Helvetica"/>
        <a:cs typeface="Helvetica"/>
      </a:minorFont>
    </a:fontScheme>
    <a:fmtScheme name="Default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0000" dir="5400000" rotWithShape="0">
              <a:srgbClr val="000000">
                <a:alpha val="38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rgbClr val="404040"/>
          </a:solidFill>
          <a:prstDash val="solid"/>
          <a:bevel/>
        </a:ln>
        <a:effectLst>
          <a:outerShdw blurRad="38100" dist="23000" dir="5400000" rotWithShape="0">
            <a:srgbClr val="000000">
              <a:alpha val="35000"/>
            </a:srgbClr>
          </a:outerShdw>
        </a:effectLst>
      </a:spPr>
      <a:bodyPr rot="0" spcFirstLastPara="1" vertOverflow="overflow" horzOverflow="overflow" vert="horz" wrap="square" lIns="45719" tIns="45719" rIns="45719" bIns="45719" numCol="1" spcCol="38100" rtlCol="0" anchor="ctr">
        <a:spAutoFit/>
      </a:bodyPr>
      <a:lstStyle>
        <a:defPPr marL="0" marR="0" indent="0" algn="l" defTabSz="457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404040"/>
          </a:solidFill>
          <a:prstDash val="solid"/>
          <a:bevel/>
        </a:ln>
        <a:effectLst>
          <a:outerShdw blurRad="38100" dist="20000" dir="5400000" rotWithShape="0">
            <a:srgbClr val="000000">
              <a:alpha val="38000"/>
            </a:srgbClr>
          </a:outerShdw>
        </a:effectLst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</a:spPr>
      <a:bodyPr rot="0" spcFirstLastPara="1" vertOverflow="overflow" horzOverflow="overflow" vert="horz" wrap="square" lIns="45719" tIns="45719" rIns="45719" bIns="45719" numCol="1" spcCol="38100" rtlCol="0" anchor="t">
        <a:spAutoFit/>
      </a:bodyPr>
      <a:lstStyle>
        <a:defPPr marL="0" marR="0" indent="0" algn="l" defTabSz="457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ppt/theme/theme2.xml><?xml version="1.0" encoding="utf-8"?>
<a:theme xmlns:a="http://schemas.openxmlformats.org/drawingml/2006/main" name="Default">
  <a:themeElements>
    <a:clrScheme name="Default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404040"/>
      </a:accent1>
      <a:accent2>
        <a:srgbClr val="808080"/>
      </a:accent2>
      <a:accent3>
        <a:srgbClr val="BFBFBF"/>
      </a:accent3>
      <a:accent4>
        <a:srgbClr val="8F8F8F"/>
      </a:accent4>
      <a:accent5>
        <a:srgbClr val="6E6E6E"/>
      </a:accent5>
      <a:accent6>
        <a:srgbClr val="4D4D4D"/>
      </a:accent6>
      <a:hlink>
        <a:srgbClr val="0000FF"/>
      </a:hlink>
      <a:folHlink>
        <a:srgbClr val="FF00FF"/>
      </a:folHlink>
    </a:clrScheme>
    <a:fontScheme name="Default">
      <a:majorFont>
        <a:latin typeface="Helvetica Neue"/>
        <a:ea typeface="Helvetica Neue"/>
        <a:cs typeface="Helvetica Neue"/>
      </a:majorFont>
      <a:minorFont>
        <a:latin typeface="Helvetica"/>
        <a:ea typeface="Helvetica"/>
        <a:cs typeface="Helvetica"/>
      </a:minorFont>
    </a:fontScheme>
    <a:fmtScheme name="Default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0000" dir="5400000" rotWithShape="0">
              <a:srgbClr val="000000">
                <a:alpha val="38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rgbClr val="404040"/>
          </a:solidFill>
          <a:prstDash val="solid"/>
          <a:bevel/>
        </a:ln>
        <a:effectLst>
          <a:outerShdw blurRad="38100" dist="23000" dir="5400000" rotWithShape="0">
            <a:srgbClr val="000000">
              <a:alpha val="35000"/>
            </a:srgbClr>
          </a:outerShdw>
        </a:effectLst>
      </a:spPr>
      <a:bodyPr rot="0" spcFirstLastPara="1" vertOverflow="overflow" horzOverflow="overflow" vert="horz" wrap="square" lIns="45719" tIns="45719" rIns="45719" bIns="45719" numCol="1" spcCol="38100" rtlCol="0" anchor="ctr">
        <a:spAutoFit/>
      </a:bodyPr>
      <a:lstStyle>
        <a:defPPr marL="0" marR="0" indent="0" algn="l" defTabSz="457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404040"/>
          </a:solidFill>
          <a:prstDash val="solid"/>
          <a:bevel/>
        </a:ln>
        <a:effectLst>
          <a:outerShdw blurRad="38100" dist="20000" dir="5400000" rotWithShape="0">
            <a:srgbClr val="000000">
              <a:alpha val="38000"/>
            </a:srgbClr>
          </a:outerShdw>
        </a:effectLst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</a:spPr>
      <a:bodyPr rot="0" spcFirstLastPara="1" vertOverflow="overflow" horzOverflow="overflow" vert="horz" wrap="square" lIns="45719" tIns="45719" rIns="45719" bIns="45719" numCol="1" spcCol="38100" rtlCol="0" anchor="t">
        <a:spAutoFit/>
      </a:bodyPr>
      <a:lstStyle>
        <a:defPPr marL="0" marR="0" indent="0" algn="l" defTabSz="457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6317</TotalTime>
  <Words>983</Words>
  <Application>Microsoft Macintosh PowerPoint</Application>
  <PresentationFormat>On-screen Show (16:9)</PresentationFormat>
  <Paragraphs>235</Paragraphs>
  <Slides>24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24</vt:i4>
      </vt:variant>
    </vt:vector>
  </HeadingPairs>
  <TitlesOfParts>
    <vt:vector size="30" baseType="lpstr">
      <vt:lpstr>Calibri</vt:lpstr>
      <vt:lpstr>Cambria Math</vt:lpstr>
      <vt:lpstr>Helvetica</vt:lpstr>
      <vt:lpstr>Helvetica Neue</vt:lpstr>
      <vt:lpstr>Arial</vt:lpstr>
      <vt:lpstr>Default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15.0029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cp:lastModifiedBy>Microsoft Office User</cp:lastModifiedBy>
  <cp:revision>185</cp:revision>
  <dcterms:modified xsi:type="dcterms:W3CDTF">2017-02-15T17:43:57Z</dcterms:modified>
</cp:coreProperties>
</file>