
<file path=[Content_Types].xml><?xml version="1.0" encoding="utf-8"?>
<Types xmlns="http://schemas.openxmlformats.org/package/2006/content-types">
  <Default Extension="xml" ContentType="application/xml"/>
  <Default Extension="png" ContentType="image/png"/>
  <Default Extension="gif" ContentType="image/gif"/>
  <Default Extension="rels" ContentType="application/vnd.openxmlformats-package.relationships+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7"/>
  </p:notesMasterIdLst>
  <p:sldIdLst>
    <p:sldId id="256" r:id="rId2"/>
    <p:sldId id="288" r:id="rId3"/>
    <p:sldId id="289" r:id="rId4"/>
    <p:sldId id="290" r:id="rId5"/>
    <p:sldId id="291" r:id="rId6"/>
    <p:sldId id="292" r:id="rId7"/>
    <p:sldId id="293" r:id="rId8"/>
    <p:sldId id="294" r:id="rId9"/>
    <p:sldId id="295" r:id="rId10"/>
    <p:sldId id="296" r:id="rId11"/>
    <p:sldId id="297" r:id="rId12"/>
    <p:sldId id="298" r:id="rId13"/>
    <p:sldId id="299" r:id="rId14"/>
    <p:sldId id="300" r:id="rId15"/>
    <p:sldId id="301" r:id="rId16"/>
    <p:sldId id="302" r:id="rId17"/>
    <p:sldId id="303" r:id="rId18"/>
    <p:sldId id="305" r:id="rId19"/>
    <p:sldId id="304" r:id="rId20"/>
    <p:sldId id="307" r:id="rId21"/>
    <p:sldId id="308" r:id="rId22"/>
    <p:sldId id="306" r:id="rId23"/>
    <p:sldId id="309" r:id="rId24"/>
    <p:sldId id="310" r:id="rId25"/>
    <p:sldId id="285" r:id="rId26"/>
  </p:sldIdLst>
  <p:sldSz cx="9144000" cy="5143500" type="screen16x9"/>
  <p:notesSz cx="6858000" cy="9144000"/>
  <p:defaultTextStyle>
    <a:lvl1pPr defTabSz="457200">
      <a:defRPr>
        <a:latin typeface="Calibri"/>
        <a:ea typeface="Calibri"/>
        <a:cs typeface="Calibri"/>
        <a:sym typeface="Calibri"/>
      </a:defRPr>
    </a:lvl1pPr>
    <a:lvl2pPr indent="457200" defTabSz="457200">
      <a:defRPr>
        <a:latin typeface="Calibri"/>
        <a:ea typeface="Calibri"/>
        <a:cs typeface="Calibri"/>
        <a:sym typeface="Calibri"/>
      </a:defRPr>
    </a:lvl2pPr>
    <a:lvl3pPr indent="914400" defTabSz="457200">
      <a:defRPr>
        <a:latin typeface="Calibri"/>
        <a:ea typeface="Calibri"/>
        <a:cs typeface="Calibri"/>
        <a:sym typeface="Calibri"/>
      </a:defRPr>
    </a:lvl3pPr>
    <a:lvl4pPr indent="1371600" defTabSz="457200">
      <a:defRPr>
        <a:latin typeface="Calibri"/>
        <a:ea typeface="Calibri"/>
        <a:cs typeface="Calibri"/>
        <a:sym typeface="Calibri"/>
      </a:defRPr>
    </a:lvl4pPr>
    <a:lvl5pPr indent="1828800" defTabSz="457200">
      <a:defRPr>
        <a:latin typeface="Calibri"/>
        <a:ea typeface="Calibri"/>
        <a:cs typeface="Calibri"/>
        <a:sym typeface="Calibri"/>
      </a:defRPr>
    </a:lvl5pPr>
    <a:lvl6pPr indent="2286000" defTabSz="457200">
      <a:defRPr>
        <a:latin typeface="Calibri"/>
        <a:ea typeface="Calibri"/>
        <a:cs typeface="Calibri"/>
        <a:sym typeface="Calibri"/>
      </a:defRPr>
    </a:lvl6pPr>
    <a:lvl7pPr indent="2743200" defTabSz="457200">
      <a:defRPr>
        <a:latin typeface="Calibri"/>
        <a:ea typeface="Calibri"/>
        <a:cs typeface="Calibri"/>
        <a:sym typeface="Calibri"/>
      </a:defRPr>
    </a:lvl7pPr>
    <a:lvl8pPr indent="3200400" defTabSz="457200">
      <a:defRPr>
        <a:latin typeface="Calibri"/>
        <a:ea typeface="Calibri"/>
        <a:cs typeface="Calibri"/>
        <a:sym typeface="Calibri"/>
      </a:defRPr>
    </a:lvl8pPr>
    <a:lvl9pPr indent="3657600" defTabSz="457200">
      <a:defRPr>
        <a:latin typeface="Calibri"/>
        <a:ea typeface="Calibri"/>
        <a:cs typeface="Calibri"/>
        <a:sym typeface="Calibri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icrosoft Office User" initials="Office" lastIdx="1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00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DCDCD"/>
          </a:solidFill>
        </a:fill>
      </a:tcStyle>
    </a:wholeTbl>
    <a:band2H>
      <a:tcTxStyle/>
      <a:tcStyle>
        <a:tcBdr/>
        <a:fill>
          <a:solidFill>
            <a:srgbClr val="E8E8E8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Row>
  </a:tblStyle>
  <a:tblStyle styleId="{C7B018BB-80A7-4F77-B60F-C8B233D01FF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E8E8E8"/>
          </a:solidFill>
        </a:fill>
      </a:tcStyle>
    </a:wholeTbl>
    <a:band2H>
      <a:tcTxStyle/>
      <a:tcStyle>
        <a:tcBdr/>
        <a:fill>
          <a:solidFill>
            <a:srgbClr val="F4F4F4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Row>
  </a:tblStyle>
  <a:tblStyle styleId="{EEE7283C-3CF3-47DC-8721-378D4A62B22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Row>
  </a:tblStyle>
  <a:tblStyle styleId="{CF821DB8-F4EB-4A41-A1BA-3FCAFE7338EE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Row>
  </a:tblStyle>
  <a:tblStyle styleId="{33BA23B1-9221-436E-865A-0063620EA4FD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Row>
  </a:tblStyle>
  <a:tblStyle styleId="{2708684C-4D16-4618-839F-0558EEFCDFE6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1674"/>
    <p:restoredTop sz="94718"/>
  </p:normalViewPr>
  <p:slideViewPr>
    <p:cSldViewPr snapToGrid="0" snapToObjects="1">
      <p:cViewPr varScale="1">
        <p:scale>
          <a:sx n="177" d="100"/>
          <a:sy n="177" d="100"/>
        </p:scale>
        <p:origin x="184" y="4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notesMaster" Target="notesMasters/notesMaster1.xml"/><Relationship Id="rId28" Type="http://schemas.openxmlformats.org/officeDocument/2006/relationships/commentAuthors" Target="commentAuthors.xml"/><Relationship Id="rId29" Type="http://schemas.openxmlformats.org/officeDocument/2006/relationships/presProps" Target="presProps.xml"/><Relationship Id="rId30" Type="http://schemas.openxmlformats.org/officeDocument/2006/relationships/viewProps" Target="viewProps.xml"/><Relationship Id="rId31" Type="http://schemas.openxmlformats.org/officeDocument/2006/relationships/theme" Target="theme/theme1.xml"/><Relationship Id="rId32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  <p:sp>
        <p:nvSpPr>
          <p:cNvPr id="22" name="Shape 22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</p:spTree>
    <p:extLst>
      <p:ext uri="{BB962C8B-B14F-4D97-AF65-F5344CB8AC3E}">
        <p14:creationId xmlns:p14="http://schemas.microsoft.com/office/powerpoint/2010/main" val="763845586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1pPr>
    <a:lvl2pPr indent="228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2pPr>
    <a:lvl3pPr indent="457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3pPr>
    <a:lvl4pPr indent="685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4pPr>
    <a:lvl5pPr indent="9144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5pPr>
    <a:lvl6pPr indent="11430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6pPr>
    <a:lvl7pPr indent="1371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7pPr>
    <a:lvl8pPr indent="1600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8pPr>
    <a:lvl9pPr indent="1828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678869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asted-image.png"/>
          <p:cNvPicPr/>
          <p:nvPr/>
        </p:nvPicPr>
        <p:blipFill>
          <a:blip r:embed="rId2">
            <a:alphaModFix amt="10839"/>
            <a:extLst/>
          </a:blip>
          <a:srcRect l="11804" t="22310" b="2478"/>
          <a:stretch>
            <a:fillRect/>
          </a:stretch>
        </p:blipFill>
        <p:spPr>
          <a:xfrm>
            <a:off x="-69850" y="-6276"/>
            <a:ext cx="4680310" cy="3991254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Shape 8"/>
          <p:cNvSpPr/>
          <p:nvPr/>
        </p:nvSpPr>
        <p:spPr>
          <a:xfrm>
            <a:off x="260350" y="1973579"/>
            <a:ext cx="8623300" cy="274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4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3600" dirty="0">
                <a:solidFill>
                  <a:srgbClr val="215380"/>
                </a:solidFill>
              </a:rPr>
              <a:t>CS6501: </a:t>
            </a:r>
            <a:r>
              <a:rPr lang="en-US" sz="3600" dirty="0" smtClean="0">
                <a:solidFill>
                  <a:srgbClr val="215380"/>
                </a:solidFill>
              </a:rPr>
              <a:t>Vision</a:t>
            </a:r>
            <a:r>
              <a:rPr lang="en-US" sz="3600" baseline="0" dirty="0" smtClean="0">
                <a:solidFill>
                  <a:srgbClr val="215380"/>
                </a:solidFill>
              </a:rPr>
              <a:t> and Language</a:t>
            </a:r>
            <a:endParaRPr sz="3600" dirty="0">
              <a:solidFill>
                <a:srgbClr val="215380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/>
          <a:lstStyle>
            <a:lvl1pPr>
              <a:defRPr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/>
          <a:lstStyle>
            <a:lvl1pPr algn="l">
              <a:defRPr sz="2000" b="0">
                <a:solidFill>
                  <a:schemeClr val="tx1"/>
                </a:solidFill>
              </a:defRPr>
            </a:lvl1pPr>
            <a:lvl2pPr algn="l">
              <a:defRPr sz="2000" b="0">
                <a:solidFill>
                  <a:schemeClr val="tx1"/>
                </a:solidFill>
              </a:defRPr>
            </a:lvl2pPr>
            <a:lvl3pPr algn="l">
              <a:defRPr sz="2000" b="0">
                <a:solidFill>
                  <a:schemeClr val="tx1"/>
                </a:solidFill>
              </a:defRPr>
            </a:lvl3pPr>
            <a:lvl4pPr algn="l">
              <a:defRPr sz="2000" b="0">
                <a:solidFill>
                  <a:schemeClr val="tx1"/>
                </a:solidFill>
              </a:defRPr>
            </a:lvl4pPr>
            <a:lvl5pPr algn="l">
              <a:defRPr sz="20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/>
          <a:lstStyle>
            <a:lvl1pPr>
              <a:defRPr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/>
          <a:lstStyle>
            <a:lvl1pPr algn="l">
              <a:defRPr sz="2000" b="0">
                <a:solidFill>
                  <a:schemeClr val="tx1"/>
                </a:solidFill>
              </a:defRPr>
            </a:lvl1pPr>
            <a:lvl2pPr algn="l">
              <a:defRPr sz="2000" b="0">
                <a:solidFill>
                  <a:schemeClr val="tx1"/>
                </a:solidFill>
              </a:defRPr>
            </a:lvl2pPr>
            <a:lvl3pPr algn="l">
              <a:defRPr sz="2000" b="0">
                <a:solidFill>
                  <a:schemeClr val="tx1"/>
                </a:solidFill>
              </a:defRPr>
            </a:lvl3pPr>
            <a:lvl4pPr algn="l">
              <a:defRPr sz="2000" b="0">
                <a:solidFill>
                  <a:schemeClr val="tx1"/>
                </a:solidFill>
              </a:defRPr>
            </a:lvl4pPr>
            <a:lvl5pPr algn="l">
              <a:defRPr sz="20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/>
          <p:nvPr/>
        </p:nvSpPr>
        <p:spPr>
          <a:xfrm>
            <a:off x="0" y="4855209"/>
            <a:ext cx="9144001" cy="294641"/>
          </a:xfrm>
          <a:prstGeom prst="rect">
            <a:avLst/>
          </a:prstGeom>
          <a:solidFill>
            <a:srgbClr val="215381"/>
          </a:solidFill>
          <a:ln w="12700">
            <a:miter lim="400000"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txBody>
          <a:bodyPr lIns="0" tIns="0" rIns="0" bIns="0" anchor="ctr"/>
          <a:lstStyle/>
          <a:p>
            <a:pPr lvl="0"/>
            <a:endParaRPr/>
          </a:p>
        </p:txBody>
      </p:sp>
      <p:sp>
        <p:nvSpPr>
          <p:cNvPr id="5" name="Shape 5"/>
          <p:cNvSpPr/>
          <p:nvPr/>
        </p:nvSpPr>
        <p:spPr>
          <a:xfrm>
            <a:off x="101722" y="4848859"/>
            <a:ext cx="1982915" cy="20005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0" tIns="0" rIns="0" bIns="0">
            <a:spAutoFit/>
          </a:bodyPr>
          <a:lstStyle>
            <a:lvl1pPr>
              <a:defRPr sz="1300">
                <a:solidFill>
                  <a:srgbClr val="FFFFFF"/>
                </a:solidFill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1300" dirty="0">
                <a:solidFill>
                  <a:srgbClr val="FFFFFF"/>
                </a:solidFill>
              </a:rPr>
              <a:t>CS6501: </a:t>
            </a:r>
            <a:r>
              <a:rPr lang="en-US" sz="1300" dirty="0" smtClean="0">
                <a:solidFill>
                  <a:srgbClr val="FFFFFF"/>
                </a:solidFill>
              </a:rPr>
              <a:t>Vision and Language</a:t>
            </a:r>
            <a:endParaRPr sz="1300" dirty="0">
              <a:solidFill>
                <a:srgbClr val="FFFFFF"/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</p:sldLayoutIdLst>
  <p:transition spd="med"/>
  <p:timing>
    <p:tnLst>
      <p:par>
        <p:cTn id="1" dur="indefinite" restart="never" nodeType="tmRoot"/>
      </p:par>
    </p:tnLst>
  </p:timing>
  <p:txStyles>
    <p:titleStyle>
      <a:lvl1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1pPr>
      <a:lvl2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2pPr>
      <a:lvl3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3pPr>
      <a:lvl4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4pPr>
      <a:lvl5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5pPr>
      <a:lvl6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6pPr>
      <a:lvl7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7pPr>
      <a:lvl8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8pPr>
      <a:lvl9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9pPr>
    </p:titleStyle>
    <p:bodyStyle>
      <a:lvl1pPr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1pPr>
      <a:lvl2pPr indent="457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2pPr>
      <a:lvl3pPr indent="914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3pPr>
      <a:lvl4pPr indent="1371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4pPr>
      <a:lvl5pPr indent="18288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5pPr>
      <a:lvl6pPr indent="22860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6pPr>
      <a:lvl7pPr indent="2743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7pPr>
      <a:lvl8pPr indent="3200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8pPr>
      <a:lvl9pPr indent="3657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9pPr>
    </p:bodyStyle>
    <p:otherStyle>
      <a:lvl1pPr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1pPr>
      <a:lvl2pPr indent="457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2pPr>
      <a:lvl3pPr indent="914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3pPr>
      <a:lvl4pPr indent="1371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4pPr>
      <a:lvl5pPr indent="18288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5pPr>
      <a:lvl6pPr indent="22860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6pPr>
      <a:lvl7pPr indent="2743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7pPr>
      <a:lvl8pPr indent="3200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8pPr>
      <a:lvl9pPr indent="3657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hyperlink" Target="https://people.eecs.berkeley.edu/~rbg/papers/r-cnn-cvpr.pdf" TargetMode="External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tiff"/><Relationship Id="rId3" Type="http://schemas.openxmlformats.org/officeDocument/2006/relationships/hyperlink" Target="https://arxiv.org/abs/1504.08083" TargetMode="Externa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tiff"/><Relationship Id="rId3" Type="http://schemas.openxmlformats.org/officeDocument/2006/relationships/hyperlink" Target="https://arxiv.org/abs/1506.01497" TargetMode="Externa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hyperlink" Target="https://arxiv.org/abs/1506.02640" TargetMode="Externa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arxiv.org/abs/1506.02640" TargetMode="External"/><Relationship Id="rId3" Type="http://schemas.openxmlformats.org/officeDocument/2006/relationships/image" Target="../media/image8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png"/><Relationship Id="rId3" Type="http://schemas.openxmlformats.org/officeDocument/2006/relationships/hyperlink" Target="https://people.eecs.berkeley.edu/~jonlong/long_shelhamer_fcn.pdf" TargetMode="Externa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tiff"/><Relationship Id="rId4" Type="http://schemas.openxmlformats.org/officeDocument/2006/relationships/image" Target="../media/image13.tiff"/><Relationship Id="rId5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tiff"/><Relationship Id="rId3" Type="http://schemas.openxmlformats.org/officeDocument/2006/relationships/hyperlink" Target="http://cvlab.postech.ac.kr/research/deconvnet/" TargetMode="Externa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github.com/vdumoulin/conv_arithmetic" TargetMode="External"/><Relationship Id="rId3" Type="http://schemas.openxmlformats.org/officeDocument/2006/relationships/image" Target="../media/image15.gif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github.com/vdumoulin/conv_arithmetic" TargetMode="External"/><Relationship Id="rId3" Type="http://schemas.openxmlformats.org/officeDocument/2006/relationships/image" Target="../media/image16.gif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://cvlab.postech.ac.kr/research/deconvnet/" TargetMode="Externa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tiff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24"/>
          <p:cNvSpPr/>
          <p:nvPr/>
        </p:nvSpPr>
        <p:spPr>
          <a:xfrm>
            <a:off x="2245588" y="2592070"/>
            <a:ext cx="4652875" cy="75405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9" rIns="45719">
            <a:spAutoFit/>
          </a:bodyPr>
          <a:lstStyle>
            <a:lvl1pPr algn="ctr">
              <a:defRPr sz="43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4300" dirty="0" smtClean="0">
                <a:solidFill>
                  <a:srgbClr val="215380"/>
                </a:solidFill>
              </a:rPr>
              <a:t>Visual Recognition</a:t>
            </a:r>
            <a:endParaRPr sz="4300" dirty="0">
              <a:solidFill>
                <a:srgbClr val="215380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125579" y="2237874"/>
            <a:ext cx="92396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/>
          <p:nvPr/>
        </p:nvSpPr>
        <p:spPr>
          <a:xfrm>
            <a:off x="558799" y="115363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Object Detection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Image Parsing / Segmentation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Image Description</a:t>
            </a:r>
          </a:p>
        </p:txBody>
      </p:sp>
      <p:sp>
        <p:nvSpPr>
          <p:cNvPr id="28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Today</a:t>
            </a:r>
            <a:endParaRPr sz="3200" dirty="0">
              <a:solidFill>
                <a:srgbClr val="21538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483595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Detection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1180215" y="1288952"/>
            <a:ext cx="4051694" cy="2113466"/>
            <a:chOff x="1180215" y="1288952"/>
            <a:chExt cx="4051694" cy="2113466"/>
          </a:xfrm>
        </p:grpSpPr>
        <p:sp>
          <p:nvSpPr>
            <p:cNvPr id="6" name="Rectangle 5"/>
            <p:cNvSpPr/>
            <p:nvPr/>
          </p:nvSpPr>
          <p:spPr>
            <a:xfrm>
              <a:off x="1180215" y="1622485"/>
              <a:ext cx="2466752" cy="1779933"/>
            </a:xfrm>
            <a:prstGeom prst="rect">
              <a:avLst/>
            </a:prstGeom>
            <a:noFill/>
            <a:ln w="38100" cap="flat">
              <a:solidFill>
                <a:srgbClr val="FFFF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7" name="Rectangle 6"/>
            <p:cNvSpPr/>
            <p:nvPr/>
          </p:nvSpPr>
          <p:spPr>
            <a:xfrm>
              <a:off x="4060946" y="2178923"/>
              <a:ext cx="1170963" cy="1036851"/>
            </a:xfrm>
            <a:prstGeom prst="rect">
              <a:avLst/>
            </a:prstGeom>
            <a:noFill/>
            <a:ln w="38100" cap="flat">
              <a:solidFill>
                <a:srgbClr val="FFC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4157120" y="1845390"/>
              <a:ext cx="377665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C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cat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C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180215" y="1288952"/>
              <a:ext cx="525142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FFFF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deer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FFFF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2138818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Detection as Classification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978196" y="1360966"/>
            <a:ext cx="1035540" cy="78633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1" name="Straight Arrow Connector 10"/>
          <p:cNvCxnSpPr/>
          <p:nvPr/>
        </p:nvCxnSpPr>
        <p:spPr>
          <a:xfrm flipV="1">
            <a:off x="2013736" y="1726058"/>
            <a:ext cx="4017194" cy="10275"/>
          </a:xfrm>
          <a:prstGeom prst="straightConnector1">
            <a:avLst/>
          </a:prstGeom>
          <a:noFill/>
          <a:ln w="41275" cap="flat">
            <a:solidFill>
              <a:srgbClr val="00B0F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13" name="Trapezoid 12"/>
          <p:cNvSpPr/>
          <p:nvPr/>
        </p:nvSpPr>
        <p:spPr>
          <a:xfrm rot="5400000">
            <a:off x="6151831" y="1283909"/>
            <a:ext cx="698643" cy="940445"/>
          </a:xfrm>
          <a:prstGeom prst="trapezoid">
            <a:avLst/>
          </a:prstGeom>
          <a:solidFill>
            <a:srgbClr val="FFFFFF"/>
          </a:solidFill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6244192" y="1551668"/>
            <a:ext cx="51392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CNN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7030A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7469312" y="1253447"/>
            <a:ext cx="63254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deer?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7469312" y="1541393"/>
            <a:ext cx="485067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cat?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7469312" y="1847138"/>
            <a:ext cx="131061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background?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9" name="Straight Arrow Connector 18"/>
          <p:cNvCxnSpPr>
            <a:stCxn id="13" idx="0"/>
          </p:cNvCxnSpPr>
          <p:nvPr/>
        </p:nvCxnSpPr>
        <p:spPr>
          <a:xfrm flipV="1">
            <a:off x="6971375" y="1754131"/>
            <a:ext cx="364373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94873593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Detection as Classification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214499" y="1360966"/>
            <a:ext cx="1035540" cy="78633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1" name="Straight Arrow Connector 10"/>
          <p:cNvCxnSpPr>
            <a:stCxn id="3" idx="3"/>
          </p:cNvCxnSpPr>
          <p:nvPr/>
        </p:nvCxnSpPr>
        <p:spPr>
          <a:xfrm flipV="1">
            <a:off x="2250039" y="1726059"/>
            <a:ext cx="3780891" cy="28074"/>
          </a:xfrm>
          <a:prstGeom prst="straightConnector1">
            <a:avLst/>
          </a:prstGeom>
          <a:noFill/>
          <a:ln w="41275" cap="flat">
            <a:solidFill>
              <a:srgbClr val="00B0F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13" name="Trapezoid 12"/>
          <p:cNvSpPr/>
          <p:nvPr/>
        </p:nvSpPr>
        <p:spPr>
          <a:xfrm rot="5400000">
            <a:off x="6151831" y="1283909"/>
            <a:ext cx="698643" cy="940445"/>
          </a:xfrm>
          <a:prstGeom prst="trapezoid">
            <a:avLst/>
          </a:prstGeom>
          <a:solidFill>
            <a:srgbClr val="FFFFFF"/>
          </a:solidFill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6244192" y="1551668"/>
            <a:ext cx="51392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CNN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7030A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7469312" y="1253447"/>
            <a:ext cx="63254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deer?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7469312" y="1541393"/>
            <a:ext cx="485067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cat?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7469312" y="1847138"/>
            <a:ext cx="131061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background?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9" name="Straight Arrow Connector 18"/>
          <p:cNvCxnSpPr>
            <a:stCxn id="13" idx="0"/>
          </p:cNvCxnSpPr>
          <p:nvPr/>
        </p:nvCxnSpPr>
        <p:spPr>
          <a:xfrm flipV="1">
            <a:off x="6971375" y="1754131"/>
            <a:ext cx="364373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31114709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Detection as Classification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839074" y="1360966"/>
            <a:ext cx="1006867" cy="78633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1" name="Straight Arrow Connector 10"/>
          <p:cNvCxnSpPr>
            <a:stCxn id="3" idx="3"/>
          </p:cNvCxnSpPr>
          <p:nvPr/>
        </p:nvCxnSpPr>
        <p:spPr>
          <a:xfrm flipV="1">
            <a:off x="2845941" y="1726059"/>
            <a:ext cx="3184989" cy="28074"/>
          </a:xfrm>
          <a:prstGeom prst="straightConnector1">
            <a:avLst/>
          </a:prstGeom>
          <a:noFill/>
          <a:ln w="41275" cap="flat">
            <a:solidFill>
              <a:srgbClr val="00B0F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13" name="Trapezoid 12"/>
          <p:cNvSpPr/>
          <p:nvPr/>
        </p:nvSpPr>
        <p:spPr>
          <a:xfrm rot="5400000">
            <a:off x="6151831" y="1283909"/>
            <a:ext cx="698643" cy="940445"/>
          </a:xfrm>
          <a:prstGeom prst="trapezoid">
            <a:avLst/>
          </a:prstGeom>
          <a:solidFill>
            <a:srgbClr val="FFFFFF"/>
          </a:solidFill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6244192" y="1551668"/>
            <a:ext cx="51392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CNN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7030A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7469312" y="1253447"/>
            <a:ext cx="63254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deer?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7469312" y="1541393"/>
            <a:ext cx="485067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cat?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7469312" y="1847138"/>
            <a:ext cx="131061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background?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9" name="Straight Arrow Connector 18"/>
          <p:cNvCxnSpPr>
            <a:stCxn id="13" idx="0"/>
          </p:cNvCxnSpPr>
          <p:nvPr/>
        </p:nvCxnSpPr>
        <p:spPr>
          <a:xfrm flipV="1">
            <a:off x="6971375" y="1754131"/>
            <a:ext cx="364373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97992463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Detection as Classification</a:t>
            </a:r>
            <a:br>
              <a:rPr lang="en-US" dirty="0" smtClean="0"/>
            </a:br>
            <a:r>
              <a:rPr lang="en-US" dirty="0" smtClean="0"/>
              <a:t>with Sliding Window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839074" y="1360966"/>
            <a:ext cx="1006867" cy="78633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1" name="Straight Arrow Connector 10"/>
          <p:cNvCxnSpPr>
            <a:stCxn id="3" idx="3"/>
          </p:cNvCxnSpPr>
          <p:nvPr/>
        </p:nvCxnSpPr>
        <p:spPr>
          <a:xfrm flipV="1">
            <a:off x="2845941" y="1726059"/>
            <a:ext cx="3184989" cy="28074"/>
          </a:xfrm>
          <a:prstGeom prst="straightConnector1">
            <a:avLst/>
          </a:prstGeom>
          <a:noFill/>
          <a:ln w="41275" cap="flat">
            <a:solidFill>
              <a:srgbClr val="00B0F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13" name="Trapezoid 12"/>
          <p:cNvSpPr/>
          <p:nvPr/>
        </p:nvSpPr>
        <p:spPr>
          <a:xfrm rot="5400000">
            <a:off x="6151831" y="1283909"/>
            <a:ext cx="698643" cy="940445"/>
          </a:xfrm>
          <a:prstGeom prst="trapezoid">
            <a:avLst/>
          </a:prstGeom>
          <a:solidFill>
            <a:srgbClr val="FFFFFF"/>
          </a:solidFill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6244192" y="1551668"/>
            <a:ext cx="51392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CNN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7030A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7469312" y="1253447"/>
            <a:ext cx="63254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deer?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7469312" y="1541393"/>
            <a:ext cx="485067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cat?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7469312" y="1847138"/>
            <a:ext cx="1310613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background?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9" name="Straight Arrow Connector 18"/>
          <p:cNvCxnSpPr>
            <a:stCxn id="13" idx="0"/>
          </p:cNvCxnSpPr>
          <p:nvPr/>
        </p:nvCxnSpPr>
        <p:spPr>
          <a:xfrm flipV="1">
            <a:off x="6971375" y="1754131"/>
            <a:ext cx="364373" cy="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123789122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L 0.25504 0 L 0.25052 0.08765 L -0.1842 0.0679 L -0.1842 0.14969 L 0.25608 0.15957 L 0.25608 0.26173 L -0.16857 0.24352 L -0.17309 0.33364 L 0.24948 0.34969 L 0.24948 0.34969 L 0.24948 0.34969 " pathEditMode="relative" ptsTypes="AAAAAAAAAAAA">
                                      <p:cBhvr>
                                        <p:cTn id="6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Detection as Classification</a:t>
            </a:r>
            <a:br>
              <a:rPr lang="en-US" dirty="0" smtClean="0"/>
            </a:br>
            <a:r>
              <a:rPr lang="en-US" dirty="0" smtClean="0"/>
              <a:t>with Box Proposals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sp>
        <p:nvSpPr>
          <p:cNvPr id="18" name="Rectangle 17"/>
          <p:cNvSpPr/>
          <p:nvPr/>
        </p:nvSpPr>
        <p:spPr>
          <a:xfrm>
            <a:off x="1510301" y="1741110"/>
            <a:ext cx="2054832" cy="157744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1191803" y="1741110"/>
            <a:ext cx="2496619" cy="182402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4171308" y="2323450"/>
            <a:ext cx="1006867" cy="78633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3883631" y="1449042"/>
            <a:ext cx="1397286" cy="1222239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1424046" y="1743498"/>
            <a:ext cx="3856871" cy="1657248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4" name="Rectangle 23"/>
          <p:cNvSpPr/>
          <p:nvPr/>
        </p:nvSpPr>
        <p:spPr>
          <a:xfrm>
            <a:off x="1510301" y="1443373"/>
            <a:ext cx="2054832" cy="2460807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1530850" y="1866788"/>
            <a:ext cx="1006867" cy="786333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2116477" y="2120356"/>
            <a:ext cx="1345914" cy="1198197"/>
          </a:xfrm>
          <a:prstGeom prst="rect">
            <a:avLst/>
          </a:prstGeom>
          <a:noFill/>
          <a:ln w="38100" cap="flat">
            <a:solidFill>
              <a:srgbClr val="00B0F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60525224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5483" y="216253"/>
            <a:ext cx="8686800" cy="857250"/>
          </a:xfrm>
        </p:spPr>
        <p:txBody>
          <a:bodyPr/>
          <a:lstStyle/>
          <a:p>
            <a:r>
              <a:rPr lang="en-US" dirty="0" smtClean="0"/>
              <a:t>Box Proposal Method </a:t>
            </a:r>
            <a:r>
              <a:rPr lang="mr-IN" dirty="0" smtClean="0"/>
              <a:t>–</a:t>
            </a:r>
            <a:r>
              <a:rPr lang="en-US" dirty="0" smtClean="0"/>
              <a:t> SS: Selective Search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r="50098"/>
          <a:stretch/>
        </p:blipFill>
        <p:spPr>
          <a:xfrm>
            <a:off x="380144" y="950213"/>
            <a:ext cx="5291191" cy="3700288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6030930" y="2061693"/>
            <a:ext cx="2501757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/>
              <a:t>Segmentation As Selective Search for Object </a:t>
            </a:r>
            <a:r>
              <a:rPr lang="en-US" dirty="0" smtClean="0"/>
              <a:t>Recognition. van de Sande et al. ICCV 2011</a:t>
            </a:r>
            <a:r>
              <a:rPr lang="en-US" dirty="0"/>
              <a:t>  </a:t>
            </a:r>
          </a:p>
        </p:txBody>
      </p:sp>
    </p:spTree>
    <p:extLst>
      <p:ext uri="{BB962C8B-B14F-4D97-AF65-F5344CB8AC3E}">
        <p14:creationId xmlns:p14="http://schemas.microsoft.com/office/powerpoint/2010/main" val="201459405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RCNN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6434" y="790853"/>
            <a:ext cx="7871131" cy="3154423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950358" y="4153725"/>
            <a:ext cx="6878549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/>
              <a:t>Rich feature hierarchies for accurate object detection and semantic </a:t>
            </a:r>
            <a:r>
              <a:rPr lang="en-US" dirty="0" smtClean="0"/>
              <a:t>segmentation. </a:t>
            </a:r>
            <a:r>
              <a:rPr lang="en-US" dirty="0" err="1" smtClean="0"/>
              <a:t>Girshick</a:t>
            </a:r>
            <a:r>
              <a:rPr lang="en-US" dirty="0" smtClean="0"/>
              <a:t> et al. CVPR 2014.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1163829" y="3864835"/>
            <a:ext cx="6451606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4"/>
              </a:rPr>
              <a:t>https://</a:t>
            </a:r>
            <a:r>
              <a:rPr lang="en-US" dirty="0" err="1">
                <a:hlinkClick r:id="rId4"/>
              </a:rPr>
              <a:t>people.eecs.berkeley.edu</a:t>
            </a:r>
            <a:r>
              <a:rPr lang="en-US" dirty="0">
                <a:hlinkClick r:id="rId4"/>
              </a:rPr>
              <a:t>/~</a:t>
            </a:r>
            <a:r>
              <a:rPr lang="en-US" dirty="0" err="1">
                <a:hlinkClick r:id="rId4"/>
              </a:rPr>
              <a:t>rbg</a:t>
            </a:r>
            <a:r>
              <a:rPr lang="en-US" dirty="0">
                <a:hlinkClick r:id="rId4"/>
              </a:rPr>
              <a:t>/papers/r-</a:t>
            </a:r>
            <a:r>
              <a:rPr lang="en-US" dirty="0" err="1">
                <a:hlinkClick r:id="rId4"/>
              </a:rPr>
              <a:t>cnn</a:t>
            </a:r>
            <a:r>
              <a:rPr lang="en-US" dirty="0">
                <a:hlinkClick r:id="rId4"/>
              </a:rPr>
              <a:t>-</a:t>
            </a:r>
            <a:r>
              <a:rPr lang="en-US" dirty="0" err="1">
                <a:hlinkClick r:id="rId4"/>
              </a:rPr>
              <a:t>cvpr.pdf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9571673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Fast-RCNN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94543" y="919129"/>
            <a:ext cx="6160971" cy="2459265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6282646" y="4350658"/>
            <a:ext cx="4572000" cy="461665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200"/>
              <a:t>https://</a:t>
            </a:r>
            <a:r>
              <a:rPr lang="en-US" sz="1200" dirty="0" err="1"/>
              <a:t>github.com</a:t>
            </a:r>
            <a:r>
              <a:rPr lang="en-US" sz="1200" dirty="0"/>
              <a:t>/</a:t>
            </a:r>
            <a:r>
              <a:rPr lang="en-US" sz="1200" dirty="0" err="1"/>
              <a:t>sunshineatnoon</a:t>
            </a:r>
            <a:r>
              <a:rPr lang="en-US" sz="1200" dirty="0"/>
              <a:t>/Paper-Collection/blob/master/Fast-</a:t>
            </a:r>
            <a:r>
              <a:rPr lang="en-US" sz="1200" dirty="0" err="1"/>
              <a:t>RCNN.md</a:t>
            </a:r>
            <a:endParaRPr lang="en-US" sz="1200" dirty="0"/>
          </a:p>
        </p:txBody>
      </p:sp>
      <p:sp>
        <p:nvSpPr>
          <p:cNvPr id="6" name="Rectangle 5"/>
          <p:cNvSpPr/>
          <p:nvPr/>
        </p:nvSpPr>
        <p:spPr>
          <a:xfrm>
            <a:off x="737269" y="4396824"/>
            <a:ext cx="321915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Fast </a:t>
            </a:r>
            <a:r>
              <a:rPr lang="en-US" dirty="0" smtClean="0"/>
              <a:t>R-CNN. </a:t>
            </a:r>
            <a:r>
              <a:rPr lang="en-US" dirty="0" err="1" smtClean="0"/>
              <a:t>Girshick</a:t>
            </a:r>
            <a:r>
              <a:rPr lang="en-US" dirty="0" smtClean="0"/>
              <a:t>. ICCV 2015.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737269" y="4080565"/>
            <a:ext cx="334258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hlinkClick r:id="rId3"/>
              </a:rPr>
              <a:t>https://</a:t>
            </a:r>
            <a:r>
              <a:rPr lang="en-US" dirty="0" err="1">
                <a:hlinkClick r:id="rId3"/>
              </a:rPr>
              <a:t>arxiv.org</a:t>
            </a:r>
            <a:r>
              <a:rPr lang="en-US" dirty="0">
                <a:hlinkClick r:id="rId3"/>
              </a:rPr>
              <a:t>/abs/1504.08083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294543" y="3462540"/>
            <a:ext cx="6295952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Idea: No need to </a:t>
            </a:r>
            <a:r>
              <a:rPr kumimoji="0" lang="en-US" sz="1800" b="0" i="0" u="none" strike="noStrike" cap="none" spc="0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recompute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features for every box independently,</a:t>
            </a:r>
            <a:b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</a:b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         Regress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refined bounding box coordinates.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67541826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Faster-RCNN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88429" y="930867"/>
            <a:ext cx="4191631" cy="3760302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495810" y="4321837"/>
            <a:ext cx="212910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Ren et al. NIPS 2015.</a:t>
            </a: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457200" y="3952505"/>
            <a:ext cx="334258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hlinkClick r:id="rId3"/>
              </a:rPr>
              <a:t>https://</a:t>
            </a:r>
            <a:r>
              <a:rPr lang="en-US" dirty="0" err="1">
                <a:hlinkClick r:id="rId3"/>
              </a:rPr>
              <a:t>arxiv.org</a:t>
            </a:r>
            <a:r>
              <a:rPr lang="en-US" dirty="0">
                <a:hlinkClick r:id="rId3"/>
              </a:rPr>
              <a:t>/abs/1506.01497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717119" y="2574401"/>
            <a:ext cx="2822743" cy="92332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Idea: Integrate the Bounding Box Proposals as part of the CNN predictions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19882814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YOLO- You Only Look Once</a:t>
            </a:r>
            <a:endParaRPr lang="en-US" dirty="0"/>
          </a:p>
        </p:txBody>
      </p:sp>
      <p:pic>
        <p:nvPicPr>
          <p:cNvPr id="4" name="Content Placeholder 6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b="40464"/>
          <a:stretch/>
        </p:blipFill>
        <p:spPr>
          <a:xfrm>
            <a:off x="3024393" y="917031"/>
            <a:ext cx="5602878" cy="3719244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611899" y="4490076"/>
            <a:ext cx="253210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Redmon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et al. CVPR 2016.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483250" y="4490076"/>
            <a:ext cx="334258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https://</a:t>
            </a:r>
            <a:r>
              <a:rPr lang="en-US" dirty="0" err="1">
                <a:hlinkClick r:id="rId3"/>
              </a:rPr>
              <a:t>arxiv.org</a:t>
            </a:r>
            <a:r>
              <a:rPr lang="en-US" dirty="0">
                <a:hlinkClick r:id="rId3"/>
              </a:rPr>
              <a:t>/abs/1506.02640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57200" y="1773017"/>
            <a:ext cx="2159646" cy="1477325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Idea: No bounding</a:t>
            </a:r>
            <a:br>
              <a:rPr lang="en-US" dirty="0" smtClean="0">
                <a:solidFill>
                  <a:srgbClr val="000000"/>
                </a:solidFill>
              </a:rPr>
            </a:br>
            <a:r>
              <a:rPr lang="en-US" dirty="0" smtClean="0">
                <a:solidFill>
                  <a:srgbClr val="000000"/>
                </a:solidFill>
              </a:rPr>
              <a:t>box proposals.</a:t>
            </a:r>
            <a:br>
              <a:rPr lang="en-US" dirty="0" smtClean="0">
                <a:solidFill>
                  <a:srgbClr val="000000"/>
                </a:solidFill>
              </a:rPr>
            </a:br>
            <a:r>
              <a:rPr lang="en-US" dirty="0" smtClean="0">
                <a:solidFill>
                  <a:srgbClr val="000000"/>
                </a:solidFill>
              </a:rPr>
              <a:t>Predict a class and a 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box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for every location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baseline="0" dirty="0" smtClean="0">
                <a:solidFill>
                  <a:srgbClr val="000000"/>
                </a:solidFill>
              </a:rPr>
              <a:t>in</a:t>
            </a:r>
            <a:r>
              <a:rPr lang="en-US" dirty="0" smtClean="0">
                <a:solidFill>
                  <a:srgbClr val="000000"/>
                </a:solidFill>
              </a:rPr>
              <a:t> a grid.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819878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YOLO- You Only Look Once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611899" y="4490076"/>
            <a:ext cx="253210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Redmon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et al. CVPR 2016.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483250" y="4490076"/>
            <a:ext cx="334258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https://</a:t>
            </a:r>
            <a:r>
              <a:rPr lang="en-US" dirty="0" err="1">
                <a:hlinkClick r:id="rId2"/>
              </a:rPr>
              <a:t>arxiv.org</a:t>
            </a:r>
            <a:r>
              <a:rPr lang="en-US" dirty="0">
                <a:hlinkClick r:id="rId2"/>
              </a:rPr>
              <a:t>/abs/1506.02640</a:t>
            </a:r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60979" y="976045"/>
            <a:ext cx="6148858" cy="2178278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4034564" y="3237424"/>
            <a:ext cx="4652236" cy="116955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 smtClean="0"/>
              <a:t>Divide the image into 7x7 cells. </a:t>
            </a:r>
          </a:p>
          <a:p>
            <a:r>
              <a:rPr lang="en-US" sz="1400" dirty="0" smtClean="0"/>
              <a:t>Each cell trains a detector.</a:t>
            </a:r>
          </a:p>
          <a:p>
            <a:r>
              <a:rPr lang="en-US" sz="1400" dirty="0" smtClean="0"/>
              <a:t>The detector needs to predict the object’s class distributions.</a:t>
            </a:r>
          </a:p>
          <a:p>
            <a:r>
              <a:rPr lang="en-US" sz="1400" dirty="0" smtClean="0"/>
              <a:t>The detector has 2 bounding-box predictors to predict </a:t>
            </a:r>
          </a:p>
          <a:p>
            <a:r>
              <a:rPr lang="en-US" sz="1400" dirty="0" smtClean="0"/>
              <a:t>bounding-boxes and confidence scores.</a:t>
            </a:r>
          </a:p>
        </p:txBody>
      </p:sp>
    </p:spTree>
    <p:extLst>
      <p:ext uri="{BB962C8B-B14F-4D97-AF65-F5344CB8AC3E}">
        <p14:creationId xmlns:p14="http://schemas.microsoft.com/office/powerpoint/2010/main" val="96201361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SSD: Single Shot Detector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78787" y="847471"/>
            <a:ext cx="6562617" cy="253555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7032899" y="4479802"/>
            <a:ext cx="2006316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Liu et al. ECCV 2016.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621586" y="3839854"/>
            <a:ext cx="6334018" cy="92332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Idea: Similar to YOLO, but denser grid map, multiscale grid maps. + Data augmentation + Hard negative mining + Other design choices in the network.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7203664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Semantic Segmentation / Image Parsing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1358339" y="1402063"/>
            <a:ext cx="4444409" cy="2711303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7035435" y="2003380"/>
            <a:ext cx="570026" cy="1200327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deer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7030A0"/>
                </a:solidFill>
              </a:rPr>
              <a:t>cat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7030A0"/>
                </a:solidFill>
              </a:rPr>
              <a:t>trees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grass</a:t>
            </a:r>
          </a:p>
        </p:txBody>
      </p:sp>
      <p:cxnSp>
        <p:nvCxnSpPr>
          <p:cNvPr id="6" name="Straight Arrow Connector 5"/>
          <p:cNvCxnSpPr>
            <a:stCxn id="8" idx="16"/>
          </p:cNvCxnSpPr>
          <p:nvPr/>
        </p:nvCxnSpPr>
        <p:spPr>
          <a:xfrm flipV="1">
            <a:off x="5337155" y="2465320"/>
            <a:ext cx="1698280" cy="214703"/>
          </a:xfrm>
          <a:prstGeom prst="straightConnector1">
            <a:avLst/>
          </a:prstGeom>
          <a:noFill/>
          <a:ln w="25400" cap="flat">
            <a:solidFill>
              <a:srgbClr val="B75FF9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" name="Straight Arrow Connector 6"/>
          <p:cNvCxnSpPr>
            <a:stCxn id="6" idx="21"/>
          </p:cNvCxnSpPr>
          <p:nvPr/>
        </p:nvCxnSpPr>
        <p:spPr>
          <a:xfrm flipV="1">
            <a:off x="3556481" y="2220020"/>
            <a:ext cx="3478954" cy="195309"/>
          </a:xfrm>
          <a:prstGeom prst="straightConnector1">
            <a:avLst/>
          </a:prstGeom>
          <a:noFill/>
          <a:ln w="25400" cap="flat">
            <a:solidFill>
              <a:srgbClr val="B75FF9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8" name="Freeform 7"/>
          <p:cNvSpPr/>
          <p:nvPr/>
        </p:nvSpPr>
        <p:spPr>
          <a:xfrm>
            <a:off x="1342670" y="2487518"/>
            <a:ext cx="4467727" cy="1652337"/>
          </a:xfrm>
          <a:custGeom>
            <a:avLst/>
            <a:gdLst>
              <a:gd name="connsiteX0" fmla="*/ 0 w 4467727"/>
              <a:gd name="connsiteY0" fmla="*/ 288758 h 1652337"/>
              <a:gd name="connsiteX1" fmla="*/ 16042 w 4467727"/>
              <a:gd name="connsiteY1" fmla="*/ 1652337 h 1652337"/>
              <a:gd name="connsiteX2" fmla="*/ 4467727 w 4467727"/>
              <a:gd name="connsiteY2" fmla="*/ 1620253 h 1652337"/>
              <a:gd name="connsiteX3" fmla="*/ 4451685 w 4467727"/>
              <a:gd name="connsiteY3" fmla="*/ 0 h 1652337"/>
              <a:gd name="connsiteX4" fmla="*/ 2671011 w 4467727"/>
              <a:gd name="connsiteY4" fmla="*/ 64168 h 1652337"/>
              <a:gd name="connsiteX5" fmla="*/ 770021 w 4467727"/>
              <a:gd name="connsiteY5" fmla="*/ 176463 h 1652337"/>
              <a:gd name="connsiteX6" fmla="*/ 0 w 4467727"/>
              <a:gd name="connsiteY6" fmla="*/ 288758 h 1652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467727" h="1652337">
                <a:moveTo>
                  <a:pt x="0" y="288758"/>
                </a:moveTo>
                <a:lnTo>
                  <a:pt x="16042" y="1652337"/>
                </a:lnTo>
                <a:lnTo>
                  <a:pt x="4467727" y="1620253"/>
                </a:lnTo>
                <a:lnTo>
                  <a:pt x="4451685" y="0"/>
                </a:lnTo>
                <a:lnTo>
                  <a:pt x="2671011" y="64168"/>
                </a:lnTo>
                <a:lnTo>
                  <a:pt x="770021" y="176463"/>
                </a:lnTo>
                <a:lnTo>
                  <a:pt x="0" y="288758"/>
                </a:lnTo>
                <a:close/>
              </a:path>
            </a:pathLst>
          </a:custGeom>
          <a:solidFill>
            <a:srgbClr val="C682F8">
              <a:alpha val="21961"/>
            </a:srgbClr>
          </a:solidFill>
          <a:ln w="25400" cap="flat">
            <a:solidFill>
              <a:srgbClr val="7030A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1519133" y="1733539"/>
            <a:ext cx="2438400" cy="1716505"/>
          </a:xfrm>
          <a:custGeom>
            <a:avLst/>
            <a:gdLst>
              <a:gd name="connsiteX0" fmla="*/ 72190 w 2438400"/>
              <a:gd name="connsiteY0" fmla="*/ 1716505 h 1716505"/>
              <a:gd name="connsiteX1" fmla="*/ 0 w 2438400"/>
              <a:gd name="connsiteY1" fmla="*/ 1676400 h 1716505"/>
              <a:gd name="connsiteX2" fmla="*/ 136358 w 2438400"/>
              <a:gd name="connsiteY2" fmla="*/ 1564105 h 1716505"/>
              <a:gd name="connsiteX3" fmla="*/ 360948 w 2438400"/>
              <a:gd name="connsiteY3" fmla="*/ 1387642 h 1716505"/>
              <a:gd name="connsiteX4" fmla="*/ 561474 w 2438400"/>
              <a:gd name="connsiteY4" fmla="*/ 1074821 h 1716505"/>
              <a:gd name="connsiteX5" fmla="*/ 697832 w 2438400"/>
              <a:gd name="connsiteY5" fmla="*/ 1010653 h 1716505"/>
              <a:gd name="connsiteX6" fmla="*/ 665748 w 2438400"/>
              <a:gd name="connsiteY6" fmla="*/ 810126 h 1716505"/>
              <a:gd name="connsiteX7" fmla="*/ 577516 w 2438400"/>
              <a:gd name="connsiteY7" fmla="*/ 601579 h 1716505"/>
              <a:gd name="connsiteX8" fmla="*/ 489285 w 2438400"/>
              <a:gd name="connsiteY8" fmla="*/ 569495 h 1716505"/>
              <a:gd name="connsiteX9" fmla="*/ 473243 w 2438400"/>
              <a:gd name="connsiteY9" fmla="*/ 481263 h 1716505"/>
              <a:gd name="connsiteX10" fmla="*/ 505327 w 2438400"/>
              <a:gd name="connsiteY10" fmla="*/ 288758 h 1716505"/>
              <a:gd name="connsiteX11" fmla="*/ 585537 w 2438400"/>
              <a:gd name="connsiteY11" fmla="*/ 96253 h 1716505"/>
              <a:gd name="connsiteX12" fmla="*/ 665748 w 2438400"/>
              <a:gd name="connsiteY12" fmla="*/ 0 h 1716505"/>
              <a:gd name="connsiteX13" fmla="*/ 729916 w 2438400"/>
              <a:gd name="connsiteY13" fmla="*/ 128337 h 1716505"/>
              <a:gd name="connsiteX14" fmla="*/ 882316 w 2438400"/>
              <a:gd name="connsiteY14" fmla="*/ 0 h 1716505"/>
              <a:gd name="connsiteX15" fmla="*/ 890337 w 2438400"/>
              <a:gd name="connsiteY15" fmla="*/ 240632 h 1716505"/>
              <a:gd name="connsiteX16" fmla="*/ 802106 w 2438400"/>
              <a:gd name="connsiteY16" fmla="*/ 328863 h 1716505"/>
              <a:gd name="connsiteX17" fmla="*/ 818148 w 2438400"/>
              <a:gd name="connsiteY17" fmla="*/ 473242 h 1716505"/>
              <a:gd name="connsiteX18" fmla="*/ 986590 w 2438400"/>
              <a:gd name="connsiteY18" fmla="*/ 577516 h 1716505"/>
              <a:gd name="connsiteX19" fmla="*/ 1692443 w 2438400"/>
              <a:gd name="connsiteY19" fmla="*/ 521369 h 1716505"/>
              <a:gd name="connsiteX20" fmla="*/ 2037348 w 2438400"/>
              <a:gd name="connsiteY20" fmla="*/ 529390 h 1716505"/>
              <a:gd name="connsiteX21" fmla="*/ 2037348 w 2438400"/>
              <a:gd name="connsiteY21" fmla="*/ 681790 h 1716505"/>
              <a:gd name="connsiteX22" fmla="*/ 2029327 w 2438400"/>
              <a:gd name="connsiteY22" fmla="*/ 914400 h 1716505"/>
              <a:gd name="connsiteX23" fmla="*/ 2149643 w 2438400"/>
              <a:gd name="connsiteY23" fmla="*/ 994611 h 1716505"/>
              <a:gd name="connsiteX24" fmla="*/ 2277979 w 2438400"/>
              <a:gd name="connsiteY24" fmla="*/ 1066800 h 1716505"/>
              <a:gd name="connsiteX25" fmla="*/ 2438400 w 2438400"/>
              <a:gd name="connsiteY25" fmla="*/ 1548063 h 1716505"/>
              <a:gd name="connsiteX26" fmla="*/ 2302043 w 2438400"/>
              <a:gd name="connsiteY26" fmla="*/ 1524000 h 1716505"/>
              <a:gd name="connsiteX27" fmla="*/ 2165685 w 2438400"/>
              <a:gd name="connsiteY27" fmla="*/ 1451811 h 1716505"/>
              <a:gd name="connsiteX28" fmla="*/ 2053390 w 2438400"/>
              <a:gd name="connsiteY28" fmla="*/ 1130969 h 1716505"/>
              <a:gd name="connsiteX29" fmla="*/ 1812758 w 2438400"/>
              <a:gd name="connsiteY29" fmla="*/ 1106905 h 1716505"/>
              <a:gd name="connsiteX30" fmla="*/ 1620253 w 2438400"/>
              <a:gd name="connsiteY30" fmla="*/ 994611 h 1716505"/>
              <a:gd name="connsiteX31" fmla="*/ 1251285 w 2438400"/>
              <a:gd name="connsiteY31" fmla="*/ 1098884 h 1716505"/>
              <a:gd name="connsiteX32" fmla="*/ 906379 w 2438400"/>
              <a:gd name="connsiteY32" fmla="*/ 1163053 h 1716505"/>
              <a:gd name="connsiteX33" fmla="*/ 745958 w 2438400"/>
              <a:gd name="connsiteY33" fmla="*/ 1163053 h 1716505"/>
              <a:gd name="connsiteX34" fmla="*/ 481264 w 2438400"/>
              <a:gd name="connsiteY34" fmla="*/ 1427747 h 1716505"/>
              <a:gd name="connsiteX35" fmla="*/ 457200 w 2438400"/>
              <a:gd name="connsiteY35" fmla="*/ 1572126 h 1716505"/>
              <a:gd name="connsiteX36" fmla="*/ 385011 w 2438400"/>
              <a:gd name="connsiteY36" fmla="*/ 1628274 h 1716505"/>
              <a:gd name="connsiteX37" fmla="*/ 344906 w 2438400"/>
              <a:gd name="connsiteY37" fmla="*/ 1515979 h 1716505"/>
              <a:gd name="connsiteX38" fmla="*/ 168443 w 2438400"/>
              <a:gd name="connsiteY38" fmla="*/ 1684421 h 1716505"/>
              <a:gd name="connsiteX39" fmla="*/ 72190 w 2438400"/>
              <a:gd name="connsiteY39" fmla="*/ 1716505 h 17165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</a:cxnLst>
            <a:rect l="l" t="t" r="r" b="b"/>
            <a:pathLst>
              <a:path w="2438400" h="1716505">
                <a:moveTo>
                  <a:pt x="72190" y="1716505"/>
                </a:moveTo>
                <a:lnTo>
                  <a:pt x="0" y="1676400"/>
                </a:lnTo>
                <a:lnTo>
                  <a:pt x="136358" y="1564105"/>
                </a:lnTo>
                <a:lnTo>
                  <a:pt x="360948" y="1387642"/>
                </a:lnTo>
                <a:lnTo>
                  <a:pt x="561474" y="1074821"/>
                </a:lnTo>
                <a:lnTo>
                  <a:pt x="697832" y="1010653"/>
                </a:lnTo>
                <a:lnTo>
                  <a:pt x="665748" y="810126"/>
                </a:lnTo>
                <a:lnTo>
                  <a:pt x="577516" y="601579"/>
                </a:lnTo>
                <a:lnTo>
                  <a:pt x="489285" y="569495"/>
                </a:lnTo>
                <a:lnTo>
                  <a:pt x="473243" y="481263"/>
                </a:lnTo>
                <a:lnTo>
                  <a:pt x="505327" y="288758"/>
                </a:lnTo>
                <a:lnTo>
                  <a:pt x="585537" y="96253"/>
                </a:lnTo>
                <a:lnTo>
                  <a:pt x="665748" y="0"/>
                </a:lnTo>
                <a:lnTo>
                  <a:pt x="729916" y="128337"/>
                </a:lnTo>
                <a:lnTo>
                  <a:pt x="882316" y="0"/>
                </a:lnTo>
                <a:lnTo>
                  <a:pt x="890337" y="240632"/>
                </a:lnTo>
                <a:lnTo>
                  <a:pt x="802106" y="328863"/>
                </a:lnTo>
                <a:lnTo>
                  <a:pt x="818148" y="473242"/>
                </a:lnTo>
                <a:lnTo>
                  <a:pt x="986590" y="577516"/>
                </a:lnTo>
                <a:lnTo>
                  <a:pt x="1692443" y="521369"/>
                </a:lnTo>
                <a:lnTo>
                  <a:pt x="2037348" y="529390"/>
                </a:lnTo>
                <a:lnTo>
                  <a:pt x="2037348" y="681790"/>
                </a:lnTo>
                <a:lnTo>
                  <a:pt x="2029327" y="914400"/>
                </a:lnTo>
                <a:lnTo>
                  <a:pt x="2149643" y="994611"/>
                </a:lnTo>
                <a:lnTo>
                  <a:pt x="2277979" y="1066800"/>
                </a:lnTo>
                <a:lnTo>
                  <a:pt x="2438400" y="1548063"/>
                </a:lnTo>
                <a:lnTo>
                  <a:pt x="2302043" y="1524000"/>
                </a:lnTo>
                <a:lnTo>
                  <a:pt x="2165685" y="1451811"/>
                </a:lnTo>
                <a:lnTo>
                  <a:pt x="2053390" y="1130969"/>
                </a:lnTo>
                <a:lnTo>
                  <a:pt x="1812758" y="1106905"/>
                </a:lnTo>
                <a:lnTo>
                  <a:pt x="1620253" y="994611"/>
                </a:lnTo>
                <a:lnTo>
                  <a:pt x="1251285" y="1098884"/>
                </a:lnTo>
                <a:lnTo>
                  <a:pt x="906379" y="1163053"/>
                </a:lnTo>
                <a:lnTo>
                  <a:pt x="745958" y="1163053"/>
                </a:lnTo>
                <a:lnTo>
                  <a:pt x="481264" y="1427747"/>
                </a:lnTo>
                <a:lnTo>
                  <a:pt x="457200" y="1572126"/>
                </a:lnTo>
                <a:lnTo>
                  <a:pt x="385011" y="1628274"/>
                </a:lnTo>
                <a:lnTo>
                  <a:pt x="344906" y="1515979"/>
                </a:lnTo>
                <a:lnTo>
                  <a:pt x="168443" y="1684421"/>
                </a:lnTo>
                <a:lnTo>
                  <a:pt x="72190" y="1716505"/>
                </a:lnTo>
                <a:close/>
              </a:path>
            </a:pathLst>
          </a:custGeom>
          <a:solidFill>
            <a:srgbClr val="FFFCD6">
              <a:alpha val="23922"/>
            </a:srgbClr>
          </a:solidFill>
          <a:ln w="25400" cap="flat">
            <a:solidFill>
              <a:srgbClr val="FFFF0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4599218" y="2343139"/>
            <a:ext cx="874294" cy="826169"/>
          </a:xfrm>
          <a:custGeom>
            <a:avLst/>
            <a:gdLst>
              <a:gd name="connsiteX0" fmla="*/ 160421 w 874294"/>
              <a:gd name="connsiteY0" fmla="*/ 537411 h 826169"/>
              <a:gd name="connsiteX1" fmla="*/ 104273 w 874294"/>
              <a:gd name="connsiteY1" fmla="*/ 457200 h 826169"/>
              <a:gd name="connsiteX2" fmla="*/ 0 w 874294"/>
              <a:gd name="connsiteY2" fmla="*/ 401053 h 826169"/>
              <a:gd name="connsiteX3" fmla="*/ 40105 w 874294"/>
              <a:gd name="connsiteY3" fmla="*/ 272716 h 826169"/>
              <a:gd name="connsiteX4" fmla="*/ 32084 w 874294"/>
              <a:gd name="connsiteY4" fmla="*/ 176463 h 826169"/>
              <a:gd name="connsiteX5" fmla="*/ 112294 w 874294"/>
              <a:gd name="connsiteY5" fmla="*/ 256674 h 826169"/>
              <a:gd name="connsiteX6" fmla="*/ 160421 w 874294"/>
              <a:gd name="connsiteY6" fmla="*/ 192505 h 826169"/>
              <a:gd name="connsiteX7" fmla="*/ 216568 w 874294"/>
              <a:gd name="connsiteY7" fmla="*/ 248653 h 826169"/>
              <a:gd name="connsiteX8" fmla="*/ 280737 w 874294"/>
              <a:gd name="connsiteY8" fmla="*/ 320842 h 826169"/>
              <a:gd name="connsiteX9" fmla="*/ 425115 w 874294"/>
              <a:gd name="connsiteY9" fmla="*/ 393032 h 826169"/>
              <a:gd name="connsiteX10" fmla="*/ 633663 w 874294"/>
              <a:gd name="connsiteY10" fmla="*/ 352926 h 826169"/>
              <a:gd name="connsiteX11" fmla="*/ 633663 w 874294"/>
              <a:gd name="connsiteY11" fmla="*/ 176463 h 826169"/>
              <a:gd name="connsiteX12" fmla="*/ 721894 w 874294"/>
              <a:gd name="connsiteY12" fmla="*/ 16042 h 826169"/>
              <a:gd name="connsiteX13" fmla="*/ 818147 w 874294"/>
              <a:gd name="connsiteY13" fmla="*/ 0 h 826169"/>
              <a:gd name="connsiteX14" fmla="*/ 874294 w 874294"/>
              <a:gd name="connsiteY14" fmla="*/ 32084 h 826169"/>
              <a:gd name="connsiteX15" fmla="*/ 786063 w 874294"/>
              <a:gd name="connsiteY15" fmla="*/ 160421 h 826169"/>
              <a:gd name="connsiteX16" fmla="*/ 737937 w 874294"/>
              <a:gd name="connsiteY16" fmla="*/ 336884 h 826169"/>
              <a:gd name="connsiteX17" fmla="*/ 786063 w 874294"/>
              <a:gd name="connsiteY17" fmla="*/ 505326 h 826169"/>
              <a:gd name="connsiteX18" fmla="*/ 858252 w 874294"/>
              <a:gd name="connsiteY18" fmla="*/ 657726 h 826169"/>
              <a:gd name="connsiteX19" fmla="*/ 834189 w 874294"/>
              <a:gd name="connsiteY19" fmla="*/ 826169 h 826169"/>
              <a:gd name="connsiteX20" fmla="*/ 713873 w 874294"/>
              <a:gd name="connsiteY20" fmla="*/ 689811 h 826169"/>
              <a:gd name="connsiteX21" fmla="*/ 609600 w 874294"/>
              <a:gd name="connsiteY21" fmla="*/ 617621 h 826169"/>
              <a:gd name="connsiteX22" fmla="*/ 441158 w 874294"/>
              <a:gd name="connsiteY22" fmla="*/ 665747 h 826169"/>
              <a:gd name="connsiteX23" fmla="*/ 248652 w 874294"/>
              <a:gd name="connsiteY23" fmla="*/ 641684 h 826169"/>
              <a:gd name="connsiteX24" fmla="*/ 208547 w 874294"/>
              <a:gd name="connsiteY24" fmla="*/ 713874 h 826169"/>
              <a:gd name="connsiteX25" fmla="*/ 112294 w 874294"/>
              <a:gd name="connsiteY25" fmla="*/ 689811 h 826169"/>
              <a:gd name="connsiteX26" fmla="*/ 112294 w 874294"/>
              <a:gd name="connsiteY26" fmla="*/ 601579 h 826169"/>
              <a:gd name="connsiteX27" fmla="*/ 160421 w 874294"/>
              <a:gd name="connsiteY27" fmla="*/ 537411 h 82616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</a:cxnLst>
            <a:rect l="l" t="t" r="r" b="b"/>
            <a:pathLst>
              <a:path w="874294" h="826169">
                <a:moveTo>
                  <a:pt x="160421" y="537411"/>
                </a:moveTo>
                <a:lnTo>
                  <a:pt x="104273" y="457200"/>
                </a:lnTo>
                <a:lnTo>
                  <a:pt x="0" y="401053"/>
                </a:lnTo>
                <a:lnTo>
                  <a:pt x="40105" y="272716"/>
                </a:lnTo>
                <a:lnTo>
                  <a:pt x="32084" y="176463"/>
                </a:lnTo>
                <a:lnTo>
                  <a:pt x="112294" y="256674"/>
                </a:lnTo>
                <a:lnTo>
                  <a:pt x="160421" y="192505"/>
                </a:lnTo>
                <a:lnTo>
                  <a:pt x="216568" y="248653"/>
                </a:lnTo>
                <a:lnTo>
                  <a:pt x="280737" y="320842"/>
                </a:lnTo>
                <a:lnTo>
                  <a:pt x="425115" y="393032"/>
                </a:lnTo>
                <a:lnTo>
                  <a:pt x="633663" y="352926"/>
                </a:lnTo>
                <a:lnTo>
                  <a:pt x="633663" y="176463"/>
                </a:lnTo>
                <a:lnTo>
                  <a:pt x="721894" y="16042"/>
                </a:lnTo>
                <a:lnTo>
                  <a:pt x="818147" y="0"/>
                </a:lnTo>
                <a:lnTo>
                  <a:pt x="874294" y="32084"/>
                </a:lnTo>
                <a:lnTo>
                  <a:pt x="786063" y="160421"/>
                </a:lnTo>
                <a:lnTo>
                  <a:pt x="737937" y="336884"/>
                </a:lnTo>
                <a:lnTo>
                  <a:pt x="786063" y="505326"/>
                </a:lnTo>
                <a:lnTo>
                  <a:pt x="858252" y="657726"/>
                </a:lnTo>
                <a:lnTo>
                  <a:pt x="834189" y="826169"/>
                </a:lnTo>
                <a:lnTo>
                  <a:pt x="713873" y="689811"/>
                </a:lnTo>
                <a:lnTo>
                  <a:pt x="609600" y="617621"/>
                </a:lnTo>
                <a:lnTo>
                  <a:pt x="441158" y="665747"/>
                </a:lnTo>
                <a:lnTo>
                  <a:pt x="248652" y="641684"/>
                </a:lnTo>
                <a:lnTo>
                  <a:pt x="208547" y="713874"/>
                </a:lnTo>
                <a:lnTo>
                  <a:pt x="112294" y="689811"/>
                </a:lnTo>
                <a:lnTo>
                  <a:pt x="112294" y="601579"/>
                </a:lnTo>
                <a:lnTo>
                  <a:pt x="160421" y="537411"/>
                </a:lnTo>
                <a:close/>
              </a:path>
            </a:pathLst>
          </a:custGeom>
          <a:solidFill>
            <a:srgbClr val="FFFCD6">
              <a:alpha val="27059"/>
            </a:srgbClr>
          </a:solidFill>
          <a:ln w="25400" cap="flat">
            <a:solidFill>
              <a:srgbClr val="FFFF00"/>
            </a:solidFill>
            <a:prstDash val="solid"/>
            <a:bevel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11" name="Straight Arrow Connector 10"/>
          <p:cNvCxnSpPr/>
          <p:nvPr/>
        </p:nvCxnSpPr>
        <p:spPr>
          <a:xfrm flipV="1">
            <a:off x="5473512" y="3075201"/>
            <a:ext cx="1561923" cy="589547"/>
          </a:xfrm>
          <a:prstGeom prst="straightConnector1">
            <a:avLst/>
          </a:prstGeom>
          <a:noFill/>
          <a:ln w="25400" cap="flat">
            <a:solidFill>
              <a:srgbClr val="B75FF9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2" name="Straight Arrow Connector 11"/>
          <p:cNvCxnSpPr/>
          <p:nvPr/>
        </p:nvCxnSpPr>
        <p:spPr>
          <a:xfrm>
            <a:off x="4695470" y="1730735"/>
            <a:ext cx="2332316" cy="1042724"/>
          </a:xfrm>
          <a:prstGeom prst="straightConnector1">
            <a:avLst/>
          </a:prstGeom>
          <a:noFill/>
          <a:ln w="25400" cap="flat">
            <a:solidFill>
              <a:srgbClr val="B75FF9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124621966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Idea 1: </a:t>
            </a:r>
            <a:r>
              <a:rPr lang="en-US" dirty="0" err="1" smtClean="0"/>
              <a:t>Convolutionalization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15783" y="787647"/>
            <a:ext cx="5322014" cy="3023658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1360291" y="4461593"/>
            <a:ext cx="6838486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3"/>
              </a:rPr>
              <a:t>https://</a:t>
            </a:r>
            <a:r>
              <a:rPr lang="en-US" dirty="0" err="1">
                <a:hlinkClick r:id="rId3"/>
              </a:rPr>
              <a:t>people.eecs.berkeley.edu</a:t>
            </a:r>
            <a:r>
              <a:rPr lang="en-US" dirty="0">
                <a:hlinkClick r:id="rId3"/>
              </a:rPr>
              <a:t>/~</a:t>
            </a:r>
            <a:r>
              <a:rPr lang="en-US" dirty="0" err="1">
                <a:hlinkClick r:id="rId3"/>
              </a:rPr>
              <a:t>jonlong</a:t>
            </a:r>
            <a:r>
              <a:rPr lang="en-US" dirty="0">
                <a:hlinkClick r:id="rId3"/>
              </a:rPr>
              <a:t>/</a:t>
            </a:r>
            <a:r>
              <a:rPr lang="en-US" dirty="0" err="1">
                <a:hlinkClick r:id="rId3"/>
              </a:rPr>
              <a:t>long_shelhamer_fcn.pdf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2137024" y="4023643"/>
            <a:ext cx="5024771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However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resolution of </a:t>
            </a:r>
            <a:r>
              <a:rPr kumimoji="0" lang="en-US" sz="1800" b="0" i="0" u="none" strike="noStrike" cap="none" spc="0" normalizeH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the segmentation map is low.</a:t>
            </a: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6669730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Idea 1: </a:t>
            </a:r>
            <a:r>
              <a:rPr lang="en-US" dirty="0" err="1" smtClean="0"/>
              <a:t>Convolutionalization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95400" y="1306509"/>
            <a:ext cx="6553200" cy="2794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200" y="2282956"/>
            <a:ext cx="3161842" cy="197001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76840" y="2650733"/>
            <a:ext cx="4167160" cy="144754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4011036" y="3021742"/>
                <a:ext cx="399148" cy="492443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32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mbria Math" charset="0"/>
                          <a:cs typeface="Cambria Math" charset="0"/>
                          <a:sym typeface="Calibri"/>
                        </a:rPr>
                        <m:t>≡</m:t>
                      </m:r>
                    </m:oMath>
                  </m:oMathPara>
                </a14:m>
                <a:endParaRPr kumimoji="0" lang="en-US" sz="32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11036" y="3021742"/>
                <a:ext cx="399148" cy="492443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5098512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400" dirty="0" smtClean="0"/>
              <a:t>Idea 2: Up-sampling Convolutions or ”Deconvolutions”</a:t>
            </a:r>
            <a:endParaRPr lang="en-US" sz="2400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7013" y="1684962"/>
            <a:ext cx="8117117" cy="2030444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1957226" y="4337139"/>
            <a:ext cx="486481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3"/>
              </a:rPr>
              <a:t>http://</a:t>
            </a:r>
            <a:r>
              <a:rPr lang="en-US" dirty="0" err="1">
                <a:hlinkClick r:id="rId3"/>
              </a:rPr>
              <a:t>cvlab.postech.ac.kr</a:t>
            </a:r>
            <a:r>
              <a:rPr lang="en-US" dirty="0">
                <a:hlinkClick r:id="rId3"/>
              </a:rPr>
              <a:t>/research/</a:t>
            </a:r>
            <a:r>
              <a:rPr lang="en-US" dirty="0" err="1">
                <a:hlinkClick r:id="rId3"/>
              </a:rPr>
              <a:t>deconvnet</a:t>
            </a:r>
            <a:r>
              <a:rPr lang="en-US" dirty="0">
                <a:hlinkClick r:id="rId3"/>
              </a:rPr>
              <a:t>/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710443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400" dirty="0" smtClean="0"/>
              <a:t>Idea 2: Up-sampling Convolutions or ”Deconvolutions”</a:t>
            </a:r>
            <a:endParaRPr lang="en-US" sz="2400" dirty="0"/>
          </a:p>
        </p:txBody>
      </p:sp>
      <p:sp>
        <p:nvSpPr>
          <p:cNvPr id="3" name="Rectangle 2"/>
          <p:cNvSpPr/>
          <p:nvPr/>
        </p:nvSpPr>
        <p:spPr>
          <a:xfrm>
            <a:off x="2083085" y="4272594"/>
            <a:ext cx="4977829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2"/>
              </a:rPr>
              <a:t>https://</a:t>
            </a:r>
            <a:r>
              <a:rPr lang="en-US" dirty="0" err="1">
                <a:hlinkClick r:id="rId2"/>
              </a:rPr>
              <a:t>github.com</a:t>
            </a:r>
            <a:r>
              <a:rPr lang="en-US" dirty="0">
                <a:hlinkClick r:id="rId2"/>
              </a:rPr>
              <a:t>/</a:t>
            </a:r>
            <a:r>
              <a:rPr lang="en-US" dirty="0" err="1">
                <a:hlinkClick r:id="rId2"/>
              </a:rPr>
              <a:t>vdumoulin</a:t>
            </a:r>
            <a:r>
              <a:rPr lang="en-US" dirty="0">
                <a:hlinkClick r:id="rId2"/>
              </a:rPr>
              <a:t>/</a:t>
            </a:r>
            <a:r>
              <a:rPr lang="en-US" dirty="0" err="1">
                <a:hlinkClick r:id="rId2"/>
              </a:rPr>
              <a:t>conv_arithmetic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05073" y="756121"/>
            <a:ext cx="3133852" cy="35164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302296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400" dirty="0" smtClean="0"/>
              <a:t>Idea 2: Up-sampling Convolutions or ”Deconvolutions”</a:t>
            </a:r>
            <a:endParaRPr lang="en-US" sz="2400" dirty="0"/>
          </a:p>
        </p:txBody>
      </p:sp>
      <p:sp>
        <p:nvSpPr>
          <p:cNvPr id="3" name="Rectangle 2"/>
          <p:cNvSpPr/>
          <p:nvPr/>
        </p:nvSpPr>
        <p:spPr>
          <a:xfrm>
            <a:off x="2083085" y="4272594"/>
            <a:ext cx="4977829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2"/>
              </a:rPr>
              <a:t>https://</a:t>
            </a:r>
            <a:r>
              <a:rPr lang="en-US" dirty="0" err="1">
                <a:hlinkClick r:id="rId2"/>
              </a:rPr>
              <a:t>github.com</a:t>
            </a:r>
            <a:r>
              <a:rPr lang="en-US" dirty="0">
                <a:hlinkClick r:id="rId2"/>
              </a:rPr>
              <a:t>/</a:t>
            </a:r>
            <a:r>
              <a:rPr lang="en-US" dirty="0" err="1">
                <a:hlinkClick r:id="rId2"/>
              </a:rPr>
              <a:t>vdumoulin</a:t>
            </a:r>
            <a:r>
              <a:rPr lang="en-US" dirty="0">
                <a:hlinkClick r:id="rId2"/>
              </a:rPr>
              <a:t>/</a:t>
            </a:r>
            <a:r>
              <a:rPr lang="en-US" dirty="0" err="1">
                <a:hlinkClick r:id="rId2"/>
              </a:rPr>
              <a:t>conv_arithmetic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30851" y="959191"/>
            <a:ext cx="3006435" cy="34174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75612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400" dirty="0" smtClean="0"/>
              <a:t>Idea 2: Up-sampling Convolutions or ”Deconvolutions”</a:t>
            </a:r>
            <a:endParaRPr lang="en-US" sz="2400" dirty="0"/>
          </a:p>
        </p:txBody>
      </p:sp>
      <p:sp>
        <p:nvSpPr>
          <p:cNvPr id="6" name="Rectangle 5"/>
          <p:cNvSpPr/>
          <p:nvPr/>
        </p:nvSpPr>
        <p:spPr>
          <a:xfrm>
            <a:off x="1957226" y="4337139"/>
            <a:ext cx="486481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2"/>
              </a:rPr>
              <a:t>http://</a:t>
            </a:r>
            <a:r>
              <a:rPr lang="en-US" dirty="0" err="1">
                <a:hlinkClick r:id="rId2"/>
              </a:rPr>
              <a:t>cvlab.postech.ac.kr</a:t>
            </a:r>
            <a:r>
              <a:rPr lang="en-US" dirty="0">
                <a:hlinkClick r:id="rId2"/>
              </a:rPr>
              <a:t>/research/</a:t>
            </a:r>
            <a:r>
              <a:rPr lang="en-US" dirty="0" err="1">
                <a:hlinkClick r:id="rId2"/>
              </a:rPr>
              <a:t>deconvnet</a:t>
            </a:r>
            <a:r>
              <a:rPr lang="en-US" dirty="0">
                <a:hlinkClick r:id="rId2"/>
              </a:rPr>
              <a:t>/</a:t>
            </a:r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3107779" y="790804"/>
            <a:ext cx="2563705" cy="3546335"/>
            <a:chOff x="2850776" y="1452282"/>
            <a:chExt cx="3732904" cy="5163671"/>
          </a:xfrm>
        </p:grpSpPr>
        <p:grpSp>
          <p:nvGrpSpPr>
            <p:cNvPr id="9" name="Group 8"/>
            <p:cNvGrpSpPr/>
            <p:nvPr/>
          </p:nvGrpSpPr>
          <p:grpSpPr>
            <a:xfrm>
              <a:off x="2850776" y="1452282"/>
              <a:ext cx="3732904" cy="5163671"/>
              <a:chOff x="2850776" y="1452282"/>
              <a:chExt cx="3732904" cy="5163671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2850776" y="1452282"/>
                <a:ext cx="3732904" cy="5163671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style>
              <a:lnRef idx="2">
                <a:schemeClr val="accent6"/>
              </a:lnRef>
              <a:fillRef idx="1">
                <a:schemeClr val="lt1"/>
              </a:fillRef>
              <a:effectRef idx="0">
                <a:schemeClr val="accent6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en-US" sz="1400" dirty="0"/>
              </a:p>
            </p:txBody>
          </p:sp>
          <p:sp>
            <p:nvSpPr>
              <p:cNvPr id="11" name="TextBox 10"/>
              <p:cNvSpPr txBox="1"/>
              <p:nvPr/>
            </p:nvSpPr>
            <p:spPr>
              <a:xfrm>
                <a:off x="3342229" y="1761708"/>
                <a:ext cx="2749998" cy="44814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n-US" sz="1400" dirty="0" err="1" smtClean="0"/>
                  <a:t>Deconvolutional</a:t>
                </a:r>
                <a:r>
                  <a:rPr lang="en-US" sz="1400" dirty="0" smtClean="0"/>
                  <a:t> Layers</a:t>
                </a:r>
                <a:endParaRPr lang="en-US" sz="1400" dirty="0"/>
              </a:p>
            </p:txBody>
          </p:sp>
        </p:grpSp>
        <p:sp>
          <p:nvSpPr>
            <p:cNvPr id="12" name="TextBox 11"/>
            <p:cNvSpPr txBox="1"/>
            <p:nvPr/>
          </p:nvSpPr>
          <p:spPr>
            <a:xfrm>
              <a:off x="3308564" y="2318516"/>
              <a:ext cx="2764001" cy="4481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1400" dirty="0" err="1" smtClean="0"/>
                <a:t>Upconvolutional</a:t>
              </a:r>
              <a:r>
                <a:rPr lang="en-US" sz="1400" dirty="0" smtClean="0"/>
                <a:t> Layers</a:t>
              </a:r>
              <a:endParaRPr lang="en-US" sz="1400" dirty="0"/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3405199" y="2881909"/>
              <a:ext cx="2624054" cy="7618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 smtClean="0"/>
                <a:t>Backwards </a:t>
              </a:r>
              <a:r>
                <a:rPr lang="en-US" sz="1400" dirty="0" err="1" smtClean="0"/>
                <a:t>Strided</a:t>
              </a:r>
              <a:r>
                <a:rPr lang="en-US" sz="1400" dirty="0" smtClean="0"/>
                <a:t> Convolutional Layers</a:t>
              </a:r>
              <a:endParaRPr lang="en-US" sz="1400" dirty="0"/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3378536" y="3749757"/>
              <a:ext cx="2624054" cy="7618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 smtClean="0"/>
                <a:t>Fractionally </a:t>
              </a:r>
              <a:r>
                <a:rPr lang="en-US" sz="1400" dirty="0" err="1" smtClean="0"/>
                <a:t>Strided</a:t>
              </a:r>
              <a:r>
                <a:rPr lang="en-US" sz="1400" dirty="0" smtClean="0"/>
                <a:t> Convolutional Layers</a:t>
              </a:r>
              <a:endParaRPr lang="en-US" sz="1400" dirty="0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3468172" y="4645647"/>
              <a:ext cx="2624054" cy="7618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 smtClean="0"/>
                <a:t>Transposed Convolutional Layers</a:t>
              </a:r>
              <a:endParaRPr lang="en-US" sz="1400" dirty="0"/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3448510" y="5619507"/>
              <a:ext cx="2624054" cy="7618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smtClean="0"/>
                <a:t>Spatial Full Convolutional Layers</a:t>
              </a:r>
              <a:endParaRPr lang="en-US" sz="1400" dirty="0"/>
            </a:p>
          </p:txBody>
        </p:sp>
      </p:grpSp>
    </p:spTree>
    <p:extLst>
      <p:ext uri="{BB962C8B-B14F-4D97-AF65-F5344CB8AC3E}">
        <p14:creationId xmlns:p14="http://schemas.microsoft.com/office/powerpoint/2010/main" val="73788055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Descriptions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l="3073" t="-417" r="5174" b="12348"/>
          <a:stretch/>
        </p:blipFill>
        <p:spPr>
          <a:xfrm>
            <a:off x="978195" y="1360966"/>
            <a:ext cx="4444409" cy="2711303"/>
          </a:xfrm>
          <a:prstGeom prst="rect">
            <a:avLst/>
          </a:prstGeom>
        </p:spPr>
      </p:pic>
      <p:grpSp>
        <p:nvGrpSpPr>
          <p:cNvPr id="5" name="Group 4"/>
          <p:cNvGrpSpPr/>
          <p:nvPr/>
        </p:nvGrpSpPr>
        <p:grpSpPr>
          <a:xfrm>
            <a:off x="5645888" y="2377782"/>
            <a:ext cx="2528469" cy="646329"/>
            <a:chOff x="5645888" y="2377782"/>
            <a:chExt cx="2528469" cy="646329"/>
          </a:xfrm>
        </p:grpSpPr>
        <p:sp>
          <p:nvSpPr>
            <p:cNvPr id="6" name="TextBox 5"/>
            <p:cNvSpPr txBox="1"/>
            <p:nvPr/>
          </p:nvSpPr>
          <p:spPr>
            <a:xfrm>
              <a:off x="6464596" y="2377782"/>
              <a:ext cx="1709761" cy="646329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7030A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a cat is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7030A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 chasing a </a:t>
              </a:r>
              <a:b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7030A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7030A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young deer</a:t>
              </a:r>
              <a:endPara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7030A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7" name="Straight Arrow Connector 6"/>
            <p:cNvCxnSpPr/>
            <p:nvPr/>
          </p:nvCxnSpPr>
          <p:spPr>
            <a:xfrm>
              <a:off x="5645888" y="2562447"/>
              <a:ext cx="595424" cy="10632"/>
            </a:xfrm>
            <a:prstGeom prst="straightConnector1">
              <a:avLst/>
            </a:prstGeom>
            <a:noFill/>
            <a:ln w="25400" cap="flat">
              <a:solidFill>
                <a:srgbClr val="20537F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</p:spTree>
    <p:extLst>
      <p:ext uri="{BB962C8B-B14F-4D97-AF65-F5344CB8AC3E}">
        <p14:creationId xmlns:p14="http://schemas.microsoft.com/office/powerpoint/2010/main" val="111702377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Descriptions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7560" y="822837"/>
            <a:ext cx="5969970" cy="3365166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550118" y="4435531"/>
            <a:ext cx="2405465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Vinyals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et al.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CVPR 2015.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6231353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Shape 97"/>
          <p:cNvSpPr/>
          <p:nvPr/>
        </p:nvSpPr>
        <p:spPr>
          <a:xfrm>
            <a:off x="-25400" y="3810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Questions?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98" name="Shape 98"/>
          <p:cNvSpPr>
            <a:spLocks noGrp="1"/>
          </p:cNvSpPr>
          <p:nvPr>
            <p:ph type="sldNum" sz="quarter" idx="4294967295"/>
          </p:nvPr>
        </p:nvSpPr>
        <p:spPr>
          <a:xfrm>
            <a:off x="6912391" y="4853676"/>
            <a:ext cx="2133601" cy="281941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 lvl="0">
              <a:defRPr sz="1800">
                <a:solidFill>
                  <a:srgbClr val="000000"/>
                </a:solidFill>
              </a:defRPr>
            </a:pPr>
            <a:fld id="{86CB4B4D-7CA3-9044-876B-883B54F8677D}" type="slidenum">
              <a:rPr sz="1300">
                <a:solidFill>
                  <a:srgbClr val="FFFFFF"/>
                </a:solidFill>
              </a:rPr>
              <a:t>25</a:t>
            </a:fld>
            <a:endParaRPr sz="13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4860174"/>
      </p:ext>
    </p:extLst>
  </p:cSld>
  <p:clrMapOvr>
    <a:masterClrMapping/>
  </p:clrMapOvr>
  <p:transition spd="med"/>
  <p:timing>
    <p:tnLst>
      <p:par>
        <p:cTn id="1" dur="indefinite" restart="never" fill="hold" nodeType="tmRoot"/>
      </p:par>
    </p:tnLst>
  </p:timing>
</p:sld>
</file>

<file path=ppt/theme/theme1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5547</TotalTime>
  <Words>394</Words>
  <Application>Microsoft Macintosh PowerPoint</Application>
  <PresentationFormat>On-screen Show (16:9)</PresentationFormat>
  <Paragraphs>91</Paragraphs>
  <Slides>25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31" baseType="lpstr">
      <vt:lpstr>Calibri</vt:lpstr>
      <vt:lpstr>Cambria Math</vt:lpstr>
      <vt:lpstr>Helvetica</vt:lpstr>
      <vt:lpstr>Helvetica Neue</vt:lpstr>
      <vt:lpstr>Arial</vt:lpstr>
      <vt:lpstr>Default</vt:lpstr>
      <vt:lpstr>PowerPoint Presentation</vt:lpstr>
      <vt:lpstr>PowerPoint Presentation</vt:lpstr>
      <vt:lpstr>Object Detection</vt:lpstr>
      <vt:lpstr>Object Detection as Classification</vt:lpstr>
      <vt:lpstr>Object Detection as Classification</vt:lpstr>
      <vt:lpstr>Object Detection as Classification</vt:lpstr>
      <vt:lpstr>Object Detection as Classification with Sliding Window</vt:lpstr>
      <vt:lpstr>Object Detection as Classification with Box Proposals</vt:lpstr>
      <vt:lpstr>Box Proposal Method – SS: Selective Search</vt:lpstr>
      <vt:lpstr>RCNN</vt:lpstr>
      <vt:lpstr>Fast-RCNN</vt:lpstr>
      <vt:lpstr>Faster-RCNN</vt:lpstr>
      <vt:lpstr>YOLO- You Only Look Once</vt:lpstr>
      <vt:lpstr>YOLO- You Only Look Once</vt:lpstr>
      <vt:lpstr>SSD: Single Shot Detector</vt:lpstr>
      <vt:lpstr>Semantic Segmentation / Image Parsing</vt:lpstr>
      <vt:lpstr>Idea 1: Convolutionalization</vt:lpstr>
      <vt:lpstr>Idea 1: Convolutionalization</vt:lpstr>
      <vt:lpstr>Idea 2: Up-sampling Convolutions or ”Deconvolutions”</vt:lpstr>
      <vt:lpstr>Idea 2: Up-sampling Convolutions or ”Deconvolutions”</vt:lpstr>
      <vt:lpstr>Idea 2: Up-sampling Convolutions or ”Deconvolutions”</vt:lpstr>
      <vt:lpstr>Idea 2: Up-sampling Convolutions or ”Deconvolutions”</vt:lpstr>
      <vt:lpstr>Image Descriptions</vt:lpstr>
      <vt:lpstr>Image Descriptions</vt:lpstr>
      <vt:lpstr>PowerPoint Presentation</vt:lpstr>
    </vt:vector>
  </TitlesOfParts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Microsoft Office User</cp:lastModifiedBy>
  <cp:revision>206</cp:revision>
  <dcterms:modified xsi:type="dcterms:W3CDTF">2017-02-16T18:44:01Z</dcterms:modified>
</cp:coreProperties>
</file>