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70" r:id="rId4"/>
    <p:sldId id="285" r:id="rId5"/>
    <p:sldId id="284" r:id="rId6"/>
    <p:sldId id="260" r:id="rId7"/>
    <p:sldId id="259" r:id="rId8"/>
    <p:sldId id="258" r:id="rId9"/>
    <p:sldId id="262" r:id="rId10"/>
    <p:sldId id="263" r:id="rId11"/>
    <p:sldId id="268" r:id="rId12"/>
    <p:sldId id="271" r:id="rId13"/>
    <p:sldId id="272" r:id="rId14"/>
    <p:sldId id="273" r:id="rId15"/>
    <p:sldId id="274" r:id="rId16"/>
    <p:sldId id="276" r:id="rId17"/>
    <p:sldId id="277" r:id="rId18"/>
    <p:sldId id="278" r:id="rId19"/>
    <p:sldId id="280" r:id="rId20"/>
    <p:sldId id="281" r:id="rId21"/>
    <p:sldId id="269" r:id="rId22"/>
    <p:sldId id="282" r:id="rId23"/>
    <p:sldId id="283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414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2435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19065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45927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258684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48250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809458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497442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20064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5176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37729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68214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897085D-513B-4295-9E0C-8F38AD182066}" type="datetimeFigureOut">
              <a:rPr lang="en-US" smtClean="0"/>
              <a:t>3/23/2017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A9AC87-88CD-488F-B124-0E454143648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5138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youtube.com/watch?v=ZwvWY9Yy76Q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/>
              <a:t>End-To-End Memory Networks</a:t>
            </a:r>
            <a:br>
              <a:rPr lang="en-US" dirty="0"/>
            </a:b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Presenters: Vicente Ordonez, Paola Cascante</a:t>
            </a:r>
          </a:p>
        </p:txBody>
      </p:sp>
    </p:spTree>
    <p:extLst>
      <p:ext uri="{BB962C8B-B14F-4D97-AF65-F5344CB8AC3E}">
        <p14:creationId xmlns:p14="http://schemas.microsoft.com/office/powerpoint/2010/main" val="294083445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Motivation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Two grand challenges in AI: </a:t>
            </a:r>
          </a:p>
          <a:p>
            <a:endParaRPr lang="en-US" dirty="0"/>
          </a:p>
          <a:p>
            <a:pPr lvl="1"/>
            <a:r>
              <a:rPr lang="en-US" sz="2600" dirty="0"/>
              <a:t>Models that can make multiple computational steps to answer a question or completing a task</a:t>
            </a:r>
          </a:p>
          <a:p>
            <a:pPr lvl="1"/>
            <a:endParaRPr lang="en-US" dirty="0"/>
          </a:p>
          <a:p>
            <a:pPr lvl="1"/>
            <a:r>
              <a:rPr lang="en-US" sz="2600" dirty="0"/>
              <a:t>Models that can describe long term dependencies in sequential data</a:t>
            </a:r>
          </a:p>
          <a:p>
            <a:pPr lvl="1"/>
            <a:endParaRPr lang="en-US" dirty="0"/>
          </a:p>
          <a:p>
            <a:pPr lvl="1"/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195964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63477" y="4300947"/>
            <a:ext cx="5382607" cy="1689103"/>
          </a:xfrm>
          <a:prstGeom prst="rect">
            <a:avLst/>
          </a:prstGeom>
        </p:spPr>
      </p:pic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1471198" y="1895471"/>
            <a:ext cx="7664413" cy="1746462"/>
          </a:xfrm>
          <a:prstGeom prst="rect">
            <a:avLst/>
          </a:prstGeom>
        </p:spPr>
      </p:pic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/>
          <a:lstStyle/>
          <a:p>
            <a:r>
              <a:rPr lang="en-US" dirty="0"/>
              <a:t>Synthetic QA Experiments</a:t>
            </a:r>
          </a:p>
        </p:txBody>
      </p:sp>
    </p:spTree>
    <p:extLst>
      <p:ext uri="{BB962C8B-B14F-4D97-AF65-F5344CB8AC3E}">
        <p14:creationId xmlns:p14="http://schemas.microsoft.com/office/powerpoint/2010/main" val="112735562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848627" y="1941270"/>
            <a:ext cx="8420100" cy="3000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666389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926" y="3991963"/>
            <a:ext cx="2950029" cy="241365"/>
          </a:xfrm>
        </p:spPr>
        <p:txBody>
          <a:bodyPr>
            <a:normAutofit fontScale="90000"/>
          </a:bodyPr>
          <a:lstStyle/>
          <a:p>
            <a:r>
              <a:rPr lang="en-US" dirty="0" err="1"/>
              <a:t>BaBI</a:t>
            </a:r>
            <a:r>
              <a:rPr lang="en-US" dirty="0"/>
              <a:t> </a:t>
            </a:r>
            <a:br>
              <a:rPr lang="en-US" dirty="0"/>
            </a:br>
            <a:r>
              <a:rPr lang="en-US" dirty="0"/>
              <a:t>dataset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8058"/>
          <a:stretch/>
        </p:blipFill>
        <p:spPr>
          <a:xfrm>
            <a:off x="2492950" y="112368"/>
            <a:ext cx="9699050" cy="6521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236624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06802" y="2550965"/>
            <a:ext cx="9433235" cy="408580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Approach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Model takes as input </a:t>
            </a:r>
            <a:r>
              <a:rPr lang="en-US" i="1" dirty="0">
                <a:solidFill>
                  <a:srgbClr val="C00000"/>
                </a:solidFill>
              </a:rPr>
              <a:t>x</a:t>
            </a:r>
            <a:r>
              <a:rPr lang="en-US" i="1" baseline="-25000" dirty="0">
                <a:solidFill>
                  <a:srgbClr val="C00000"/>
                </a:solidFill>
              </a:rPr>
              <a:t>1</a:t>
            </a:r>
            <a:r>
              <a:rPr lang="en-US" i="1" dirty="0">
                <a:solidFill>
                  <a:srgbClr val="C00000"/>
                </a:solidFill>
              </a:rPr>
              <a:t>,...,</a:t>
            </a:r>
            <a:r>
              <a:rPr lang="en-US" i="1" dirty="0" err="1">
                <a:solidFill>
                  <a:srgbClr val="C00000"/>
                </a:solidFill>
              </a:rPr>
              <a:t>x</a:t>
            </a:r>
            <a:r>
              <a:rPr lang="en-US" i="1" baseline="-25000" dirty="0" err="1">
                <a:solidFill>
                  <a:srgbClr val="C00000"/>
                </a:solidFill>
              </a:rPr>
              <a:t>n</a:t>
            </a:r>
            <a:r>
              <a:rPr lang="en-US" dirty="0">
                <a:solidFill>
                  <a:srgbClr val="C00000"/>
                </a:solidFill>
              </a:rPr>
              <a:t> </a:t>
            </a:r>
            <a:r>
              <a:rPr lang="en-US" dirty="0"/>
              <a:t>(to store in memory), query </a:t>
            </a:r>
            <a:r>
              <a:rPr lang="en-US" i="1" dirty="0">
                <a:solidFill>
                  <a:srgbClr val="C00000"/>
                </a:solidFill>
              </a:rPr>
              <a:t>q</a:t>
            </a:r>
            <a:r>
              <a:rPr lang="en-US" dirty="0"/>
              <a:t> and outputs answer </a:t>
            </a:r>
            <a:r>
              <a:rPr lang="en-US" i="1" dirty="0">
                <a:solidFill>
                  <a:srgbClr val="C00000"/>
                </a:solidFill>
              </a:rPr>
              <a:t>a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369482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Proposal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RNN architecture where the recurrence reads from a possibly large external memory multiple times before outputting a symbol.</a:t>
            </a:r>
          </a:p>
          <a:p>
            <a:endParaRPr lang="en-US" dirty="0"/>
          </a:p>
          <a:p>
            <a:r>
              <a:rPr lang="en-US" dirty="0"/>
              <a:t>Continuity of the model: means it can be trained end-to-end from input-output pairs.</a:t>
            </a:r>
          </a:p>
          <a:p>
            <a:endParaRPr lang="en-US" dirty="0"/>
          </a:p>
          <a:p>
            <a:r>
              <a:rPr lang="en-US" dirty="0"/>
              <a:t>Uses a global memory, with shared read and write function.</a:t>
            </a:r>
          </a:p>
          <a:p>
            <a:endParaRPr lang="en-US" dirty="0"/>
          </a:p>
          <a:p>
            <a:r>
              <a:rPr lang="en-US" dirty="0"/>
              <a:t>Multiple computational steps: “hops”.</a:t>
            </a:r>
          </a:p>
        </p:txBody>
      </p:sp>
    </p:spTree>
    <p:extLst>
      <p:ext uri="{BB962C8B-B14F-4D97-AF65-F5344CB8AC3E}">
        <p14:creationId xmlns:p14="http://schemas.microsoft.com/office/powerpoint/2010/main" val="137530424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Proposal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734566"/>
          </a:xfrm>
        </p:spPr>
        <p:txBody>
          <a:bodyPr/>
          <a:lstStyle/>
          <a:p>
            <a:r>
              <a:rPr lang="en-US" dirty="0"/>
              <a:t>Models that use explicit storage and a notion of attention: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Continuous form of Memory Networks</a:t>
            </a:r>
          </a:p>
          <a:p>
            <a:pPr marL="457200" lvl="1" indent="0">
              <a:buNone/>
            </a:pPr>
            <a:endParaRPr lang="en-US" dirty="0"/>
          </a:p>
          <a:p>
            <a:pPr lvl="1"/>
            <a:r>
              <a:rPr lang="en-US" dirty="0" err="1"/>
              <a:t>RNNSearch</a:t>
            </a:r>
            <a:r>
              <a:rPr lang="en-US" dirty="0"/>
              <a:t> with multiple computational</a:t>
            </a:r>
          </a:p>
          <a:p>
            <a:pPr marL="457200" lvl="1" indent="0">
              <a:buNone/>
            </a:pPr>
            <a:r>
              <a:rPr lang="en-US" dirty="0"/>
              <a:t>steps per output symbol</a:t>
            </a:r>
          </a:p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32328" y="2564167"/>
            <a:ext cx="3953266" cy="34252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141731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4983" y="852699"/>
            <a:ext cx="10415288" cy="50948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550709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6721" y="911224"/>
            <a:ext cx="10726322" cy="48268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736865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/>
          <a:lstStyle/>
          <a:p>
            <a:r>
              <a:rPr lang="en-US" dirty="0"/>
              <a:t>Synthetic QA Experiments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795244"/>
            <a:ext cx="10515600" cy="4381719"/>
          </a:xfrm>
        </p:spPr>
        <p:txBody>
          <a:bodyPr/>
          <a:lstStyle/>
          <a:p>
            <a:r>
              <a:rPr lang="en-US" dirty="0"/>
              <a:t>There are a total of 20 different types of tasks that probe different forms of reasoning and deduction. </a:t>
            </a:r>
          </a:p>
          <a:p>
            <a:endParaRPr lang="en-US" dirty="0"/>
          </a:p>
          <a:p>
            <a:r>
              <a:rPr lang="en-US" dirty="0"/>
              <a:t>A task is a set of example problems. A problem is a set of I sentences {xi} where I ≤ 320; a question sentence q and answer a. 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/>
              <a:t>The vocabulary is of size V = 177. Two versions of the data are used, one that has 1000 training problems per task and a second larger one with 10,000 per task.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8011363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Model Details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rgbClr val="C00000"/>
                </a:solidFill>
              </a:rPr>
              <a:t>K</a:t>
            </a:r>
            <a:r>
              <a:rPr lang="en-US" dirty="0"/>
              <a:t> = 3 hops where used</a:t>
            </a:r>
          </a:p>
          <a:p>
            <a:endParaRPr lang="en-US" dirty="0"/>
          </a:p>
          <a:p>
            <a:r>
              <a:rPr lang="en-US" dirty="0"/>
              <a:t>Adjacent weight sharing</a:t>
            </a:r>
          </a:p>
          <a:p>
            <a:endParaRPr lang="en-US" sz="800" dirty="0"/>
          </a:p>
          <a:p>
            <a:pPr lvl="1"/>
            <a:r>
              <a:rPr lang="en-US" dirty="0"/>
              <a:t> The output embedding for one layer is the input embedding for the one above, i.e. </a:t>
            </a:r>
          </a:p>
          <a:p>
            <a:pPr lvl="1"/>
            <a:r>
              <a:rPr lang="en-US" dirty="0"/>
              <a:t>The answer prediction matrix to be the same as the ﬁnal output embedding, </a:t>
            </a:r>
            <a:r>
              <a:rPr lang="en-US" dirty="0" err="1"/>
              <a:t>i.e</a:t>
            </a:r>
            <a:r>
              <a:rPr lang="en-US" dirty="0"/>
              <a:t> </a:t>
            </a:r>
          </a:p>
          <a:p>
            <a:pPr lvl="1"/>
            <a:r>
              <a:rPr lang="en-US" dirty="0"/>
              <a:t>The question embedding is the same as the input embedding of the ﬁrst layer, i.e.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32257" y="3926178"/>
            <a:ext cx="1495425" cy="31432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8628" y="4595732"/>
            <a:ext cx="1352550" cy="37147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27777" y="5305658"/>
            <a:ext cx="981075" cy="381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611427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Model Details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Two different sentence representations:</a:t>
            </a:r>
          </a:p>
          <a:p>
            <a:pPr lvl="1"/>
            <a:endParaRPr lang="en-US" sz="900" dirty="0"/>
          </a:p>
          <a:p>
            <a:pPr lvl="1"/>
            <a:r>
              <a:rPr lang="en-US" dirty="0"/>
              <a:t>A bag-of-words (</a:t>
            </a:r>
            <a:r>
              <a:rPr lang="en-US" dirty="0" err="1"/>
              <a:t>BoW</a:t>
            </a:r>
            <a:r>
              <a:rPr lang="en-US" dirty="0"/>
              <a:t>) representation that takes the sentence                     embeds each word and sums the resulting vectors: </a:t>
            </a:r>
            <a:r>
              <a:rPr lang="en-US" dirty="0" err="1"/>
              <a:t>e.g</a:t>
            </a:r>
            <a:r>
              <a:rPr lang="en-US" dirty="0"/>
              <a:t>                    and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Position Encoding (PE) that encodes the position of words within the sentence</a:t>
            </a:r>
          </a:p>
          <a:p>
            <a:pPr lvl="1"/>
            <a:endParaRPr lang="en-US" dirty="0"/>
          </a:p>
          <a:p>
            <a:r>
              <a:rPr lang="en-US" dirty="0"/>
              <a:t>Temporal encoding:</a:t>
            </a:r>
          </a:p>
          <a:p>
            <a:endParaRPr lang="en-US" sz="900" dirty="0"/>
          </a:p>
          <a:p>
            <a:pPr lvl="1"/>
            <a:r>
              <a:rPr lang="en-US" dirty="0"/>
              <a:t>Modify the memory vector so that  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T</a:t>
            </a:r>
            <a:r>
              <a:rPr lang="en-US" sz="1600" dirty="0"/>
              <a:t>A</a:t>
            </a:r>
            <a:r>
              <a:rPr lang="en-US" dirty="0"/>
              <a:t>(</a:t>
            </a:r>
            <a:r>
              <a:rPr lang="en-US" sz="1800" i="1" dirty="0" err="1"/>
              <a:t>i</a:t>
            </a:r>
            <a:r>
              <a:rPr lang="en-US" dirty="0"/>
              <a:t>)</a:t>
            </a:r>
            <a:r>
              <a:rPr lang="en-US" i="1" dirty="0"/>
              <a:t> </a:t>
            </a:r>
            <a:r>
              <a:rPr lang="en-US" dirty="0"/>
              <a:t>is the </a:t>
            </a:r>
            <a:r>
              <a:rPr lang="en-US" i="1" dirty="0" err="1"/>
              <a:t>i</a:t>
            </a:r>
            <a:r>
              <a:rPr lang="en-US" dirty="0" err="1"/>
              <a:t>th</a:t>
            </a:r>
            <a:r>
              <a:rPr lang="en-US" dirty="0"/>
              <a:t> row of a special matrix T</a:t>
            </a:r>
            <a:r>
              <a:rPr lang="en-US" sz="1600" dirty="0"/>
              <a:t>A</a:t>
            </a:r>
            <a:r>
              <a:rPr lang="en-US" dirty="0"/>
              <a:t> that encodes temporal information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0865" y="2734519"/>
            <a:ext cx="1224792" cy="32533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201275" y="2775240"/>
            <a:ext cx="1152525" cy="27622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43708" y="2439017"/>
            <a:ext cx="2416029" cy="33790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991138" y="4860984"/>
            <a:ext cx="2743200" cy="3238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180737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Model Details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Learning time invariance by injecting random noise:</a:t>
            </a:r>
          </a:p>
          <a:p>
            <a:endParaRPr lang="en-US" sz="800" dirty="0"/>
          </a:p>
          <a:p>
            <a:pPr lvl="1"/>
            <a:r>
              <a:rPr lang="en-US" dirty="0"/>
              <a:t>Add “dummy” memories to regularize T</a:t>
            </a:r>
            <a:r>
              <a:rPr lang="en-US" sz="1600" dirty="0"/>
              <a:t>A</a:t>
            </a:r>
          </a:p>
          <a:p>
            <a:pPr lvl="1"/>
            <a:endParaRPr lang="en-US" sz="1600" dirty="0"/>
          </a:p>
          <a:p>
            <a:pPr lvl="1"/>
            <a:r>
              <a:rPr lang="en-US" dirty="0"/>
              <a:t>Random Noise: add 10% of empty memories to the stories</a:t>
            </a:r>
          </a:p>
        </p:txBody>
      </p:sp>
    </p:spTree>
    <p:extLst>
      <p:ext uri="{BB962C8B-B14F-4D97-AF65-F5344CB8AC3E}">
        <p14:creationId xmlns:p14="http://schemas.microsoft.com/office/powerpoint/2010/main" val="45253134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Training Details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10% of the </a:t>
            </a:r>
            <a:r>
              <a:rPr lang="en-US" dirty="0" err="1"/>
              <a:t>bAbI</a:t>
            </a:r>
            <a:r>
              <a:rPr lang="en-US" dirty="0"/>
              <a:t> training set was held-out to form a validation set</a:t>
            </a:r>
          </a:p>
          <a:p>
            <a:endParaRPr lang="en-US" dirty="0"/>
          </a:p>
          <a:p>
            <a:r>
              <a:rPr lang="en-US" dirty="0"/>
              <a:t>Learning rate of η = 0.01</a:t>
            </a:r>
          </a:p>
          <a:p>
            <a:endParaRPr lang="en-US" dirty="0"/>
          </a:p>
          <a:p>
            <a:r>
              <a:rPr lang="en-US" dirty="0"/>
              <a:t>Annealing every 25 epochs by η/2 until 100 epochs were reached</a:t>
            </a:r>
          </a:p>
          <a:p>
            <a:endParaRPr lang="en-US" dirty="0"/>
          </a:p>
          <a:p>
            <a:r>
              <a:rPr lang="en-US" dirty="0"/>
              <a:t>The weights were initialized randomly from a Gaussian distribution with zero mean and σ = 0.1</a:t>
            </a:r>
          </a:p>
        </p:txBody>
      </p:sp>
    </p:spTree>
    <p:extLst>
      <p:ext uri="{BB962C8B-B14F-4D97-AF65-F5344CB8AC3E}">
        <p14:creationId xmlns:p14="http://schemas.microsoft.com/office/powerpoint/2010/main" val="106101721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Baselines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/>
              <a:t>MemNN</a:t>
            </a:r>
            <a:r>
              <a:rPr lang="en-US" dirty="0"/>
              <a:t>: The strongly supervised AM+NG+NL Memory Networks approach</a:t>
            </a:r>
          </a:p>
          <a:p>
            <a:endParaRPr lang="en-US" dirty="0"/>
          </a:p>
          <a:p>
            <a:r>
              <a:rPr lang="en-US" dirty="0" err="1"/>
              <a:t>MemNN</a:t>
            </a:r>
            <a:r>
              <a:rPr lang="en-US" dirty="0"/>
              <a:t>-WSH: A weakly supervised heuristic version of </a:t>
            </a:r>
            <a:r>
              <a:rPr lang="en-US" dirty="0" err="1"/>
              <a:t>MemNN</a:t>
            </a:r>
            <a:r>
              <a:rPr lang="en-US" dirty="0"/>
              <a:t> where the supporting sentence labels are not used in training</a:t>
            </a:r>
          </a:p>
          <a:p>
            <a:endParaRPr lang="en-US" dirty="0"/>
          </a:p>
          <a:p>
            <a:r>
              <a:rPr lang="en-US" dirty="0"/>
              <a:t>LSTM: A standard LSTM model, trained using question / answer pairs only</a:t>
            </a:r>
          </a:p>
        </p:txBody>
      </p:sp>
    </p:spTree>
    <p:extLst>
      <p:ext uri="{BB962C8B-B14F-4D97-AF65-F5344CB8AC3E}">
        <p14:creationId xmlns:p14="http://schemas.microsoft.com/office/powerpoint/2010/main" val="306068390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7473" y="344458"/>
            <a:ext cx="10515600" cy="1325563"/>
          </a:xfrm>
        </p:spPr>
        <p:txBody>
          <a:bodyPr>
            <a:normAutofit/>
          </a:bodyPr>
          <a:lstStyle/>
          <a:p>
            <a:r>
              <a:rPr lang="en-US" dirty="0"/>
              <a:t>Results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2640" y="1512482"/>
            <a:ext cx="2530153" cy="4351338"/>
          </a:xfrm>
        </p:spPr>
        <p:txBody>
          <a:bodyPr>
            <a:normAutofit/>
          </a:bodyPr>
          <a:lstStyle/>
          <a:p>
            <a:r>
              <a:rPr lang="fr-FR" sz="1600" dirty="0" err="1"/>
              <a:t>BoW</a:t>
            </a:r>
            <a:r>
              <a:rPr lang="fr-FR" sz="1600" dirty="0"/>
              <a:t> vs Position </a:t>
            </a:r>
            <a:r>
              <a:rPr lang="fr-FR" sz="1600" dirty="0" err="1"/>
              <a:t>Encoding</a:t>
            </a:r>
            <a:r>
              <a:rPr lang="fr-FR" sz="1600" dirty="0"/>
              <a:t> (PE) sentence </a:t>
            </a:r>
            <a:r>
              <a:rPr lang="fr-FR" sz="1600" dirty="0" err="1"/>
              <a:t>representation</a:t>
            </a:r>
            <a:endParaRPr lang="fr-FR" sz="1600" dirty="0"/>
          </a:p>
          <a:p>
            <a:r>
              <a:rPr lang="en-US" sz="1600" dirty="0"/>
              <a:t>Training on all 20 tasks independently vs jointly training</a:t>
            </a:r>
          </a:p>
          <a:p>
            <a:r>
              <a:rPr lang="en-US" sz="1600" dirty="0"/>
              <a:t>LS vs training with </a:t>
            </a:r>
            <a:r>
              <a:rPr lang="en-US" sz="1600" dirty="0" err="1"/>
              <a:t>softmaxes</a:t>
            </a:r>
            <a:r>
              <a:rPr lang="en-US" sz="1600" dirty="0"/>
              <a:t> from the start</a:t>
            </a:r>
          </a:p>
          <a:p>
            <a:r>
              <a:rPr lang="en-US" sz="1600" dirty="0"/>
              <a:t>Varying memory hops from 1 to 3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58628" y="1334277"/>
            <a:ext cx="8774984" cy="47077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605251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predictions on the QA tasks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3446" y="2251067"/>
            <a:ext cx="10885108" cy="29694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684421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Language Modeling Experiments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perplexity on the test sets of Penn Treebank and Text8 corpora</a:t>
            </a:r>
          </a:p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84591" y="2433820"/>
            <a:ext cx="8145818" cy="41326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856342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Language Modeling Experiments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Average activation weight of memory positions during 6 memory hops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 marL="0" indent="0" algn="ctr">
              <a:buNone/>
            </a:pPr>
            <a:r>
              <a:rPr lang="en-US" sz="2400" dirty="0"/>
              <a:t>White color indicates where the model is attending during the k</a:t>
            </a:r>
            <a:r>
              <a:rPr lang="en-US" sz="1800" dirty="0"/>
              <a:t>th</a:t>
            </a:r>
            <a:r>
              <a:rPr lang="en-US" sz="2400" dirty="0"/>
              <a:t> hop</a:t>
            </a:r>
          </a:p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3158331"/>
            <a:ext cx="10401300" cy="16859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544979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Related Work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690688"/>
            <a:ext cx="10515600" cy="5195961"/>
          </a:xfrm>
        </p:spPr>
        <p:txBody>
          <a:bodyPr>
            <a:noAutofit/>
          </a:bodyPr>
          <a:lstStyle/>
          <a:p>
            <a:r>
              <a:rPr lang="en-US" sz="2600" dirty="0"/>
              <a:t>LSTM-based models  through local memory cells.</a:t>
            </a:r>
          </a:p>
          <a:p>
            <a:endParaRPr lang="en-US" sz="800" dirty="0"/>
          </a:p>
          <a:p>
            <a:r>
              <a:rPr lang="en-US" sz="2600" dirty="0"/>
              <a:t>Stack augmented recurrent nets:  push and pop operations</a:t>
            </a:r>
          </a:p>
          <a:p>
            <a:endParaRPr lang="en-US" sz="1100" dirty="0"/>
          </a:p>
          <a:p>
            <a:r>
              <a:rPr lang="en-US" sz="2600" dirty="0"/>
              <a:t>Neural Turing Machine of Graves which uses both content and address-based access</a:t>
            </a:r>
          </a:p>
          <a:p>
            <a:endParaRPr lang="en-US" sz="800" dirty="0"/>
          </a:p>
          <a:p>
            <a:r>
              <a:rPr lang="en-US" sz="2600" dirty="0"/>
              <a:t>Bidirectional RNN based encoder and gated RNN based decoder were used for machine translation</a:t>
            </a:r>
          </a:p>
          <a:p>
            <a:endParaRPr lang="en-US" sz="800" dirty="0"/>
          </a:p>
          <a:p>
            <a:r>
              <a:rPr lang="en-US" sz="2600" dirty="0"/>
              <a:t>Combinations of n-grams with a cache</a:t>
            </a:r>
          </a:p>
        </p:txBody>
      </p:sp>
    </p:spTree>
    <p:extLst>
      <p:ext uri="{BB962C8B-B14F-4D97-AF65-F5344CB8AC3E}">
        <p14:creationId xmlns:p14="http://schemas.microsoft.com/office/powerpoint/2010/main" val="192397910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Recurrent attention mechanism for reading the memory can be successfully trained via backpropagation on diverse tasks.</a:t>
            </a:r>
          </a:p>
          <a:p>
            <a:endParaRPr lang="en-US" dirty="0"/>
          </a:p>
          <a:p>
            <a:r>
              <a:rPr lang="en-US" dirty="0"/>
              <a:t>There is no supervision of supporting facts </a:t>
            </a:r>
          </a:p>
          <a:p>
            <a:endParaRPr lang="en-US" dirty="0"/>
          </a:p>
          <a:p>
            <a:r>
              <a:rPr lang="en-US" dirty="0"/>
              <a:t>It slightly outperforms tuned RNNs and LSTMs of comparable complexity</a:t>
            </a:r>
          </a:p>
        </p:txBody>
      </p:sp>
    </p:spTree>
    <p:extLst>
      <p:ext uri="{BB962C8B-B14F-4D97-AF65-F5344CB8AC3E}">
        <p14:creationId xmlns:p14="http://schemas.microsoft.com/office/powerpoint/2010/main" val="128812618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The model is still unable to match the performance of the memory networks trained with strong supervision</a:t>
            </a:r>
          </a:p>
          <a:p>
            <a:endParaRPr lang="en-US" dirty="0"/>
          </a:p>
          <a:p>
            <a:r>
              <a:rPr lang="en-US" dirty="0"/>
              <a:t>Smooth lookups may not scale well to the case where a larger memory is required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 marL="0" indent="0">
              <a:buNone/>
            </a:pPr>
            <a:r>
              <a:rPr lang="en-US" sz="1700" dirty="0"/>
              <a:t>Extra material: </a:t>
            </a:r>
          </a:p>
          <a:p>
            <a:pPr marL="0" indent="0">
              <a:buNone/>
            </a:pPr>
            <a:r>
              <a:rPr lang="en-US" sz="1700" dirty="0"/>
              <a:t>Oral Session: End-To-End Memory Networks </a:t>
            </a:r>
          </a:p>
          <a:p>
            <a:pPr marL="0" indent="0">
              <a:buNone/>
            </a:pPr>
            <a:r>
              <a:rPr lang="en-US" sz="1700" dirty="0">
                <a:hlinkClick r:id="rId2"/>
              </a:rPr>
              <a:t>https://www.youtube.com/watch?v=ZwvWY9Yy76Q</a:t>
            </a:r>
            <a:r>
              <a:rPr lang="en-US" sz="1700" dirty="0"/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17168661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1048</TotalTime>
  <Words>720</Words>
  <Application>Microsoft Office PowerPoint</Application>
  <PresentationFormat>Widescreen</PresentationFormat>
  <Paragraphs>116</Paragraphs>
  <Slides>23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7" baseType="lpstr">
      <vt:lpstr>Arial</vt:lpstr>
      <vt:lpstr>Calibri</vt:lpstr>
      <vt:lpstr>Calibri Light</vt:lpstr>
      <vt:lpstr>Office Theme</vt:lpstr>
      <vt:lpstr>End-To-End Memory Networks </vt:lpstr>
      <vt:lpstr>Motivation</vt:lpstr>
      <vt:lpstr>Synthetic QA Experiments</vt:lpstr>
      <vt:lpstr>PowerPoint Presentation</vt:lpstr>
      <vt:lpstr>BaBI  dataset</vt:lpstr>
      <vt:lpstr>Approach</vt:lpstr>
      <vt:lpstr>Proposal</vt:lpstr>
      <vt:lpstr>Proposal</vt:lpstr>
      <vt:lpstr>PowerPoint Presentation</vt:lpstr>
      <vt:lpstr>PowerPoint Presentation</vt:lpstr>
      <vt:lpstr>Synthetic QA Experiments</vt:lpstr>
      <vt:lpstr>Model Details</vt:lpstr>
      <vt:lpstr>Model Details</vt:lpstr>
      <vt:lpstr>Model Details</vt:lpstr>
      <vt:lpstr>Training Details</vt:lpstr>
      <vt:lpstr>Baselines</vt:lpstr>
      <vt:lpstr>Results</vt:lpstr>
      <vt:lpstr>Example predictions on the QA tasks</vt:lpstr>
      <vt:lpstr>Language Modeling Experiments</vt:lpstr>
      <vt:lpstr>Language Modeling Experiments</vt:lpstr>
      <vt:lpstr>Related Work</vt:lpstr>
      <vt:lpstr>Conclusions</vt:lpstr>
      <vt:lpstr>Conclusions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End-To-EndMemoryNetworks</dc:title>
  <dc:creator>Paola Cascante</dc:creator>
  <cp:lastModifiedBy>Karina</cp:lastModifiedBy>
  <cp:revision>59</cp:revision>
  <dcterms:created xsi:type="dcterms:W3CDTF">2017-03-20T16:04:02Z</dcterms:created>
  <dcterms:modified xsi:type="dcterms:W3CDTF">2017-03-23T15:59:44Z</dcterms:modified>
</cp:coreProperties>
</file>