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318" r:id="rId2"/>
    <p:sldId id="316" r:id="rId3"/>
    <p:sldId id="31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8000"/>
    <a:srgbClr val="4FA556"/>
    <a:srgbClr val="82C387"/>
    <a:srgbClr val="82C376"/>
    <a:srgbClr val="229246"/>
    <a:srgbClr val="F8961D"/>
    <a:srgbClr val="194963"/>
    <a:srgbClr val="D2E3EB"/>
    <a:srgbClr val="23ABE3"/>
    <a:srgbClr val="008F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932" autoAdjust="0"/>
  </p:normalViewPr>
  <p:slideViewPr>
    <p:cSldViewPr snapToGrid="0" showGuides="1">
      <p:cViewPr varScale="1">
        <p:scale>
          <a:sx n="132" d="100"/>
          <a:sy n="132" d="100"/>
        </p:scale>
        <p:origin x="-424" y="-120"/>
      </p:cViewPr>
      <p:guideLst>
        <p:guide orient="horz" pos="431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handoutMaster" Target="handoutMasters/handout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z="900" smtClean="0"/>
              <a:t>NERSC Presentation</a:t>
            </a:r>
            <a:endParaRPr lang="en-US" sz="90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D2971-F462-654C-B8DE-32483838DB0A}" type="datetime1">
              <a:rPr lang="en-US" sz="900" smtClean="0"/>
              <a:pPr/>
              <a:t>2/27/13</a:t>
            </a:fld>
            <a:endParaRPr lang="en-US" sz="90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sz="90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58F80-FCEC-C745-BEA9-0BA1921C5D36}" type="slidenum">
              <a:rPr lang="en-US" sz="900" smtClean="0"/>
              <a:pPr/>
              <a:t>‹#›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1057137354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NERSC Presentation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4BCFC-A38A-6D4C-8697-5058527FC338}" type="datetime1">
              <a:rPr lang="en-US" smtClean="0"/>
              <a:pPr/>
              <a:t>2/27/13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B511CB-48C6-1D49-AC56-5A39CE8EA9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984579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TOC op rate is 128 FP/cycle</a:t>
            </a:r>
          </a:p>
          <a:p>
            <a:r>
              <a:rPr lang="en-US" dirty="0" smtClean="0"/>
              <a:t>	slide #19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7F4C12-0C8A-8A43-8CD6-07299382B1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56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41868"/>
            <a:ext cx="7772400" cy="1470025"/>
          </a:xfrm>
        </p:spPr>
        <p:txBody>
          <a:bodyPr anchor="ctr" anchorCtr="0">
            <a:normAutofit/>
          </a:bodyPr>
          <a:lstStyle>
            <a:lvl1pPr algn="ct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497642"/>
            <a:ext cx="7772400" cy="12268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2"/>
          </p:nvPr>
        </p:nvSpPr>
        <p:spPr>
          <a:xfrm>
            <a:off x="1371600" y="4746760"/>
            <a:ext cx="6400800" cy="494267"/>
          </a:xfrm>
          <a:prstGeom prst="rect">
            <a:avLst/>
          </a:prstGeom>
        </p:spPr>
        <p:txBody>
          <a:bodyPr anchor="ctr" anchorCtr="0"/>
          <a:lstStyle>
            <a:lvl1pPr algn="ctr">
              <a:defRPr sz="2400" b="1"/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US" smtClean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smtClean="0"/>
              <a:t> -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smtClean="0"/>
              <a:t>Footer information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smtClean="0"/>
              <a:t> -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information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andard Content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 descr="DOE LOGO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4000" y="6188075"/>
            <a:ext cx="23749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762000" y="723900"/>
            <a:ext cx="914400" cy="914400"/>
          </a:xfrm>
          <a:prstGeom prst="rect">
            <a:avLst/>
          </a:prstGeom>
        </p:spPr>
        <p:txBody>
          <a:bodyPr wrap="none" anchor="ctr">
            <a:normAutofit/>
          </a:bodyPr>
          <a:lstStyle/>
          <a:p>
            <a:pPr algn="ctr" eaLnBrk="0" hangingPunct="0">
              <a:defRPr/>
            </a:pPr>
            <a:endParaRPr lang="en-US" sz="3200" b="1" kern="0" dirty="0">
              <a:latin typeface="+mj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8826500" y="558800"/>
            <a:ext cx="914400" cy="914400"/>
          </a:xfrm>
          <a:prstGeom prst="rect">
            <a:avLst/>
          </a:prstGeom>
        </p:spPr>
        <p:txBody>
          <a:bodyPr wrap="none" anchor="ctr">
            <a:normAutofit/>
          </a:bodyPr>
          <a:lstStyle/>
          <a:p>
            <a:pPr algn="ctr" eaLnBrk="0" hangingPunct="0">
              <a:defRPr/>
            </a:pPr>
            <a:endParaRPr lang="en-US" sz="3200" b="1" kern="0" dirty="0">
              <a:latin typeface="+mj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1"/>
          </p:nvPr>
        </p:nvSpPr>
        <p:spPr>
          <a:xfrm>
            <a:off x="177800" y="1104900"/>
            <a:ext cx="8775700" cy="5067300"/>
          </a:xfrm>
          <a:prstGeom prst="rect">
            <a:avLst/>
          </a:prstGeom>
        </p:spPr>
        <p:txBody>
          <a:bodyPr lIns="91440" rIns="91440">
            <a:normAutofit/>
          </a:bodyPr>
          <a:lstStyle>
            <a:lvl1pPr marL="342900" marR="0" indent="-27432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b="1"/>
            </a:lvl1pPr>
            <a:lvl2pPr marL="742950" marR="0" indent="-27432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 b="0"/>
            </a:lvl2pPr>
            <a:lvl3pPr marL="1143000" marR="0" indent="-27432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 b="0"/>
            </a:lvl3pPr>
            <a:lvl4pPr marL="1600200" marR="0" indent="-27432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 b="0"/>
            </a:lvl4pPr>
            <a:lvl5pPr marL="2057400" marR="0" indent="-274320" algn="l" defTabSz="914400" rtl="0" eaLnBrk="0" fontAlgn="base" latinLnBrk="0" hangingPunct="0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Tx/>
              <a:buChar char="»"/>
              <a:tabLst/>
              <a:defRPr b="0"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2083883" y="185200"/>
            <a:ext cx="6847391" cy="5461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algn="ctr">
              <a:defRPr sz="3200" b="1" spc="5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A6303-484E-8640-90B9-6D9E88376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135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80285"/>
            <a:ext cx="6832600" cy="1470025"/>
          </a:xfrm>
        </p:spPr>
        <p:txBody>
          <a:bodyPr anchor="ctr" anchorCtr="0">
            <a:normAutofit/>
          </a:bodyPr>
          <a:lstStyle>
            <a:lvl1pPr algn="l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3336060"/>
            <a:ext cx="6146800" cy="1752600"/>
          </a:xfrm>
        </p:spPr>
        <p:txBody>
          <a:bodyPr/>
          <a:lstStyle>
            <a:lvl1pPr marL="0" indent="0" algn="l">
              <a:buNone/>
              <a:defRPr>
                <a:solidFill>
                  <a:srgbClr val="00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r>
              <a:rPr lang="en-US" dirty="0" smtClean="0"/>
              <a:t>May 25, 2012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smtClean="0"/>
              <a:t> -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information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smtClean="0"/>
              <a:t> -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information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0480"/>
            <a:ext cx="4038600" cy="48656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0480"/>
            <a:ext cx="4038600" cy="48656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smtClean="0"/>
              <a:t> -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information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5080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90565"/>
            <a:ext cx="4040188" cy="42355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5080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890565"/>
            <a:ext cx="4041775" cy="42355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smtClean="0"/>
              <a:t> -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information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smtClean="0"/>
              <a:t> -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information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smtClean="0"/>
              <a:t> -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information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9641"/>
            <a:ext cx="3008313" cy="1162050"/>
          </a:xfrm>
        </p:spPr>
        <p:txBody>
          <a:bodyPr anchor="ctr" anchorCtr="0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51979"/>
            <a:ext cx="5111750" cy="50741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221692"/>
            <a:ext cx="3008313" cy="390447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smtClean="0"/>
              <a:t> -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information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232047"/>
            <a:ext cx="5486400" cy="349552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smtClean="0"/>
              <a:t> -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information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0342" y="179868"/>
            <a:ext cx="6509206" cy="769479"/>
          </a:xfrm>
          <a:prstGeom prst="rect">
            <a:avLst/>
          </a:prstGeom>
        </p:spPr>
        <p:txBody>
          <a:bodyPr vert="horz" lIns="91440" tIns="0" rIns="91440" bIns="0" rtlCol="0" anchor="b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830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1" descr="NERSC-logo-color-transparent-edges.gif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010839" y="263547"/>
            <a:ext cx="18065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 descr="DOE LOGO"/>
          <p:cNvPicPr>
            <a:picLocks noChangeAspect="1" noChangeArrowheads="1"/>
          </p:cNvPicPr>
          <p:nvPr userDrawn="1"/>
        </p:nvPicPr>
        <p:blipFill>
          <a:blip r:embed="rId14"/>
          <a:srcRect b="19329"/>
          <a:stretch>
            <a:fillRect/>
          </a:stretch>
        </p:blipFill>
        <p:spPr bwMode="auto">
          <a:xfrm>
            <a:off x="247292" y="6277668"/>
            <a:ext cx="2209800" cy="50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1" descr="LBNL_Logo-Full.png"/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8227394" y="6277227"/>
            <a:ext cx="590020" cy="50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60342" y="1033027"/>
            <a:ext cx="8457072" cy="18814"/>
          </a:xfrm>
          <a:prstGeom prst="line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5239927" y="6368805"/>
            <a:ext cx="2864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14766"/>
                </a:solidFill>
              </a:defRPr>
            </a:lvl1pPr>
          </a:lstStyle>
          <a:p>
            <a:r>
              <a:rPr lang="en-US" dirty="0" smtClean="0"/>
              <a:t>Footer information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>
          <a:xfrm>
            <a:off x="4116656" y="6368805"/>
            <a:ext cx="9257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114766"/>
                </a:solidFill>
              </a:defRPr>
            </a:lvl1pPr>
          </a:lstStyle>
          <a:p>
            <a:r>
              <a:rPr lang="en-US" smtClean="0"/>
              <a:t>- </a:t>
            </a:r>
            <a:fld id="{D174BAF6-F8F2-EF4F-936C-8DF63288C82F}" type="slidenum">
              <a:rPr lang="en-US" smtClean="0"/>
              <a:pPr/>
              <a:t>‹#›</a:t>
            </a:fld>
            <a:r>
              <a:rPr lang="en-US" smtClean="0"/>
              <a:t> -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</p:sldLayoutIdLst>
  <p:hf hdr="0" ftr="0" dt="0"/>
  <p:txStyles>
    <p:titleStyle>
      <a:lvl1pPr marL="228600" indent="-228600" algn="l" defTabSz="457200" rtl="0" eaLnBrk="1" latinLnBrk="0" hangingPunct="1">
        <a:spcBef>
          <a:spcPct val="0"/>
        </a:spcBef>
        <a:buNone/>
        <a:defRPr sz="3200" b="0" i="0" u="none" kern="1200" cap="none">
          <a:solidFill>
            <a:schemeClr val="tx2"/>
          </a:solidFill>
          <a:latin typeface="Helvetica Neue Bold Condensed"/>
          <a:ea typeface="+mj-ea"/>
          <a:cs typeface="Helvetica Neue Bold Condense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3.emf"/><Relationship Id="rId12" Type="http://schemas.openxmlformats.org/officeDocument/2006/relationships/image" Target="../media/image14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tiff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emf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emf"/><Relationship Id="rId12" Type="http://schemas.openxmlformats.org/officeDocument/2006/relationships/image" Target="../media/image17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tiff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15.emf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p-Down Arrow 2"/>
          <p:cNvSpPr/>
          <p:nvPr/>
        </p:nvSpPr>
        <p:spPr>
          <a:xfrm>
            <a:off x="7824808" y="2257928"/>
            <a:ext cx="390270" cy="1369221"/>
          </a:xfrm>
          <a:prstGeom prst="upDownArrow">
            <a:avLst/>
          </a:prstGeom>
          <a:solidFill>
            <a:srgbClr val="FAC090">
              <a:alpha val="55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375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Supplemental: Memory Speed </a:t>
            </a:r>
            <a:br>
              <a:rPr lang="en-US" dirty="0" smtClean="0"/>
            </a:br>
            <a:r>
              <a:rPr lang="en-US" dirty="0" smtClean="0"/>
              <a:t>vs. Capacity Conundrum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57909" y="3838519"/>
            <a:ext cx="8679824" cy="2269026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Because of cost and power issues, we cannot have both high memory bandwidth and large memory capacity</a:t>
            </a:r>
          </a:p>
          <a:p>
            <a:r>
              <a:rPr lang="en-US" dirty="0" smtClean="0"/>
              <a:t>We evaluate the colored region which is feasible in 2017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Compute intensive architecture concentrates power and $'s on upper-left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Data Intensive architecture concentrates more power and $'s on lower right</a:t>
            </a:r>
          </a:p>
          <a:p>
            <a:pPr marL="0" indent="0">
              <a:buNone/>
            </a:pPr>
            <a:endParaRPr lang="en-US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5952123"/>
              </p:ext>
            </p:extLst>
          </p:nvPr>
        </p:nvGraphicFramePr>
        <p:xfrm>
          <a:off x="808131" y="1497163"/>
          <a:ext cx="7580553" cy="1795780"/>
        </p:xfrm>
        <a:graphic>
          <a:graphicData uri="http://schemas.openxmlformats.org/drawingml/2006/table">
            <a:tbl>
              <a:tblPr/>
              <a:tblGrid>
                <a:gridCol w="1729791"/>
                <a:gridCol w="890333"/>
                <a:gridCol w="783970"/>
                <a:gridCol w="869506"/>
                <a:gridCol w="826738"/>
                <a:gridCol w="826738"/>
                <a:gridCol w="777846"/>
                <a:gridCol w="875631"/>
              </a:tblGrid>
              <a:tr h="25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Bandwidth\Capacity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 GB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 GB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 GB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 GB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256 GB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512 GB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TB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TB/s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TB/s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Stack/PNM</a:t>
                      </a:r>
                      <a:endParaRPr lang="en-US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TB/s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Interposer </a:t>
                      </a:r>
                      <a:endParaRPr lang="en-US" sz="14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512 GB/s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HMC</a:t>
                      </a:r>
                      <a:r>
                        <a:rPr lang="en-US" sz="11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 organic</a:t>
                      </a:r>
                      <a:endParaRPr lang="en-US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256 GB/s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3366FF"/>
                          </a:solidFill>
                          <a:effectLst/>
                          <a:latin typeface="+mn-lt"/>
                        </a:rPr>
                        <a:t> </a:t>
                      </a: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NVRAM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</a:tr>
              <a:tr h="25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128 GB/s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DIMM</a:t>
                      </a:r>
                      <a:endParaRPr lang="en-US" sz="1600" b="0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63634"/>
                    </a:solidFill>
                  </a:tcPr>
                </a:tc>
              </a:tr>
            </a:tbl>
          </a:graphicData>
        </a:graphic>
      </p:graphicFrame>
      <p:sp>
        <p:nvSpPr>
          <p:cNvPr id="5" name="Rounded Rectangular Callout 4"/>
          <p:cNvSpPr/>
          <p:nvPr/>
        </p:nvSpPr>
        <p:spPr>
          <a:xfrm>
            <a:off x="8070448" y="1981200"/>
            <a:ext cx="921152" cy="358952"/>
          </a:xfrm>
          <a:prstGeom prst="wedgeRoundRectCallout">
            <a:avLst>
              <a:gd name="adj1" fmla="val -50313"/>
              <a:gd name="adj2" fmla="val 78629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optical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8" name="Rounded Rectangular Callout 7"/>
          <p:cNvSpPr/>
          <p:nvPr/>
        </p:nvSpPr>
        <p:spPr>
          <a:xfrm>
            <a:off x="8070448" y="3429000"/>
            <a:ext cx="921152" cy="348899"/>
          </a:xfrm>
          <a:prstGeom prst="wedgeRoundRectCallout">
            <a:avLst>
              <a:gd name="adj1" fmla="val -64474"/>
              <a:gd name="adj2" fmla="val -50404"/>
              <a:gd name="adj3" fmla="val 16667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rgbClr val="000000"/>
                </a:solidFill>
              </a:rPr>
              <a:t>block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977675" y="990601"/>
            <a:ext cx="7411009" cy="571722"/>
          </a:xfrm>
          <a:prstGeom prst="rightArrow">
            <a:avLst/>
          </a:prstGeom>
          <a:solidFill>
            <a:srgbClr val="3333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Cost (increases for higher capacity and cost/bit increases with bandwidth)</a:t>
            </a:r>
            <a:endParaRPr lang="en-US" sz="1600" dirty="0"/>
          </a:p>
        </p:txBody>
      </p:sp>
      <p:sp>
        <p:nvSpPr>
          <p:cNvPr id="10" name="Up Arrow 9"/>
          <p:cNvSpPr/>
          <p:nvPr/>
        </p:nvSpPr>
        <p:spPr>
          <a:xfrm>
            <a:off x="264976" y="1562322"/>
            <a:ext cx="573223" cy="1730621"/>
          </a:xfrm>
          <a:prstGeom prst="upArrow">
            <a:avLst/>
          </a:prstGeom>
          <a:solidFill>
            <a:srgbClr val="333399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Power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604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Intensive Arch for 2017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0" y="1085155"/>
            <a:ext cx="9144000" cy="5772845"/>
            <a:chOff x="0" y="1085155"/>
            <a:chExt cx="9144000" cy="5772845"/>
          </a:xfrm>
        </p:grpSpPr>
        <p:sp>
          <p:nvSpPr>
            <p:cNvPr id="13" name="Rectangle 12"/>
            <p:cNvSpPr/>
            <p:nvPr/>
          </p:nvSpPr>
          <p:spPr>
            <a:xfrm>
              <a:off x="0" y="1108364"/>
              <a:ext cx="9144000" cy="57496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5183909" y="1085272"/>
              <a:ext cx="3717638" cy="5772728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228274" y="1085272"/>
              <a:ext cx="2932544" cy="5772728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12057" y="1531769"/>
              <a:ext cx="582850" cy="527994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5183910" y="1091009"/>
              <a:ext cx="3740726" cy="369332"/>
            </a:xfrm>
            <a:prstGeom prst="rect">
              <a:avLst/>
            </a:prstGeom>
            <a:solidFill>
              <a:schemeClr val="bg1">
                <a:lumMod val="65000"/>
                <a:alpha val="39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u="sng" dirty="0" smtClean="0">
                  <a:solidFill>
                    <a:srgbClr val="0000FF"/>
                  </a:solidFill>
                </a:rPr>
                <a:t>Data Intensive Arch</a:t>
              </a:r>
              <a:endParaRPr lang="en-US" b="1" i="1" u="sng" dirty="0">
                <a:solidFill>
                  <a:srgbClr val="0000FF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51364" y="1085155"/>
              <a:ext cx="2920999" cy="369332"/>
            </a:xfrm>
            <a:prstGeom prst="rect">
              <a:avLst/>
            </a:prstGeom>
            <a:solidFill>
              <a:schemeClr val="bg1">
                <a:lumMod val="65000"/>
                <a:alpha val="52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i="1" u="sng" dirty="0" smtClean="0">
                  <a:solidFill>
                    <a:srgbClr val="0000FF"/>
                  </a:solidFill>
                </a:rPr>
                <a:t>Compute Intensive Arch</a:t>
              </a:r>
              <a:endParaRPr lang="en-US" b="1" i="1" u="sng" dirty="0">
                <a:solidFill>
                  <a:srgbClr val="0000FF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2">
              <a:alphaModFix amt="49000"/>
            </a:blip>
            <a:stretch>
              <a:fillRect/>
            </a:stretch>
          </p:blipFill>
          <p:spPr>
            <a:xfrm>
              <a:off x="3026387" y="1526837"/>
              <a:ext cx="582850" cy="527994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75344" y="1560551"/>
              <a:ext cx="582850" cy="527994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97314" y="1555619"/>
              <a:ext cx="582850" cy="527994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321609" y="1550688"/>
              <a:ext cx="582850" cy="527994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6961911" y="1639455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+ + 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25280" y="1477818"/>
              <a:ext cx="1121421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5TF/socket</a:t>
              </a:r>
            </a:p>
            <a:p>
              <a:r>
                <a:rPr lang="en-US" sz="1600" dirty="0" smtClean="0"/>
                <a:t>1-2 sockets</a:t>
              </a:r>
              <a:endParaRPr lang="en-US" sz="16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862458" y="1466278"/>
              <a:ext cx="105680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5TF/sock</a:t>
              </a:r>
            </a:p>
            <a:p>
              <a:r>
                <a:rPr lang="en-US" sz="1600" dirty="0" smtClean="0"/>
                <a:t>8+ sockets</a:t>
              </a:r>
              <a:endParaRPr lang="en-US" sz="16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604500" y="2126685"/>
              <a:ext cx="131318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64-128GB</a:t>
              </a:r>
            </a:p>
            <a:p>
              <a:r>
                <a:rPr lang="en-US" sz="1600" dirty="0" smtClean="0"/>
                <a:t>HMC or Stack</a:t>
              </a:r>
              <a:endParaRPr lang="en-US" sz="1600" dirty="0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2089727" y="2124364"/>
              <a:ext cx="677718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092036" y="2807855"/>
              <a:ext cx="677718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2" name="Picture 31" descr="Interposer.tiff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7" t="41150" r="2412" b="26671"/>
            <a:stretch/>
          </p:blipFill>
          <p:spPr>
            <a:xfrm>
              <a:off x="5698696" y="2161310"/>
              <a:ext cx="1116247" cy="531091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7088906" y="2147455"/>
              <a:ext cx="1611038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1-4 TB Aggregate</a:t>
              </a:r>
            </a:p>
            <a:p>
              <a:r>
                <a:rPr lang="en-US" sz="1600" dirty="0" smtClean="0"/>
                <a:t>Chained-HMC</a:t>
              </a:r>
              <a:endParaRPr lang="en-US" sz="1600" dirty="0"/>
            </a:p>
          </p:txBody>
        </p:sp>
        <p:sp>
          <p:nvSpPr>
            <p:cNvPr id="36" name="Preparation 35"/>
            <p:cNvSpPr/>
            <p:nvPr/>
          </p:nvSpPr>
          <p:spPr>
            <a:xfrm>
              <a:off x="4502727" y="2008910"/>
              <a:ext cx="1293091" cy="242454"/>
            </a:xfrm>
            <a:prstGeom prst="flowChartPreparation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1TB/s</a:t>
              </a:r>
              <a:endParaRPr lang="en-US" sz="1400" b="1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>
              <a:off x="2094345" y="3479800"/>
              <a:ext cx="677718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2128981" y="4184073"/>
              <a:ext cx="677718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2131290" y="4867564"/>
              <a:ext cx="677718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2122054" y="5562600"/>
              <a:ext cx="677718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2135908" y="6257636"/>
              <a:ext cx="6777182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366818" y="2782454"/>
              <a:ext cx="1269283" cy="681182"/>
            </a:xfrm>
            <a:prstGeom prst="rect">
              <a:avLst/>
            </a:prstGeom>
          </p:spPr>
        </p:pic>
        <p:sp>
          <p:nvSpPr>
            <p:cNvPr id="43" name="TextBox 42"/>
            <p:cNvSpPr txBox="1"/>
            <p:nvPr/>
          </p:nvSpPr>
          <p:spPr>
            <a:xfrm>
              <a:off x="3595264" y="2810175"/>
              <a:ext cx="1330212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.5-1TB </a:t>
              </a:r>
            </a:p>
            <a:p>
              <a:r>
                <a:rPr lang="en-US" sz="1600" dirty="0" smtClean="0"/>
                <a:t>CDIMM (opt.)</a:t>
              </a:r>
              <a:endParaRPr lang="en-US" sz="1600" dirty="0"/>
            </a:p>
          </p:txBody>
        </p:sp>
        <p:sp>
          <p:nvSpPr>
            <p:cNvPr id="44" name="Preparation 43"/>
            <p:cNvSpPr/>
            <p:nvPr/>
          </p:nvSpPr>
          <p:spPr>
            <a:xfrm>
              <a:off x="4398815" y="2690090"/>
              <a:ext cx="1431637" cy="256311"/>
            </a:xfrm>
            <a:prstGeom prst="flowChartPreparation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/>
                <a:t>200TB/s</a:t>
              </a:r>
              <a:endParaRPr lang="en-US" sz="1400" b="1" dirty="0"/>
            </a:p>
          </p:txBody>
        </p:sp>
        <p:pic>
          <p:nvPicPr>
            <p:cNvPr id="45" name="Picture 2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0203" y="2713182"/>
              <a:ext cx="1230484" cy="8446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TextBox 45"/>
            <p:cNvSpPr txBox="1"/>
            <p:nvPr/>
          </p:nvSpPr>
          <p:spPr>
            <a:xfrm>
              <a:off x="7114306" y="2807855"/>
              <a:ext cx="1531489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5-10TB Memory</a:t>
              </a:r>
            </a:p>
            <a:p>
              <a:r>
                <a:rPr lang="en-US" sz="1600" dirty="0" smtClean="0"/>
                <a:t>Class NVRAM</a:t>
              </a:r>
            </a:p>
          </p:txBody>
        </p:sp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14071" b="21897"/>
            <a:stretch/>
          </p:blipFill>
          <p:spPr>
            <a:xfrm>
              <a:off x="6121399" y="3509818"/>
              <a:ext cx="1063820" cy="635000"/>
            </a:xfrm>
            <a:prstGeom prst="rect">
              <a:avLst/>
            </a:prstGeom>
          </p:spPr>
        </p:pic>
        <p:sp>
          <p:nvSpPr>
            <p:cNvPr id="49" name="TextBox 48"/>
            <p:cNvSpPr txBox="1"/>
            <p:nvPr/>
          </p:nvSpPr>
          <p:spPr>
            <a:xfrm>
              <a:off x="7095846" y="3505211"/>
              <a:ext cx="1583887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10-100TB SSD</a:t>
              </a:r>
            </a:p>
            <a:p>
              <a:r>
                <a:rPr lang="en-US" sz="1600" dirty="0" smtClean="0"/>
                <a:t>Cache or local FS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320481" y="4221030"/>
              <a:ext cx="1321496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Organized for</a:t>
              </a:r>
            </a:p>
            <a:p>
              <a:r>
                <a:rPr lang="en-US" sz="1600" dirty="0" smtClean="0"/>
                <a:t>Burst Buffer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098156" y="4200249"/>
              <a:ext cx="1872728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1-10PB  </a:t>
              </a:r>
              <a:r>
                <a:rPr lang="en-US" sz="1600" dirty="0" err="1" smtClean="0"/>
                <a:t>Dist.Obj</a:t>
              </a:r>
              <a:r>
                <a:rPr lang="en-US" sz="1600" dirty="0" smtClean="0"/>
                <a:t>. DB</a:t>
              </a:r>
            </a:p>
            <a:p>
              <a:r>
                <a:rPr lang="en-US" sz="1600" dirty="0" smtClean="0"/>
                <a:t>(</a:t>
              </a:r>
              <a:r>
                <a:rPr lang="en-US" sz="1600" dirty="0" err="1" smtClean="0"/>
                <a:t>e.g</a:t>
              </a:r>
              <a:r>
                <a:rPr lang="en-US" sz="1600" dirty="0" smtClean="0"/>
                <a:t> </a:t>
              </a:r>
              <a:r>
                <a:rPr lang="en-US" sz="1600" dirty="0" err="1" smtClean="0"/>
                <a:t>whamcloud</a:t>
              </a:r>
              <a:r>
                <a:rPr lang="en-US" sz="1600" dirty="0" smtClean="0"/>
                <a:t>)</a:t>
              </a:r>
            </a:p>
          </p:txBody>
        </p:sp>
        <p:pic>
          <p:nvPicPr>
            <p:cNvPr id="54" name="Picture 5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061363" y="4237182"/>
              <a:ext cx="1050637" cy="609599"/>
            </a:xfrm>
            <a:prstGeom prst="rect">
              <a:avLst/>
            </a:prstGeom>
          </p:spPr>
        </p:pic>
        <p:sp>
          <p:nvSpPr>
            <p:cNvPr id="55" name="TextBox 54"/>
            <p:cNvSpPr txBox="1"/>
            <p:nvPr/>
          </p:nvSpPr>
          <p:spPr>
            <a:xfrm>
              <a:off x="3186545" y="4929908"/>
              <a:ext cx="1662835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Spatially-oriented</a:t>
              </a:r>
            </a:p>
            <a:p>
              <a:r>
                <a:rPr lang="en-US" sz="1600" dirty="0" smtClean="0"/>
                <a:t>e.g. 3D-5D Torus</a:t>
              </a:r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467263" y="3833091"/>
              <a:ext cx="948224" cy="1024082"/>
            </a:xfrm>
            <a:prstGeom prst="rect">
              <a:avLst/>
            </a:prstGeom>
          </p:spPr>
        </p:pic>
        <p:sp>
          <p:nvSpPr>
            <p:cNvPr id="57" name="Preparation 56"/>
            <p:cNvSpPr/>
            <p:nvPr/>
          </p:nvSpPr>
          <p:spPr>
            <a:xfrm>
              <a:off x="4110182" y="3948544"/>
              <a:ext cx="1951182" cy="408710"/>
            </a:xfrm>
            <a:prstGeom prst="flowChartPreparation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50GB/s/node</a:t>
              </a:r>
            </a:p>
            <a:p>
              <a:pPr algn="ctr"/>
              <a:r>
                <a:rPr lang="en-US" sz="1200" dirty="0" smtClean="0"/>
                <a:t>10TB/s/rack</a:t>
              </a:r>
              <a:endParaRPr lang="en-US" sz="1200" dirty="0"/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BFBFB"/>
                </a:clrFrom>
                <a:clrTo>
                  <a:srgbClr val="FBFBFB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82270" y="4849091"/>
              <a:ext cx="710032" cy="720436"/>
            </a:xfrm>
            <a:prstGeom prst="rect">
              <a:avLst/>
            </a:prstGeom>
          </p:spPr>
        </p:pic>
        <p:sp>
          <p:nvSpPr>
            <p:cNvPr id="59" name="Preparation 58"/>
            <p:cNvSpPr/>
            <p:nvPr/>
          </p:nvSpPr>
          <p:spPr>
            <a:xfrm>
              <a:off x="4364181" y="3359728"/>
              <a:ext cx="1454727" cy="270166"/>
            </a:xfrm>
            <a:prstGeom prst="flowChartPreparation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100TB/s</a:t>
              </a:r>
              <a:endParaRPr lang="en-US" sz="1400" dirty="0"/>
            </a:p>
          </p:txBody>
        </p:sp>
        <p:sp>
          <p:nvSpPr>
            <p:cNvPr id="60" name="Preparation 59"/>
            <p:cNvSpPr/>
            <p:nvPr/>
          </p:nvSpPr>
          <p:spPr>
            <a:xfrm>
              <a:off x="4089400" y="4735947"/>
              <a:ext cx="1951182" cy="293254"/>
            </a:xfrm>
            <a:prstGeom prst="flowChartPreparation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/>
                <a:t>50GB/s inject</a:t>
              </a:r>
            </a:p>
            <a:p>
              <a:pPr algn="ctr"/>
              <a:r>
                <a:rPr lang="en-US" sz="1200" dirty="0" smtClean="0"/>
                <a:t>10TB/s bisect</a:t>
              </a:r>
              <a:endParaRPr lang="en-US" sz="1200" dirty="0"/>
            </a:p>
          </p:txBody>
        </p:sp>
        <p:pic>
          <p:nvPicPr>
            <p:cNvPr id="61" name="Picture 60"/>
            <p:cNvPicPr>
              <a:picLocks noChangeAspect="1"/>
            </p:cNvPicPr>
            <p:nvPr/>
          </p:nvPicPr>
          <p:blipFill rotWithShape="1"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411" b="10256"/>
            <a:stretch/>
          </p:blipFill>
          <p:spPr>
            <a:xfrm>
              <a:off x="6234534" y="4918364"/>
              <a:ext cx="702864" cy="600364"/>
            </a:xfrm>
            <a:prstGeom prst="rect">
              <a:avLst/>
            </a:prstGeom>
          </p:spPr>
        </p:pic>
        <p:sp>
          <p:nvSpPr>
            <p:cNvPr id="62" name="TextBox 61"/>
            <p:cNvSpPr txBox="1"/>
            <p:nvPr/>
          </p:nvSpPr>
          <p:spPr>
            <a:xfrm>
              <a:off x="7100468" y="4883741"/>
              <a:ext cx="1937600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All-to-All oriented</a:t>
              </a:r>
            </a:p>
            <a:p>
              <a:r>
                <a:rPr lang="en-US" sz="1400" dirty="0" smtClean="0"/>
                <a:t>e.g. Dragonfly or 3T</a:t>
              </a:r>
            </a:p>
            <a:p>
              <a:r>
                <a:rPr lang="en-US" sz="1400" dirty="0" smtClean="0"/>
                <a:t>GAS-support in network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140364" y="5576454"/>
              <a:ext cx="1687381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~1% nodes for </a:t>
              </a:r>
            </a:p>
            <a:p>
              <a:r>
                <a:rPr lang="en-US" sz="1600" dirty="0" smtClean="0"/>
                <a:t>Storage Gateways</a:t>
              </a:r>
              <a:endParaRPr lang="en-US" sz="16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229766" y="5578763"/>
              <a:ext cx="1557488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~10-20% nodes for </a:t>
              </a:r>
            </a:p>
            <a:p>
              <a:r>
                <a:rPr lang="en-US" sz="1400" dirty="0" smtClean="0"/>
                <a:t>Storage Gateways</a:t>
              </a:r>
            </a:p>
            <a:p>
              <a:r>
                <a:rPr lang="en-US" sz="1400" dirty="0" smtClean="0"/>
                <a:t>Parallel MDS</a:t>
              </a:r>
              <a:endParaRPr lang="en-US" sz="14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403764" y="6377133"/>
              <a:ext cx="271087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~1% nodes for IP Gateways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346334" y="6273224"/>
              <a:ext cx="279766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40GBe Ethernet  </a:t>
              </a:r>
            </a:p>
            <a:p>
              <a:r>
                <a:rPr lang="en-US" sz="1600" dirty="0" smtClean="0"/>
                <a:t>Direct to each node</a:t>
              </a:r>
              <a:endParaRPr lang="en-US" sz="1600" dirty="0"/>
            </a:p>
          </p:txBody>
        </p:sp>
        <p:pic>
          <p:nvPicPr>
            <p:cNvPr id="102" name="Picture 10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2286000" y="5622873"/>
              <a:ext cx="900545" cy="484673"/>
            </a:xfrm>
            <a:prstGeom prst="rect">
              <a:avLst/>
            </a:prstGeom>
          </p:spPr>
        </p:pic>
        <p:sp>
          <p:nvSpPr>
            <p:cNvPr id="103" name="Preparation 102"/>
            <p:cNvSpPr/>
            <p:nvPr/>
          </p:nvSpPr>
          <p:spPr>
            <a:xfrm>
              <a:off x="4114799" y="5419438"/>
              <a:ext cx="2189019" cy="293254"/>
            </a:xfrm>
            <a:prstGeom prst="flowChartPreparation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50GB/s inject</a:t>
              </a:r>
            </a:p>
            <a:p>
              <a:pPr algn="ctr"/>
              <a:r>
                <a:rPr lang="en-US" sz="1100" dirty="0" smtClean="0"/>
                <a:t>0.5TB/s  aggregate</a:t>
              </a:r>
              <a:endParaRPr lang="en-US" sz="1100" dirty="0"/>
            </a:p>
          </p:txBody>
        </p:sp>
        <p:sp>
          <p:nvSpPr>
            <p:cNvPr id="104" name="Preparation 103"/>
            <p:cNvSpPr/>
            <p:nvPr/>
          </p:nvSpPr>
          <p:spPr>
            <a:xfrm>
              <a:off x="4117108" y="6091384"/>
              <a:ext cx="2189019" cy="293254"/>
            </a:xfrm>
            <a:prstGeom prst="flowChartPreparation">
              <a:avLst/>
            </a:prstGeom>
            <a:gradFill>
              <a:gsLst>
                <a:gs pos="0">
                  <a:schemeClr val="accent6">
                    <a:lumMod val="50000"/>
                  </a:schemeClr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/>
                <a:t>4</a:t>
              </a:r>
              <a:r>
                <a:rPr lang="en-US" sz="1100" dirty="0" smtClean="0"/>
                <a:t>GB/s per node</a:t>
              </a:r>
            </a:p>
          </p:txBody>
        </p:sp>
        <p:pic>
          <p:nvPicPr>
            <p:cNvPr id="105" name="Picture 104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123527" y="5611091"/>
              <a:ext cx="1127017" cy="571500"/>
            </a:xfrm>
            <a:prstGeom prst="rect">
              <a:avLst/>
            </a:prstGeom>
          </p:spPr>
        </p:pic>
        <p:pic>
          <p:nvPicPr>
            <p:cNvPr id="108" name="Picture 107" descr="Interposer.tiff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27" t="41150" r="2412" b="26671"/>
            <a:stretch/>
          </p:blipFill>
          <p:spPr>
            <a:xfrm>
              <a:off x="2306642" y="2198255"/>
              <a:ext cx="1116247" cy="531091"/>
            </a:xfrm>
            <a:prstGeom prst="rect">
              <a:avLst/>
            </a:prstGeom>
          </p:spPr>
        </p:pic>
        <p:sp>
          <p:nvSpPr>
            <p:cNvPr id="5" name="Pentagon 4"/>
            <p:cNvSpPr/>
            <p:nvPr/>
          </p:nvSpPr>
          <p:spPr>
            <a:xfrm>
              <a:off x="154276" y="1542814"/>
              <a:ext cx="2022947" cy="505711"/>
            </a:xfrm>
            <a:prstGeom prst="homePlat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Compute</a:t>
              </a:r>
              <a:endParaRPr lang="en-US" dirty="0"/>
            </a:p>
          </p:txBody>
        </p:sp>
        <p:sp>
          <p:nvSpPr>
            <p:cNvPr id="6" name="Pentagon 5"/>
            <p:cNvSpPr/>
            <p:nvPr/>
          </p:nvSpPr>
          <p:spPr>
            <a:xfrm>
              <a:off x="149336" y="2200925"/>
              <a:ext cx="2022947" cy="505711"/>
            </a:xfrm>
            <a:prstGeom prst="homePlat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On-Package DRAM</a:t>
              </a:r>
              <a:endParaRPr lang="en-US" dirty="0"/>
            </a:p>
          </p:txBody>
        </p:sp>
        <p:sp>
          <p:nvSpPr>
            <p:cNvPr id="7" name="Pentagon 6"/>
            <p:cNvSpPr/>
            <p:nvPr/>
          </p:nvSpPr>
          <p:spPr>
            <a:xfrm>
              <a:off x="155634" y="2881511"/>
              <a:ext cx="2022947" cy="505711"/>
            </a:xfrm>
            <a:prstGeom prst="homePlat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Capacity Memory</a:t>
              </a:r>
              <a:endParaRPr lang="en-US" dirty="0"/>
            </a:p>
          </p:txBody>
        </p:sp>
        <p:sp>
          <p:nvSpPr>
            <p:cNvPr id="8" name="Pentagon 7"/>
            <p:cNvSpPr/>
            <p:nvPr/>
          </p:nvSpPr>
          <p:spPr>
            <a:xfrm>
              <a:off x="150693" y="3584573"/>
              <a:ext cx="2022947" cy="505711"/>
            </a:xfrm>
            <a:prstGeom prst="homePlat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On-node-Storage</a:t>
              </a:r>
              <a:endParaRPr lang="en-US" dirty="0"/>
            </a:p>
          </p:txBody>
        </p:sp>
        <p:sp>
          <p:nvSpPr>
            <p:cNvPr id="9" name="Pentagon 8"/>
            <p:cNvSpPr/>
            <p:nvPr/>
          </p:nvSpPr>
          <p:spPr>
            <a:xfrm>
              <a:off x="160574" y="4279958"/>
              <a:ext cx="2022947" cy="505711"/>
            </a:xfrm>
            <a:prstGeom prst="homePlat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In-Rack Storage</a:t>
              </a:r>
              <a:endParaRPr lang="en-US" dirty="0"/>
            </a:p>
          </p:txBody>
        </p:sp>
        <p:sp>
          <p:nvSpPr>
            <p:cNvPr id="10" name="Pentagon 9"/>
            <p:cNvSpPr/>
            <p:nvPr/>
          </p:nvSpPr>
          <p:spPr>
            <a:xfrm>
              <a:off x="155634" y="4938069"/>
              <a:ext cx="2022947" cy="505711"/>
            </a:xfrm>
            <a:prstGeom prst="homePlat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Interconnect</a:t>
              </a:r>
              <a:endParaRPr lang="en-US" dirty="0"/>
            </a:p>
          </p:txBody>
        </p:sp>
        <p:sp>
          <p:nvSpPr>
            <p:cNvPr id="11" name="Pentagon 10"/>
            <p:cNvSpPr/>
            <p:nvPr/>
          </p:nvSpPr>
          <p:spPr>
            <a:xfrm>
              <a:off x="161932" y="5618655"/>
              <a:ext cx="2022947" cy="505711"/>
            </a:xfrm>
            <a:prstGeom prst="homePlat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Global Shared Disk</a:t>
              </a:r>
              <a:endParaRPr lang="en-US" dirty="0"/>
            </a:p>
          </p:txBody>
        </p:sp>
        <p:sp>
          <p:nvSpPr>
            <p:cNvPr id="14" name="Pentagon 13"/>
            <p:cNvSpPr/>
            <p:nvPr/>
          </p:nvSpPr>
          <p:spPr>
            <a:xfrm>
              <a:off x="168230" y="6310480"/>
              <a:ext cx="2022947" cy="505711"/>
            </a:xfrm>
            <a:prstGeom prst="homePlat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Off-System Network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14012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1108364"/>
            <a:ext cx="9144000" cy="5749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Rectangle 106"/>
          <p:cNvSpPr/>
          <p:nvPr/>
        </p:nvSpPr>
        <p:spPr>
          <a:xfrm>
            <a:off x="5183909" y="1085272"/>
            <a:ext cx="3717638" cy="5772728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2228274" y="1085272"/>
            <a:ext cx="2932544" cy="57727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Intensive Arch for 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932549" y="6608009"/>
            <a:ext cx="925708" cy="365125"/>
          </a:xfrm>
        </p:spPr>
        <p:txBody>
          <a:bodyPr/>
          <a:lstStyle/>
          <a:p>
            <a:r>
              <a:rPr lang="en-US" smtClean="0"/>
              <a:t>- </a:t>
            </a:r>
            <a:fld id="{D174BAF6-F8F2-EF4F-936C-8DF63288C82F}" type="slidenum">
              <a:rPr lang="en-US" smtClean="0"/>
              <a:pPr/>
              <a:t>3</a:t>
            </a:fld>
            <a:r>
              <a:rPr lang="en-US" smtClean="0"/>
              <a:t> -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2057" y="1531769"/>
            <a:ext cx="582850" cy="52799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183910" y="1091009"/>
            <a:ext cx="3740726" cy="369332"/>
          </a:xfrm>
          <a:prstGeom prst="rect">
            <a:avLst/>
          </a:prstGeom>
          <a:solidFill>
            <a:schemeClr val="bg1">
              <a:lumMod val="65000"/>
              <a:alpha val="3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 smtClean="0">
                <a:solidFill>
                  <a:srgbClr val="0000FF"/>
                </a:solidFill>
              </a:rPr>
              <a:t>Data Intensive Arch</a:t>
            </a:r>
            <a:endParaRPr lang="en-US" b="1" i="1" u="sng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51364" y="1085155"/>
            <a:ext cx="2920999" cy="369332"/>
          </a:xfrm>
          <a:prstGeom prst="rect">
            <a:avLst/>
          </a:prstGeom>
          <a:solidFill>
            <a:schemeClr val="bg1">
              <a:lumMod val="65000"/>
              <a:alpha val="52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i="1" u="sng" dirty="0" smtClean="0">
                <a:solidFill>
                  <a:srgbClr val="0000FF"/>
                </a:solidFill>
              </a:rPr>
              <a:t>Compute Intensive Arch</a:t>
            </a:r>
            <a:endParaRPr lang="en-US" b="1" i="1" u="sng" dirty="0">
              <a:solidFill>
                <a:srgbClr val="0000FF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alphaModFix amt="49000"/>
          </a:blip>
          <a:stretch>
            <a:fillRect/>
          </a:stretch>
        </p:blipFill>
        <p:spPr>
          <a:xfrm>
            <a:off x="3026387" y="1526837"/>
            <a:ext cx="582850" cy="52799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5344" y="1560551"/>
            <a:ext cx="582850" cy="52799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7314" y="1555619"/>
            <a:ext cx="582850" cy="527994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1609" y="1550688"/>
            <a:ext cx="582850" cy="527994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961911" y="1639455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+ 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625280" y="1477818"/>
            <a:ext cx="112142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5TF/socket</a:t>
            </a:r>
          </a:p>
          <a:p>
            <a:r>
              <a:rPr lang="en-US" sz="1600" dirty="0" smtClean="0"/>
              <a:t>1-2 sockets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7862458" y="1466278"/>
            <a:ext cx="10568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5TF/sock</a:t>
            </a:r>
          </a:p>
          <a:p>
            <a:r>
              <a:rPr lang="en-US" sz="1600" dirty="0" smtClean="0"/>
              <a:t>8+ sockets</a:t>
            </a:r>
            <a:endParaRPr lang="en-US" sz="1600" dirty="0"/>
          </a:p>
        </p:txBody>
      </p:sp>
      <p:sp>
        <p:nvSpPr>
          <p:cNvPr id="28" name="TextBox 27"/>
          <p:cNvSpPr txBox="1"/>
          <p:nvPr/>
        </p:nvSpPr>
        <p:spPr>
          <a:xfrm>
            <a:off x="3604500" y="2126685"/>
            <a:ext cx="131318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64-128GB</a:t>
            </a:r>
          </a:p>
          <a:p>
            <a:r>
              <a:rPr lang="en-US" sz="1600" dirty="0" smtClean="0"/>
              <a:t>HMC or Stack</a:t>
            </a:r>
            <a:endParaRPr lang="en-US" sz="1600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2089727" y="2124364"/>
            <a:ext cx="677718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092036" y="2807855"/>
            <a:ext cx="677718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Interposer.tiff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" t="41150" r="2412" b="26671"/>
          <a:stretch/>
        </p:blipFill>
        <p:spPr>
          <a:xfrm>
            <a:off x="5698696" y="2161310"/>
            <a:ext cx="1116247" cy="531091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7088906" y="2147455"/>
            <a:ext cx="161103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1-4 TB Aggregate</a:t>
            </a:r>
          </a:p>
          <a:p>
            <a:r>
              <a:rPr lang="en-US" sz="1600" dirty="0" smtClean="0"/>
              <a:t>Chained-HMC</a:t>
            </a:r>
            <a:endParaRPr lang="en-US" sz="1600" dirty="0"/>
          </a:p>
        </p:txBody>
      </p:sp>
      <p:sp>
        <p:nvSpPr>
          <p:cNvPr id="36" name="Preparation 35"/>
          <p:cNvSpPr/>
          <p:nvPr/>
        </p:nvSpPr>
        <p:spPr>
          <a:xfrm>
            <a:off x="4502727" y="2008910"/>
            <a:ext cx="1293091" cy="242454"/>
          </a:xfrm>
          <a:prstGeom prst="flowChartPreparati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1TB/s</a:t>
            </a:r>
            <a:endParaRPr lang="en-US" sz="1400" b="1" dirty="0"/>
          </a:p>
        </p:txBody>
      </p:sp>
      <p:cxnSp>
        <p:nvCxnSpPr>
          <p:cNvPr id="37" name="Straight Connector 36"/>
          <p:cNvCxnSpPr/>
          <p:nvPr/>
        </p:nvCxnSpPr>
        <p:spPr>
          <a:xfrm>
            <a:off x="2094345" y="3479800"/>
            <a:ext cx="677718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128981" y="4184073"/>
            <a:ext cx="677718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2131290" y="4867564"/>
            <a:ext cx="677718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122054" y="5562600"/>
            <a:ext cx="677718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2135908" y="6257636"/>
            <a:ext cx="677718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2" name="Picture 41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66818" y="2782454"/>
            <a:ext cx="1269283" cy="681182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3595264" y="2810175"/>
            <a:ext cx="133021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.5-1TB </a:t>
            </a:r>
          </a:p>
          <a:p>
            <a:r>
              <a:rPr lang="en-US" sz="1600" dirty="0" smtClean="0"/>
              <a:t>CDIMM (opt.)</a:t>
            </a:r>
            <a:endParaRPr lang="en-US" sz="1600" dirty="0"/>
          </a:p>
        </p:txBody>
      </p:sp>
      <p:sp>
        <p:nvSpPr>
          <p:cNvPr id="44" name="Preparation 43"/>
          <p:cNvSpPr/>
          <p:nvPr/>
        </p:nvSpPr>
        <p:spPr>
          <a:xfrm>
            <a:off x="4398815" y="2690090"/>
            <a:ext cx="1431637" cy="256311"/>
          </a:xfrm>
          <a:prstGeom prst="flowChartPreparati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/>
              <a:t>200TB/s</a:t>
            </a:r>
            <a:endParaRPr lang="en-US" sz="1400" b="1" dirty="0"/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203" y="2713182"/>
            <a:ext cx="1230484" cy="844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7114306" y="2807855"/>
            <a:ext cx="153148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5-10TB Memory</a:t>
            </a:r>
          </a:p>
          <a:p>
            <a:r>
              <a:rPr lang="en-US" sz="1600" dirty="0" smtClean="0"/>
              <a:t>Class NVRAM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071" b="21897"/>
          <a:stretch/>
        </p:blipFill>
        <p:spPr>
          <a:xfrm>
            <a:off x="6121399" y="3509818"/>
            <a:ext cx="1063820" cy="635000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7095846" y="3505211"/>
            <a:ext cx="158388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10-100TB SSD</a:t>
            </a:r>
          </a:p>
          <a:p>
            <a:r>
              <a:rPr lang="en-US" sz="1600" dirty="0" smtClean="0"/>
              <a:t>Cache or local FS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953337" y="3611428"/>
            <a:ext cx="6488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0000FF"/>
                </a:solidFill>
              </a:rPr>
              <a:t>n.a</a:t>
            </a:r>
            <a:r>
              <a:rPr lang="en-US" sz="2000" b="1" dirty="0" smtClean="0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320481" y="4221030"/>
            <a:ext cx="132149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Organized for</a:t>
            </a:r>
          </a:p>
          <a:p>
            <a:r>
              <a:rPr lang="en-US" sz="1600" dirty="0" smtClean="0"/>
              <a:t>Burst Buffer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098156" y="4200249"/>
            <a:ext cx="187272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1-10PB  </a:t>
            </a:r>
            <a:r>
              <a:rPr lang="en-US" sz="1600" dirty="0" err="1" smtClean="0"/>
              <a:t>Dist.Obj</a:t>
            </a:r>
            <a:r>
              <a:rPr lang="en-US" sz="1600" dirty="0" smtClean="0"/>
              <a:t>. DB</a:t>
            </a:r>
          </a:p>
          <a:p>
            <a:r>
              <a:rPr lang="en-US" sz="1600" dirty="0" smtClean="0"/>
              <a:t>(</a:t>
            </a:r>
            <a:r>
              <a:rPr lang="en-US" sz="1600" dirty="0" err="1" smtClean="0"/>
              <a:t>e.g</a:t>
            </a:r>
            <a:r>
              <a:rPr lang="en-US" sz="1600" dirty="0" smtClean="0"/>
              <a:t> </a:t>
            </a:r>
            <a:r>
              <a:rPr lang="en-US" sz="1600" dirty="0" err="1" smtClean="0"/>
              <a:t>whamcloud</a:t>
            </a:r>
            <a:r>
              <a:rPr lang="en-US" sz="1600" dirty="0" smtClean="0"/>
              <a:t>)</a:t>
            </a: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1363" y="4237182"/>
            <a:ext cx="1050637" cy="609599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3186545" y="4929908"/>
            <a:ext cx="16628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Spatially-oriented</a:t>
            </a:r>
          </a:p>
          <a:p>
            <a:r>
              <a:rPr lang="en-US" sz="1600" dirty="0" smtClean="0"/>
              <a:t>e.g. 3D-5D Torus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67263" y="3833091"/>
            <a:ext cx="948224" cy="1024082"/>
          </a:xfrm>
          <a:prstGeom prst="rect">
            <a:avLst/>
          </a:prstGeom>
        </p:spPr>
      </p:pic>
      <p:sp>
        <p:nvSpPr>
          <p:cNvPr id="57" name="Preparation 56"/>
          <p:cNvSpPr/>
          <p:nvPr/>
        </p:nvSpPr>
        <p:spPr>
          <a:xfrm>
            <a:off x="4110182" y="3948544"/>
            <a:ext cx="1951182" cy="408710"/>
          </a:xfrm>
          <a:prstGeom prst="flowChartPreparati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50GB/s/node</a:t>
            </a:r>
          </a:p>
          <a:p>
            <a:pPr algn="ctr"/>
            <a:r>
              <a:rPr lang="en-US" sz="1200" dirty="0" smtClean="0"/>
              <a:t>10TB/s/rack</a:t>
            </a:r>
            <a:endParaRPr lang="en-US" sz="1200" dirty="0"/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9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82270" y="4849091"/>
            <a:ext cx="710032" cy="720436"/>
          </a:xfrm>
          <a:prstGeom prst="rect">
            <a:avLst/>
          </a:prstGeom>
        </p:spPr>
      </p:pic>
      <p:sp>
        <p:nvSpPr>
          <p:cNvPr id="59" name="Preparation 58"/>
          <p:cNvSpPr/>
          <p:nvPr/>
        </p:nvSpPr>
        <p:spPr>
          <a:xfrm>
            <a:off x="4364181" y="3359728"/>
            <a:ext cx="1454727" cy="270166"/>
          </a:xfrm>
          <a:prstGeom prst="flowChartPreparati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100TB/s</a:t>
            </a:r>
            <a:endParaRPr lang="en-US" sz="1400" dirty="0"/>
          </a:p>
        </p:txBody>
      </p:sp>
      <p:sp>
        <p:nvSpPr>
          <p:cNvPr id="60" name="Preparation 59"/>
          <p:cNvSpPr/>
          <p:nvPr/>
        </p:nvSpPr>
        <p:spPr>
          <a:xfrm>
            <a:off x="4089400" y="4735947"/>
            <a:ext cx="1951182" cy="293254"/>
          </a:xfrm>
          <a:prstGeom prst="flowChartPreparati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50GB/s inject</a:t>
            </a:r>
          </a:p>
          <a:p>
            <a:pPr algn="ctr"/>
            <a:r>
              <a:rPr lang="en-US" sz="1200" dirty="0" smtClean="0"/>
              <a:t>10TB/s bisect</a:t>
            </a:r>
            <a:endParaRPr lang="en-US" sz="1200" dirty="0"/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411" b="10256"/>
          <a:stretch/>
        </p:blipFill>
        <p:spPr>
          <a:xfrm>
            <a:off x="6234534" y="4918364"/>
            <a:ext cx="702864" cy="600364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7100468" y="4895286"/>
            <a:ext cx="181992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All-to-All oriented</a:t>
            </a:r>
          </a:p>
          <a:p>
            <a:r>
              <a:rPr lang="en-US" sz="1600" dirty="0" smtClean="0"/>
              <a:t>e.g. Dragonfly or 3T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140364" y="5576454"/>
            <a:ext cx="168738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~1% nodes for </a:t>
            </a:r>
          </a:p>
          <a:p>
            <a:r>
              <a:rPr lang="en-US" sz="1600" dirty="0" smtClean="0"/>
              <a:t>Storage Gateways</a:t>
            </a:r>
            <a:endParaRPr lang="en-US" sz="1600" dirty="0"/>
          </a:p>
        </p:txBody>
      </p:sp>
      <p:sp>
        <p:nvSpPr>
          <p:cNvPr id="64" name="TextBox 63"/>
          <p:cNvSpPr txBox="1"/>
          <p:nvPr/>
        </p:nvSpPr>
        <p:spPr>
          <a:xfrm>
            <a:off x="7229766" y="5578763"/>
            <a:ext cx="17536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~10-20% nodes for </a:t>
            </a:r>
          </a:p>
          <a:p>
            <a:r>
              <a:rPr lang="en-US" sz="1600" dirty="0" smtClean="0"/>
              <a:t>Storage Gateways</a:t>
            </a:r>
            <a:endParaRPr lang="en-US" sz="1600" dirty="0"/>
          </a:p>
        </p:txBody>
      </p:sp>
      <p:sp>
        <p:nvSpPr>
          <p:cNvPr id="65" name="TextBox 64"/>
          <p:cNvSpPr txBox="1"/>
          <p:nvPr/>
        </p:nvSpPr>
        <p:spPr>
          <a:xfrm>
            <a:off x="2403764" y="6377133"/>
            <a:ext cx="27108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~1% nodes for IP Gateways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6346334" y="6273224"/>
            <a:ext cx="279766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40GBe Ethernet to </a:t>
            </a:r>
          </a:p>
          <a:p>
            <a:r>
              <a:rPr lang="en-US" sz="1600" dirty="0" smtClean="0"/>
              <a:t>Direct from each node</a:t>
            </a:r>
            <a:endParaRPr lang="en-US" sz="1600" dirty="0"/>
          </a:p>
        </p:txBody>
      </p:sp>
      <p:pic>
        <p:nvPicPr>
          <p:cNvPr id="102" name="Picture 10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86000" y="5622873"/>
            <a:ext cx="900545" cy="484673"/>
          </a:xfrm>
          <a:prstGeom prst="rect">
            <a:avLst/>
          </a:prstGeom>
        </p:spPr>
      </p:pic>
      <p:sp>
        <p:nvSpPr>
          <p:cNvPr id="103" name="Preparation 102"/>
          <p:cNvSpPr/>
          <p:nvPr/>
        </p:nvSpPr>
        <p:spPr>
          <a:xfrm>
            <a:off x="4114799" y="5419438"/>
            <a:ext cx="2189019" cy="293254"/>
          </a:xfrm>
          <a:prstGeom prst="flowChartPreparati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50GB/s inject</a:t>
            </a:r>
          </a:p>
          <a:p>
            <a:pPr algn="ctr"/>
            <a:r>
              <a:rPr lang="en-US" sz="1100" dirty="0" smtClean="0"/>
              <a:t>0.5TB/s  aggregate</a:t>
            </a:r>
            <a:endParaRPr lang="en-US" sz="1100" dirty="0"/>
          </a:p>
        </p:txBody>
      </p:sp>
      <p:sp>
        <p:nvSpPr>
          <p:cNvPr id="104" name="Preparation 103"/>
          <p:cNvSpPr/>
          <p:nvPr/>
        </p:nvSpPr>
        <p:spPr>
          <a:xfrm>
            <a:off x="4117108" y="6091384"/>
            <a:ext cx="2189019" cy="293254"/>
          </a:xfrm>
          <a:prstGeom prst="flowChartPreparation">
            <a:avLst/>
          </a:prstGeom>
          <a:gradFill>
            <a:gsLst>
              <a:gs pos="0">
                <a:schemeClr val="accent6">
                  <a:lumMod val="50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4</a:t>
            </a:r>
            <a:r>
              <a:rPr lang="en-US" sz="1100" dirty="0" smtClean="0"/>
              <a:t>GB/s per node</a:t>
            </a:r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123527" y="5611091"/>
            <a:ext cx="1127017" cy="571500"/>
          </a:xfrm>
          <a:prstGeom prst="rect">
            <a:avLst/>
          </a:prstGeom>
        </p:spPr>
      </p:pic>
      <p:pic>
        <p:nvPicPr>
          <p:cNvPr id="108" name="Picture 107" descr="Interposer.tiff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7" t="41150" r="2412" b="26671"/>
          <a:stretch/>
        </p:blipFill>
        <p:spPr>
          <a:xfrm>
            <a:off x="2306642" y="2198255"/>
            <a:ext cx="1116247" cy="531091"/>
          </a:xfrm>
          <a:prstGeom prst="rect">
            <a:avLst/>
          </a:prstGeom>
        </p:spPr>
      </p:pic>
      <p:sp>
        <p:nvSpPr>
          <p:cNvPr id="5" name="Pentagon 4"/>
          <p:cNvSpPr/>
          <p:nvPr/>
        </p:nvSpPr>
        <p:spPr>
          <a:xfrm>
            <a:off x="154276" y="1542814"/>
            <a:ext cx="2022947" cy="505711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Compute</a:t>
            </a:r>
            <a:endParaRPr lang="en-US" dirty="0"/>
          </a:p>
        </p:txBody>
      </p:sp>
      <p:sp>
        <p:nvSpPr>
          <p:cNvPr id="6" name="Pentagon 5"/>
          <p:cNvSpPr/>
          <p:nvPr/>
        </p:nvSpPr>
        <p:spPr>
          <a:xfrm>
            <a:off x="149336" y="2200925"/>
            <a:ext cx="2022947" cy="505711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On-Package DRAM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>
            <a:off x="155634" y="2881511"/>
            <a:ext cx="2022947" cy="505711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Capacity Memory</a:t>
            </a:r>
            <a:endParaRPr lang="en-US" dirty="0"/>
          </a:p>
        </p:txBody>
      </p:sp>
      <p:sp>
        <p:nvSpPr>
          <p:cNvPr id="8" name="Pentagon 7"/>
          <p:cNvSpPr/>
          <p:nvPr/>
        </p:nvSpPr>
        <p:spPr>
          <a:xfrm>
            <a:off x="150693" y="3584573"/>
            <a:ext cx="2022947" cy="505711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On-node-Storage</a:t>
            </a:r>
            <a:endParaRPr lang="en-US" dirty="0"/>
          </a:p>
        </p:txBody>
      </p:sp>
      <p:sp>
        <p:nvSpPr>
          <p:cNvPr id="9" name="Pentagon 8"/>
          <p:cNvSpPr/>
          <p:nvPr/>
        </p:nvSpPr>
        <p:spPr>
          <a:xfrm>
            <a:off x="160574" y="4279958"/>
            <a:ext cx="2022947" cy="505711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In-Rack Storage</a:t>
            </a:r>
            <a:endParaRPr lang="en-US" dirty="0"/>
          </a:p>
        </p:txBody>
      </p:sp>
      <p:sp>
        <p:nvSpPr>
          <p:cNvPr id="10" name="Pentagon 9"/>
          <p:cNvSpPr/>
          <p:nvPr/>
        </p:nvSpPr>
        <p:spPr>
          <a:xfrm>
            <a:off x="155634" y="4938069"/>
            <a:ext cx="2022947" cy="505711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Interconnect</a:t>
            </a:r>
            <a:endParaRPr lang="en-US" dirty="0"/>
          </a:p>
        </p:txBody>
      </p:sp>
      <p:sp>
        <p:nvSpPr>
          <p:cNvPr id="11" name="Pentagon 10"/>
          <p:cNvSpPr/>
          <p:nvPr/>
        </p:nvSpPr>
        <p:spPr>
          <a:xfrm>
            <a:off x="161932" y="5618655"/>
            <a:ext cx="2022947" cy="505711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Global Shared Disk</a:t>
            </a:r>
            <a:endParaRPr lang="en-US" dirty="0"/>
          </a:p>
        </p:txBody>
      </p:sp>
      <p:sp>
        <p:nvSpPr>
          <p:cNvPr id="14" name="Pentagon 13"/>
          <p:cNvSpPr/>
          <p:nvPr/>
        </p:nvSpPr>
        <p:spPr>
          <a:xfrm>
            <a:off x="168230" y="6310480"/>
            <a:ext cx="2022947" cy="505711"/>
          </a:xfrm>
          <a:prstGeom prst="homePlat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Off-System Network</a:t>
            </a:r>
            <a:endParaRPr lang="en-US" dirty="0"/>
          </a:p>
        </p:txBody>
      </p:sp>
      <p:sp>
        <p:nvSpPr>
          <p:cNvPr id="3" name="Alternate Process 2"/>
          <p:cNvSpPr/>
          <p:nvPr/>
        </p:nvSpPr>
        <p:spPr>
          <a:xfrm>
            <a:off x="2158999" y="1500909"/>
            <a:ext cx="3325092" cy="5207000"/>
          </a:xfrm>
          <a:prstGeom prst="flowChartAlternateProcess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Goal: </a:t>
            </a:r>
            <a:r>
              <a:rPr lang="en-US" sz="2000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Maximum Computational Density and local bandwidth for given power/cost constraint.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Maximizes bandwidth density near compute</a:t>
            </a:r>
            <a:endParaRPr lang="en-US" sz="2000" dirty="0"/>
          </a:p>
        </p:txBody>
      </p:sp>
      <p:sp>
        <p:nvSpPr>
          <p:cNvPr id="67" name="Alternate Process 66"/>
          <p:cNvSpPr/>
          <p:nvPr/>
        </p:nvSpPr>
        <p:spPr>
          <a:xfrm>
            <a:off x="5553364" y="1468582"/>
            <a:ext cx="3348181" cy="5207000"/>
          </a:xfrm>
          <a:prstGeom prst="flowChartAlternateProcess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Goal: </a:t>
            </a:r>
            <a:r>
              <a:rPr lang="en-US" sz="2000" i="1" dirty="0" smtClean="0">
                <a:solidFill>
                  <a:srgbClr val="FEEDAE"/>
                </a:solidFill>
              </a:rPr>
              <a:t>Maximum Data Capacity and global bandwidth for given power/cost constraint.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Bring more storage capacity near compute (or conversely embed more compute into the storage).</a:t>
            </a:r>
          </a:p>
          <a:p>
            <a:pPr algn="ctr"/>
            <a:endParaRPr lang="en-US" sz="2000" dirty="0"/>
          </a:p>
          <a:p>
            <a:pPr algn="ctr"/>
            <a:r>
              <a:rPr lang="en-US" sz="2000" i="1" dirty="0" smtClean="0"/>
              <a:t>Requires software and programming environment support for such a paradigm shift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42554148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RSC Palette">
      <a:dk1>
        <a:sysClr val="windowText" lastClr="000000"/>
      </a:dk1>
      <a:lt1>
        <a:sysClr val="window" lastClr="FFFFFF"/>
      </a:lt1>
      <a:dk2>
        <a:srgbClr val="194963"/>
      </a:dk2>
      <a:lt2>
        <a:srgbClr val="FEE8B4"/>
      </a:lt2>
      <a:accent1>
        <a:srgbClr val="194963"/>
      </a:accent1>
      <a:accent2>
        <a:srgbClr val="FCD235"/>
      </a:accent2>
      <a:accent3>
        <a:srgbClr val="4FA556"/>
      </a:accent3>
      <a:accent4>
        <a:srgbClr val="8E2A20"/>
      </a:accent4>
      <a:accent5>
        <a:srgbClr val="679AC3"/>
      </a:accent5>
      <a:accent6>
        <a:srgbClr val="F68B44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25875</TotalTime>
  <Words>588</Words>
  <Application>Microsoft Macintosh PowerPoint</Application>
  <PresentationFormat>On-screen Show (4:3)</PresentationFormat>
  <Paragraphs>181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Supplemental: Memory Speed  vs. Capacity Conundrum</vt:lpstr>
      <vt:lpstr>Data Intensive Arch for 2017</vt:lpstr>
      <vt:lpstr>Data Intensive Arch for 2017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Jeff Broughton</dc:creator>
  <cp:lastModifiedBy>Vivek Sarkar</cp:lastModifiedBy>
  <cp:revision>99</cp:revision>
  <cp:lastPrinted>2012-06-28T00:18:03Z</cp:lastPrinted>
  <dcterms:created xsi:type="dcterms:W3CDTF">2013-01-08T03:33:37Z</dcterms:created>
  <dcterms:modified xsi:type="dcterms:W3CDTF">2013-02-27T09:41:10Z</dcterms:modified>
</cp:coreProperties>
</file>